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45"/>
  </p:handoutMasterIdLst>
  <p:sldIdLst>
    <p:sldId id="257" r:id="rId3"/>
    <p:sldId id="276" r:id="rId4"/>
    <p:sldId id="272" r:id="rId5"/>
    <p:sldId id="277" r:id="rId6"/>
    <p:sldId id="263" r:id="rId7"/>
    <p:sldId id="288" r:id="rId9"/>
    <p:sldId id="337" r:id="rId10"/>
    <p:sldId id="338" r:id="rId11"/>
    <p:sldId id="289" r:id="rId12"/>
    <p:sldId id="339" r:id="rId13"/>
    <p:sldId id="340" r:id="rId14"/>
    <p:sldId id="342" r:id="rId15"/>
    <p:sldId id="294" r:id="rId16"/>
    <p:sldId id="295" r:id="rId17"/>
    <p:sldId id="299" r:id="rId18"/>
    <p:sldId id="297" r:id="rId19"/>
    <p:sldId id="328" r:id="rId20"/>
    <p:sldId id="300" r:id="rId21"/>
    <p:sldId id="302" r:id="rId22"/>
    <p:sldId id="303" r:id="rId23"/>
    <p:sldId id="296" r:id="rId24"/>
    <p:sldId id="304" r:id="rId25"/>
    <p:sldId id="301" r:id="rId26"/>
    <p:sldId id="305" r:id="rId27"/>
    <p:sldId id="306" r:id="rId28"/>
    <p:sldId id="312" r:id="rId29"/>
    <p:sldId id="331" r:id="rId30"/>
    <p:sldId id="332" r:id="rId31"/>
    <p:sldId id="333" r:id="rId32"/>
    <p:sldId id="307" r:id="rId33"/>
    <p:sldId id="313" r:id="rId34"/>
    <p:sldId id="334" r:id="rId35"/>
    <p:sldId id="320" r:id="rId36"/>
    <p:sldId id="321" r:id="rId37"/>
    <p:sldId id="322" r:id="rId38"/>
    <p:sldId id="323" r:id="rId39"/>
    <p:sldId id="336" r:id="rId40"/>
    <p:sldId id="324" r:id="rId41"/>
    <p:sldId id="335" r:id="rId42"/>
    <p:sldId id="329" r:id="rId43"/>
    <p:sldId id="267"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n yin" initials="h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9D61"/>
    <a:srgbClr val="C7A064"/>
    <a:srgbClr val="FFC000"/>
    <a:srgbClr val="F4E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32"/>
  </p:normalViewPr>
  <p:slideViewPr>
    <p:cSldViewPr snapToGrid="0" snapToObjects="1">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22825;&#27491;\Desktop\9&#26376;&#25968;&#25454;.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F:\&#22825;&#27491;&#26376;&#25253;\9&#26376;&#26376;&#25253;\9&#26376;&#25968;&#25454;.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I:\&#22825;&#27491;&#26376;&#25253;\9&#26376;&#26376;&#25253;\9&#26376;&#25968;&#25454;.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22825;&#27491;\Desktop\&#24211;&#23384;.xlsx" TargetMode="Externa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Workbook1.xlsx"/></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Workbook2.xlsx"/></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Workbook3.xlsx"/></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I:\&#22825;&#27491;&#26376;&#25253;\9&#26376;&#26376;&#25253;\9&#26376;&#25968;&#25454;.xlsx" TargetMode="Externa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file:///E:\&#21608;&#26376;&#25253;\7&#26376;%20-%20&#21457;&#20070;&#20025;\&#23384;&#37327;&#25151;\&#36807;&#31243;&#25991;&#20214;\&#24037;&#20316;&#34920;-&#35199;&#23433;&#24066;&#23384;&#37327;&#25151;&#24066;&#22330;&#20998;&#26512;&#25253;&#21578;&#33258;&#21160;&#22871;&#26495;&#27169;&#26495;&#65288;&#25104;&#20132;&#25968;&#25454;&#65289;.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22825;&#27491;\Desktop\9&#26376;&#25968;&#25454;.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22825;&#27491;\Desktop\9&#26376;&#25968;&#25454;.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22825;&#27491;\Desktop\9&#26376;&#25968;&#25454;.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I:\&#22825;&#27491;&#26376;&#25253;\9&#26376;&#26376;&#25253;\9&#26376;&#25968;&#25454;.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I:\&#22825;&#27491;&#26376;&#25253;\9&#26376;&#26376;&#25253;\9&#26376;&#25968;&#25454;.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F:\&#22825;&#27491;&#26376;&#25253;\9&#26376;&#26376;&#25253;\9&#26376;&#25968;&#25454;.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F:\&#22825;&#27491;&#26376;&#25253;\9&#26376;&#26376;&#25253;\9&#26376;&#25968;&#25454;.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I:\&#22825;&#27491;&#26376;&#25253;\9&#26376;&#26376;&#25253;\9&#26376;&#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全国房地产开发投资增速及企业到位资金增速（</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200807428697767"/>
          <c:y val="0.128385327391155"/>
          <c:w val="0.769897855405704"/>
          <c:h val="0.709427494000686"/>
        </c:manualLayout>
      </c:layout>
      <c:lineChart>
        <c:grouping val="standard"/>
        <c:varyColors val="0"/>
        <c:ser>
          <c:idx val="0"/>
          <c:order val="0"/>
          <c:tx>
            <c:strRef>
              <c:f>Sheet1!$G$31</c:f>
              <c:strCache>
                <c:ptCount val="1"/>
                <c:pt idx="0">
                  <c:v>开发投资增速</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Sheet1!$F$32:$F$43</c:f>
              <c:strCache>
                <c:ptCount val="12"/>
                <c:pt idx="0">
                  <c:v>2020年1-9月</c:v>
                </c:pt>
                <c:pt idx="1">
                  <c:v>1-10月</c:v>
                </c:pt>
                <c:pt idx="2">
                  <c:v>1-11月</c:v>
                </c:pt>
                <c:pt idx="3">
                  <c:v>1-12月</c:v>
                </c:pt>
                <c:pt idx="4">
                  <c:v>2021年1-2月</c:v>
                </c:pt>
                <c:pt idx="5">
                  <c:v>1-3月</c:v>
                </c:pt>
                <c:pt idx="6">
                  <c:v>1-4月</c:v>
                </c:pt>
                <c:pt idx="7">
                  <c:v>1-5月</c:v>
                </c:pt>
                <c:pt idx="8">
                  <c:v>1-6月</c:v>
                </c:pt>
                <c:pt idx="9">
                  <c:v>1-7月</c:v>
                </c:pt>
                <c:pt idx="10">
                  <c:v>1-8月</c:v>
                </c:pt>
                <c:pt idx="11">
                  <c:v>1-9月</c:v>
                </c:pt>
              </c:strCache>
            </c:strRef>
          </c:cat>
          <c:val>
            <c:numRef>
              <c:f>Sheet1!$G$32:$G$43</c:f>
              <c:numCache>
                <c:formatCode>General</c:formatCode>
                <c:ptCount val="12"/>
                <c:pt idx="0">
                  <c:v>5.6</c:v>
                </c:pt>
                <c:pt idx="1">
                  <c:v>6.3</c:v>
                </c:pt>
                <c:pt idx="2">
                  <c:v>6.8</c:v>
                </c:pt>
                <c:pt idx="3" c:formatCode="0.0_ ">
                  <c:v>7</c:v>
                </c:pt>
                <c:pt idx="4">
                  <c:v>38.3</c:v>
                </c:pt>
                <c:pt idx="5">
                  <c:v>25.6</c:v>
                </c:pt>
                <c:pt idx="6">
                  <c:v>21.6</c:v>
                </c:pt>
                <c:pt idx="7">
                  <c:v>18.3</c:v>
                </c:pt>
                <c:pt idx="8" c:formatCode="0.0_ ">
                  <c:v>15</c:v>
                </c:pt>
                <c:pt idx="9">
                  <c:v>12.7</c:v>
                </c:pt>
                <c:pt idx="10">
                  <c:v>10.9</c:v>
                </c:pt>
                <c:pt idx="11">
                  <c:v>8.8</c:v>
                </c:pt>
              </c:numCache>
            </c:numRef>
          </c:val>
          <c:smooth val="0"/>
        </c:ser>
        <c:ser>
          <c:idx val="1"/>
          <c:order val="1"/>
          <c:tx>
            <c:strRef>
              <c:f>Sheet1!$H$31</c:f>
              <c:strCache>
                <c:ptCount val="1"/>
                <c:pt idx="0">
                  <c:v>企业到位资金增速</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Sheet1!$F$32:$F$43</c:f>
              <c:strCache>
                <c:ptCount val="12"/>
                <c:pt idx="0">
                  <c:v>2020年1-9月</c:v>
                </c:pt>
                <c:pt idx="1">
                  <c:v>1-10月</c:v>
                </c:pt>
                <c:pt idx="2">
                  <c:v>1-11月</c:v>
                </c:pt>
                <c:pt idx="3">
                  <c:v>1-12月</c:v>
                </c:pt>
                <c:pt idx="4">
                  <c:v>2021年1-2月</c:v>
                </c:pt>
                <c:pt idx="5">
                  <c:v>1-3月</c:v>
                </c:pt>
                <c:pt idx="6">
                  <c:v>1-4月</c:v>
                </c:pt>
                <c:pt idx="7">
                  <c:v>1-5月</c:v>
                </c:pt>
                <c:pt idx="8">
                  <c:v>1-6月</c:v>
                </c:pt>
                <c:pt idx="9">
                  <c:v>1-7月</c:v>
                </c:pt>
                <c:pt idx="10">
                  <c:v>1-8月</c:v>
                </c:pt>
                <c:pt idx="11">
                  <c:v>1-9月</c:v>
                </c:pt>
              </c:strCache>
            </c:strRef>
          </c:cat>
          <c:val>
            <c:numRef>
              <c:f>Sheet1!$H$32:$H$43</c:f>
              <c:numCache>
                <c:formatCode>General</c:formatCode>
                <c:ptCount val="12"/>
                <c:pt idx="0">
                  <c:v>4.4</c:v>
                </c:pt>
                <c:pt idx="1">
                  <c:v>5.5</c:v>
                </c:pt>
                <c:pt idx="2">
                  <c:v>6.6</c:v>
                </c:pt>
                <c:pt idx="3">
                  <c:v>8.1</c:v>
                </c:pt>
                <c:pt idx="4">
                  <c:v>51.2</c:v>
                </c:pt>
                <c:pt idx="5">
                  <c:v>41.4</c:v>
                </c:pt>
                <c:pt idx="6">
                  <c:v>35.2</c:v>
                </c:pt>
                <c:pt idx="7">
                  <c:v>29.9</c:v>
                </c:pt>
                <c:pt idx="8">
                  <c:v>23.5</c:v>
                </c:pt>
                <c:pt idx="9">
                  <c:v>18.2</c:v>
                </c:pt>
                <c:pt idx="10">
                  <c:v>14.8</c:v>
                </c:pt>
                <c:pt idx="11">
                  <c:v>11.1</c:v>
                </c:pt>
              </c:numCache>
            </c:numRef>
          </c:val>
          <c:smooth val="0"/>
        </c:ser>
        <c:dLbls>
          <c:showLegendKey val="0"/>
          <c:showVal val="1"/>
          <c:showCatName val="0"/>
          <c:showSerName val="0"/>
          <c:showPercent val="0"/>
          <c:showBubbleSize val="0"/>
        </c:dLbls>
        <c:marker val="1"/>
        <c:smooth val="0"/>
        <c:axId val="321341675"/>
        <c:axId val="74148025"/>
      </c:lineChart>
      <c:catAx>
        <c:axId val="32134167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4148025"/>
        <c:crosses val="autoZero"/>
        <c:auto val="0"/>
        <c:lblAlgn val="ctr"/>
        <c:lblOffset val="100"/>
        <c:noMultiLvlLbl val="0"/>
      </c:catAx>
      <c:valAx>
        <c:axId val="74148025"/>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213416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Table>
      <c:spPr>
        <a:noFill/>
        <a:ln>
          <a:noFill/>
        </a:ln>
        <a:effectLst/>
      </c:spPr>
    </c:plotArea>
    <c:plotVisOnly val="1"/>
    <c:dispBlanksAs val="gap"/>
    <c:showDLblsOverMax val="0"/>
  </c:chart>
  <c:spPr>
    <a:noFill/>
    <a:ln w="9525" cap="flat" cmpd="sng" algn="ctr">
      <a:solidFill>
        <a:srgbClr val="C7A064"/>
      </a:solidFill>
      <a:round/>
    </a:ln>
    <a:effectLst/>
  </c:spPr>
  <c:txPr>
    <a:bodyPr/>
    <a:lstStyle/>
    <a:p>
      <a:pPr>
        <a:defRPr lang="zh-CN" sz="9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大西安商品住宅月度供销量价走势</a:t>
            </a:r>
            <a:endParaRPr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[9月数据.xlsx]Sheet8!$B$1</c:f>
              <c:strCache>
                <c:ptCount val="1"/>
                <c:pt idx="0">
                  <c:v>供应面积(万㎡)</c:v>
                </c:pt>
              </c:strCache>
            </c:strRef>
          </c:tx>
          <c:spPr>
            <a:solidFill>
              <a:schemeClr val="accent4">
                <a:tint val="65000"/>
              </a:schemeClr>
            </a:solidFill>
            <a:ln>
              <a:noFill/>
            </a:ln>
            <a:effectLst/>
          </c:spPr>
          <c:invertIfNegative val="0"/>
          <c:dLbls>
            <c:delete val="1"/>
          </c:dLbls>
          <c:cat>
            <c:numRef>
              <c:f>[9月数据.xlsx]Sheet8!$A$2:$A$13</c:f>
              <c:numCache>
                <c:formatCode>yyyy/mm</c:formatCode>
                <c:ptCount val="12"/>
                <c:pt idx="0" c:formatCode="yyyy/mm">
                  <c:v>44075</c:v>
                </c:pt>
                <c:pt idx="1" c:formatCode="yyyy/mm">
                  <c:v>44105</c:v>
                </c:pt>
                <c:pt idx="2" c:formatCode="yyyy/mm">
                  <c:v>44136</c:v>
                </c:pt>
                <c:pt idx="3" c:formatCode="yyyy/mm">
                  <c:v>44166</c:v>
                </c:pt>
                <c:pt idx="4" c:formatCode="yyyy/mm">
                  <c:v>44197</c:v>
                </c:pt>
                <c:pt idx="5" c:formatCode="yyyy/mm">
                  <c:v>44228</c:v>
                </c:pt>
                <c:pt idx="6" c:formatCode="yyyy/mm">
                  <c:v>44256</c:v>
                </c:pt>
                <c:pt idx="7" c:formatCode="yyyy/mm">
                  <c:v>44287</c:v>
                </c:pt>
                <c:pt idx="8" c:formatCode="yyyy/mm">
                  <c:v>44317</c:v>
                </c:pt>
                <c:pt idx="9" c:formatCode="yyyy/mm">
                  <c:v>44348</c:v>
                </c:pt>
                <c:pt idx="10" c:formatCode="yyyy/mm">
                  <c:v>44378</c:v>
                </c:pt>
                <c:pt idx="11" c:formatCode="yyyy/mm">
                  <c:v>44409</c:v>
                </c:pt>
              </c:numCache>
            </c:numRef>
          </c:cat>
          <c:val>
            <c:numRef>
              <c:f>[9月数据.xlsx]Sheet8!$B$2:$B$13</c:f>
              <c:numCache>
                <c:formatCode>General</c:formatCode>
                <c:ptCount val="12"/>
                <c:pt idx="0">
                  <c:v>89.99</c:v>
                </c:pt>
                <c:pt idx="1">
                  <c:v>94.35</c:v>
                </c:pt>
                <c:pt idx="2">
                  <c:v>51.01</c:v>
                </c:pt>
                <c:pt idx="3">
                  <c:v>63.03</c:v>
                </c:pt>
                <c:pt idx="4">
                  <c:v>89</c:v>
                </c:pt>
                <c:pt idx="5">
                  <c:v>24.4</c:v>
                </c:pt>
                <c:pt idx="6">
                  <c:v>71.73</c:v>
                </c:pt>
                <c:pt idx="7">
                  <c:v>61.31</c:v>
                </c:pt>
                <c:pt idx="8">
                  <c:v>137.65</c:v>
                </c:pt>
                <c:pt idx="9">
                  <c:v>92.45</c:v>
                </c:pt>
                <c:pt idx="10">
                  <c:v>110.17</c:v>
                </c:pt>
                <c:pt idx="11">
                  <c:v>147.24</c:v>
                </c:pt>
              </c:numCache>
            </c:numRef>
          </c:val>
        </c:ser>
        <c:ser>
          <c:idx val="1"/>
          <c:order val="1"/>
          <c:tx>
            <c:strRef>
              <c:f>[9月数据.xlsx]Sheet8!$C$1</c:f>
              <c:strCache>
                <c:ptCount val="1"/>
                <c:pt idx="0">
                  <c:v>销售面积(万㎡)</c:v>
                </c:pt>
              </c:strCache>
            </c:strRef>
          </c:tx>
          <c:spPr>
            <a:solidFill>
              <a:schemeClr val="accent4"/>
            </a:solidFill>
            <a:ln>
              <a:noFill/>
            </a:ln>
            <a:effectLst/>
          </c:spPr>
          <c:invertIfNegative val="0"/>
          <c:dLbls>
            <c:delete val="1"/>
          </c:dLbls>
          <c:cat>
            <c:numRef>
              <c:f>[9月数据.xlsx]Sheet8!$A$2:$A$13</c:f>
              <c:numCache>
                <c:formatCode>yyyy/mm</c:formatCode>
                <c:ptCount val="12"/>
                <c:pt idx="0" c:formatCode="yyyy/mm">
                  <c:v>44075</c:v>
                </c:pt>
                <c:pt idx="1" c:formatCode="yyyy/mm">
                  <c:v>44105</c:v>
                </c:pt>
                <c:pt idx="2" c:formatCode="yyyy/mm">
                  <c:v>44136</c:v>
                </c:pt>
                <c:pt idx="3" c:formatCode="yyyy/mm">
                  <c:v>44166</c:v>
                </c:pt>
                <c:pt idx="4" c:formatCode="yyyy/mm">
                  <c:v>44197</c:v>
                </c:pt>
                <c:pt idx="5" c:formatCode="yyyy/mm">
                  <c:v>44228</c:v>
                </c:pt>
                <c:pt idx="6" c:formatCode="yyyy/mm">
                  <c:v>44256</c:v>
                </c:pt>
                <c:pt idx="7" c:formatCode="yyyy/mm">
                  <c:v>44287</c:v>
                </c:pt>
                <c:pt idx="8" c:formatCode="yyyy/mm">
                  <c:v>44317</c:v>
                </c:pt>
                <c:pt idx="9" c:formatCode="yyyy/mm">
                  <c:v>44348</c:v>
                </c:pt>
                <c:pt idx="10" c:formatCode="yyyy/mm">
                  <c:v>44378</c:v>
                </c:pt>
                <c:pt idx="11" c:formatCode="yyyy/mm">
                  <c:v>44409</c:v>
                </c:pt>
              </c:numCache>
            </c:numRef>
          </c:cat>
          <c:val>
            <c:numRef>
              <c:f>[9月数据.xlsx]Sheet8!$C$2:$C$13</c:f>
              <c:numCache>
                <c:formatCode>General</c:formatCode>
                <c:ptCount val="12"/>
                <c:pt idx="0">
                  <c:v>33.44</c:v>
                </c:pt>
                <c:pt idx="1">
                  <c:v>40.57</c:v>
                </c:pt>
                <c:pt idx="2">
                  <c:v>57.68</c:v>
                </c:pt>
                <c:pt idx="3">
                  <c:v>105.83</c:v>
                </c:pt>
                <c:pt idx="4">
                  <c:v>80.75</c:v>
                </c:pt>
                <c:pt idx="5">
                  <c:v>45.93</c:v>
                </c:pt>
                <c:pt idx="6">
                  <c:v>67.86</c:v>
                </c:pt>
                <c:pt idx="7">
                  <c:v>77.31</c:v>
                </c:pt>
                <c:pt idx="8">
                  <c:v>94.55</c:v>
                </c:pt>
                <c:pt idx="9">
                  <c:v>55.11</c:v>
                </c:pt>
                <c:pt idx="10">
                  <c:v>86.53</c:v>
                </c:pt>
                <c:pt idx="11">
                  <c:v>75.49</c:v>
                </c:pt>
              </c:numCache>
            </c:numRef>
          </c:val>
        </c:ser>
        <c:dLbls>
          <c:showLegendKey val="0"/>
          <c:showVal val="0"/>
          <c:showCatName val="0"/>
          <c:showSerName val="0"/>
          <c:showPercent val="0"/>
          <c:showBubbleSize val="0"/>
        </c:dLbls>
        <c:gapWidth val="219"/>
        <c:overlap val="-27"/>
        <c:axId val="817311763"/>
        <c:axId val="655836025"/>
      </c:barChart>
      <c:lineChart>
        <c:grouping val="standard"/>
        <c:varyColors val="0"/>
        <c:ser>
          <c:idx val="2"/>
          <c:order val="2"/>
          <c:tx>
            <c:strRef>
              <c:f>[9月数据.xlsx]Sheet8!$D$1</c:f>
              <c:strCache>
                <c:ptCount val="1"/>
                <c:pt idx="0">
                  <c:v>销售价格(元/㎡)</c:v>
                </c:pt>
              </c:strCache>
            </c:strRef>
          </c:tx>
          <c:spPr>
            <a:ln w="28575" cap="rnd">
              <a:solidFill>
                <a:schemeClr val="accent4">
                  <a:shade val="65000"/>
                </a:schemeClr>
              </a:solidFill>
              <a:round/>
            </a:ln>
            <a:effectLst/>
          </c:spPr>
          <c:marker>
            <c:symbol val="none"/>
          </c:marker>
          <c:dLbls>
            <c:delete val="1"/>
          </c:dLbls>
          <c:cat>
            <c:numRef>
              <c:f>[9月数据.xlsx]Sheet8!$A$2:$A$13</c:f>
              <c:numCache>
                <c:formatCode>yyyy/mm</c:formatCode>
                <c:ptCount val="12"/>
                <c:pt idx="0" c:formatCode="yyyy/mm">
                  <c:v>44075</c:v>
                </c:pt>
                <c:pt idx="1" c:formatCode="yyyy/mm">
                  <c:v>44105</c:v>
                </c:pt>
                <c:pt idx="2" c:formatCode="yyyy/mm">
                  <c:v>44136</c:v>
                </c:pt>
                <c:pt idx="3" c:formatCode="yyyy/mm">
                  <c:v>44166</c:v>
                </c:pt>
                <c:pt idx="4" c:formatCode="yyyy/mm">
                  <c:v>44197</c:v>
                </c:pt>
                <c:pt idx="5" c:formatCode="yyyy/mm">
                  <c:v>44228</c:v>
                </c:pt>
                <c:pt idx="6" c:formatCode="yyyy/mm">
                  <c:v>44256</c:v>
                </c:pt>
                <c:pt idx="7" c:formatCode="yyyy/mm">
                  <c:v>44287</c:v>
                </c:pt>
                <c:pt idx="8" c:formatCode="yyyy/mm">
                  <c:v>44317</c:v>
                </c:pt>
                <c:pt idx="9" c:formatCode="yyyy/mm">
                  <c:v>44348</c:v>
                </c:pt>
                <c:pt idx="10" c:formatCode="yyyy/mm">
                  <c:v>44378</c:v>
                </c:pt>
                <c:pt idx="11" c:formatCode="yyyy/mm">
                  <c:v>44409</c:v>
                </c:pt>
              </c:numCache>
            </c:numRef>
          </c:cat>
          <c:val>
            <c:numRef>
              <c:f>[9月数据.xlsx]Sheet8!$D$2:$D$13</c:f>
              <c:numCache>
                <c:formatCode>General</c:formatCode>
                <c:ptCount val="12"/>
                <c:pt idx="0">
                  <c:v>17712</c:v>
                </c:pt>
                <c:pt idx="1">
                  <c:v>17600</c:v>
                </c:pt>
                <c:pt idx="2">
                  <c:v>16795</c:v>
                </c:pt>
                <c:pt idx="3">
                  <c:v>17612</c:v>
                </c:pt>
                <c:pt idx="4">
                  <c:v>17562</c:v>
                </c:pt>
                <c:pt idx="5">
                  <c:v>16621</c:v>
                </c:pt>
                <c:pt idx="6">
                  <c:v>15697</c:v>
                </c:pt>
                <c:pt idx="7">
                  <c:v>16195</c:v>
                </c:pt>
                <c:pt idx="8">
                  <c:v>16276</c:v>
                </c:pt>
                <c:pt idx="9">
                  <c:v>16761</c:v>
                </c:pt>
                <c:pt idx="10">
                  <c:v>15141</c:v>
                </c:pt>
                <c:pt idx="11">
                  <c:v>15650</c:v>
                </c:pt>
              </c:numCache>
            </c:numRef>
          </c:val>
          <c:smooth val="1"/>
        </c:ser>
        <c:dLbls>
          <c:showLegendKey val="0"/>
          <c:showVal val="0"/>
          <c:showCatName val="0"/>
          <c:showSerName val="0"/>
          <c:showPercent val="0"/>
          <c:showBubbleSize val="0"/>
        </c:dLbls>
        <c:marker val="0"/>
        <c:smooth val="1"/>
        <c:axId val="882121145"/>
        <c:axId val="875701399"/>
      </c:lineChart>
      <c:dateAx>
        <c:axId val="817311763"/>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55836025"/>
        <c:crosses val="autoZero"/>
        <c:auto val="1"/>
        <c:lblOffset val="100"/>
        <c:baseTimeUnit val="months"/>
      </c:dateAx>
      <c:valAx>
        <c:axId val="655836025"/>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17311763"/>
        <c:crosses val="autoZero"/>
        <c:crossBetween val="between"/>
      </c:valAx>
      <c:dateAx>
        <c:axId val="882121145"/>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75701399"/>
        <c:crosses val="autoZero"/>
        <c:auto val="1"/>
        <c:lblOffset val="100"/>
        <c:baseTimeUnit val="months"/>
      </c:dateAx>
      <c:valAx>
        <c:axId val="875701399"/>
        <c:scaling>
          <c:orientation val="minMax"/>
        </c:scaling>
        <c:delete val="0"/>
        <c:axPos val="r"/>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82121145"/>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rgbClr val="C79D61"/>
      </a:solidFill>
      <a:round/>
    </a:ln>
    <a:effectLst/>
  </c:spPr>
  <c:txPr>
    <a:bodyPr/>
    <a:lstStyle/>
    <a:p>
      <a:pPr>
        <a:def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近一年大西安区域商品房供求量价走势</a:t>
            </a:r>
            <a:endParaRPr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[9月数据.xlsx]Sheet6!$B$1</c:f>
              <c:strCache>
                <c:ptCount val="1"/>
                <c:pt idx="0">
                  <c:v>供应面积（万㎡）</c:v>
                </c:pt>
              </c:strCache>
            </c:strRef>
          </c:tx>
          <c:spPr>
            <a:solidFill>
              <a:schemeClr val="accent4">
                <a:tint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[9月数据.xlsx]Sheet6!$A$2:$A$14</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[9月数据.xlsx]Sheet6!$B$2:$B$14</c:f>
              <c:numCache>
                <c:formatCode>General</c:formatCode>
                <c:ptCount val="13"/>
                <c:pt idx="0">
                  <c:v>167.68</c:v>
                </c:pt>
                <c:pt idx="1">
                  <c:v>128.24</c:v>
                </c:pt>
                <c:pt idx="2">
                  <c:v>140.61</c:v>
                </c:pt>
                <c:pt idx="3">
                  <c:v>175.59</c:v>
                </c:pt>
                <c:pt idx="4">
                  <c:v>104.73</c:v>
                </c:pt>
                <c:pt idx="5">
                  <c:v>38.46</c:v>
                </c:pt>
                <c:pt idx="6">
                  <c:v>156.5</c:v>
                </c:pt>
                <c:pt idx="7">
                  <c:v>134</c:v>
                </c:pt>
                <c:pt idx="8">
                  <c:v>82.57</c:v>
                </c:pt>
                <c:pt idx="9">
                  <c:v>125.38</c:v>
                </c:pt>
                <c:pt idx="10">
                  <c:v>183.7</c:v>
                </c:pt>
                <c:pt idx="11">
                  <c:v>229</c:v>
                </c:pt>
                <c:pt idx="12">
                  <c:v>134.51</c:v>
                </c:pt>
              </c:numCache>
            </c:numRef>
          </c:val>
        </c:ser>
        <c:ser>
          <c:idx val="1"/>
          <c:order val="1"/>
          <c:tx>
            <c:strRef>
              <c:f>[9月数据.xlsx]Sheet6!$C$1</c:f>
              <c:strCache>
                <c:ptCount val="1"/>
                <c:pt idx="0">
                  <c:v>销售面积（万㎡）</c:v>
                </c:pt>
              </c:strCache>
            </c:strRef>
          </c:tx>
          <c:spPr>
            <a:solidFill>
              <a:schemeClr val="accent4"/>
            </a:solidFill>
            <a:ln>
              <a:noFill/>
            </a:ln>
            <a:effectLst/>
          </c:spPr>
          <c:invertIfNegative val="0"/>
          <c:dLbls>
            <c:delete val="1"/>
          </c:dLbls>
          <c:cat>
            <c:numRef>
              <c:f>[9月数据.xlsx]Sheet6!$A$2:$A$14</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[9月数据.xlsx]Sheet6!$C$2:$C$14</c:f>
              <c:numCache>
                <c:formatCode>General</c:formatCode>
                <c:ptCount val="13"/>
                <c:pt idx="0">
                  <c:v>39.12</c:v>
                </c:pt>
                <c:pt idx="1">
                  <c:v>45.84</c:v>
                </c:pt>
                <c:pt idx="2">
                  <c:v>63.95</c:v>
                </c:pt>
                <c:pt idx="3">
                  <c:v>116.78</c:v>
                </c:pt>
                <c:pt idx="4">
                  <c:v>88.63</c:v>
                </c:pt>
                <c:pt idx="5">
                  <c:v>69.39</c:v>
                </c:pt>
                <c:pt idx="6">
                  <c:v>153.5</c:v>
                </c:pt>
                <c:pt idx="7">
                  <c:v>163</c:v>
                </c:pt>
                <c:pt idx="8">
                  <c:v>166.6</c:v>
                </c:pt>
                <c:pt idx="9">
                  <c:v>85.69</c:v>
                </c:pt>
                <c:pt idx="10">
                  <c:v>123</c:v>
                </c:pt>
                <c:pt idx="11">
                  <c:v>117.83</c:v>
                </c:pt>
                <c:pt idx="12">
                  <c:v>149.27</c:v>
                </c:pt>
              </c:numCache>
            </c:numRef>
          </c:val>
        </c:ser>
        <c:dLbls>
          <c:showLegendKey val="0"/>
          <c:showVal val="0"/>
          <c:showCatName val="0"/>
          <c:showSerName val="0"/>
          <c:showPercent val="0"/>
          <c:showBubbleSize val="0"/>
        </c:dLbls>
        <c:gapWidth val="219"/>
        <c:overlap val="-27"/>
        <c:axId val="418100701"/>
        <c:axId val="713284419"/>
      </c:barChart>
      <c:lineChart>
        <c:grouping val="standard"/>
        <c:varyColors val="0"/>
        <c:ser>
          <c:idx val="2"/>
          <c:order val="2"/>
          <c:tx>
            <c:strRef>
              <c:f>[9月数据.xlsx]Sheet6!$D$1</c:f>
              <c:strCache>
                <c:ptCount val="1"/>
                <c:pt idx="0">
                  <c:v>销售价格（元/㎡）</c:v>
                </c:pt>
              </c:strCache>
            </c:strRef>
          </c:tx>
          <c:spPr>
            <a:ln w="28575" cap="rnd">
              <a:solidFill>
                <a:schemeClr val="accent4">
                  <a:shade val="65000"/>
                </a:schemeClr>
              </a:solidFill>
              <a:round/>
            </a:ln>
            <a:effectLst/>
          </c:spPr>
          <c:marker>
            <c:symbol val="none"/>
          </c:marker>
          <c:dLbls>
            <c:delete val="1"/>
          </c:dLbls>
          <c:cat>
            <c:numRef>
              <c:f>[9月数据.xlsx]Sheet6!$A$2:$A$14</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[9月数据.xlsx]Sheet6!$D$2:$D$14</c:f>
              <c:numCache>
                <c:formatCode>General</c:formatCode>
                <c:ptCount val="13"/>
                <c:pt idx="0">
                  <c:v>13366</c:v>
                </c:pt>
                <c:pt idx="1">
                  <c:v>13744</c:v>
                </c:pt>
                <c:pt idx="2">
                  <c:v>13969</c:v>
                </c:pt>
                <c:pt idx="3">
                  <c:v>14620</c:v>
                </c:pt>
                <c:pt idx="4">
                  <c:v>12229</c:v>
                </c:pt>
                <c:pt idx="5">
                  <c:v>15890</c:v>
                </c:pt>
                <c:pt idx="6">
                  <c:v>15459</c:v>
                </c:pt>
                <c:pt idx="7">
                  <c:v>13783</c:v>
                </c:pt>
                <c:pt idx="8">
                  <c:v>15625</c:v>
                </c:pt>
                <c:pt idx="9">
                  <c:v>15736</c:v>
                </c:pt>
                <c:pt idx="10">
                  <c:v>14112</c:v>
                </c:pt>
                <c:pt idx="11">
                  <c:v>15799</c:v>
                </c:pt>
                <c:pt idx="12">
                  <c:v>14694</c:v>
                </c:pt>
              </c:numCache>
            </c:numRef>
          </c:val>
          <c:smooth val="1"/>
        </c:ser>
        <c:dLbls>
          <c:showLegendKey val="0"/>
          <c:showVal val="0"/>
          <c:showCatName val="0"/>
          <c:showSerName val="0"/>
          <c:showPercent val="0"/>
          <c:showBubbleSize val="0"/>
        </c:dLbls>
        <c:marker val="0"/>
        <c:smooth val="1"/>
        <c:axId val="991841945"/>
        <c:axId val="394518514"/>
      </c:lineChart>
      <c:dateAx>
        <c:axId val="418100701"/>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13284419"/>
        <c:crosses val="autoZero"/>
        <c:auto val="1"/>
        <c:lblOffset val="100"/>
        <c:baseTimeUnit val="months"/>
      </c:dateAx>
      <c:valAx>
        <c:axId val="713284419"/>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18100701"/>
        <c:crosses val="autoZero"/>
        <c:crossBetween val="between"/>
      </c:valAx>
      <c:dateAx>
        <c:axId val="991841945"/>
        <c:scaling>
          <c:orientation val="minMax"/>
        </c:scaling>
        <c:delete val="1"/>
        <c:axPos val="b"/>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94518514"/>
        <c:crosses val="autoZero"/>
        <c:auto val="1"/>
        <c:lblOffset val="100"/>
        <c:baseTimeUnit val="months"/>
      </c:dateAx>
      <c:valAx>
        <c:axId val="394518514"/>
        <c:scaling>
          <c:orientation val="minMax"/>
        </c:scaling>
        <c:delete val="0"/>
        <c:axPos val="r"/>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91841945"/>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rgbClr val="C7A064"/>
      </a:solidFill>
      <a:round/>
    </a:ln>
    <a:effectLst/>
  </c:spPr>
  <c:txPr>
    <a:bodyPr/>
    <a:lstStyle/>
    <a:p>
      <a:pPr>
        <a:defRPr 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zh-CN" sz="1400" b="1"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r>
              <a:rPr lang="zh-CN" altLang="en-US" sz="1400" b="1" dirty="0"/>
              <a:t>大西安商品住宅月度狭义存量去化走势</a:t>
            </a:r>
            <a:endParaRPr lang="zh-CN" sz="1400" b="1" dirty="0"/>
          </a:p>
        </c:rich>
      </c:tx>
      <c:layout/>
      <c:overlay val="0"/>
      <c:spPr>
        <a:noFill/>
        <a:ln>
          <a:noFill/>
        </a:ln>
        <a:effectLst/>
      </c:spPr>
    </c:title>
    <c:autoTitleDeleted val="0"/>
    <c:plotArea>
      <c:layout/>
      <c:areaChart>
        <c:grouping val="standard"/>
        <c:varyColors val="0"/>
        <c:ser>
          <c:idx val="0"/>
          <c:order val="0"/>
          <c:tx>
            <c:strRef>
              <c:f>Sheet1!$D$14</c:f>
              <c:strCache>
                <c:ptCount val="1"/>
                <c:pt idx="0">
                  <c:v>狭义存量(万㎡)</c:v>
                </c:pt>
              </c:strCache>
            </c:strRef>
          </c:tx>
          <c:spPr>
            <a:solidFill>
              <a:schemeClr val="accent4">
                <a:lumMod val="40000"/>
                <a:lumOff val="60000"/>
                <a:alpha val="70000"/>
              </a:schemeClr>
            </a:solidFill>
            <a:ln>
              <a:noFill/>
            </a:ln>
            <a:effectLst/>
          </c:spPr>
          <c:dLbls>
            <c:delete val="1"/>
          </c:dLbls>
          <c:cat>
            <c:numRef>
              <c:f>Sheet1!$E$13:$R$13</c:f>
              <c:numCache>
                <c:formatCode>General</c:formatCode>
                <c:ptCount val="14"/>
                <c:pt idx="0">
                  <c:v>2020.8</c:v>
                </c:pt>
                <c:pt idx="1">
                  <c:v>2020.9</c:v>
                </c:pt>
                <c:pt idx="2" c:formatCode="@">
                  <c:v>2020.1</c:v>
                </c:pt>
                <c:pt idx="3" c:formatCode="@">
                  <c:v>2020.11</c:v>
                </c:pt>
                <c:pt idx="4" c:formatCode="@">
                  <c:v>2020.12</c:v>
                </c:pt>
                <c:pt idx="5">
                  <c:v>2021.1</c:v>
                </c:pt>
                <c:pt idx="6">
                  <c:v>2021.2</c:v>
                </c:pt>
                <c:pt idx="7">
                  <c:v>2021.3</c:v>
                </c:pt>
                <c:pt idx="8">
                  <c:v>2021.4</c:v>
                </c:pt>
                <c:pt idx="9">
                  <c:v>2021.5</c:v>
                </c:pt>
                <c:pt idx="10">
                  <c:v>2021.6</c:v>
                </c:pt>
                <c:pt idx="11">
                  <c:v>2021.7</c:v>
                </c:pt>
                <c:pt idx="12">
                  <c:v>2021.8</c:v>
                </c:pt>
                <c:pt idx="13">
                  <c:v>2021.9</c:v>
                </c:pt>
              </c:numCache>
            </c:numRef>
          </c:cat>
          <c:val>
            <c:numRef>
              <c:f>Sheet1!$E$14:$R$14</c:f>
              <c:numCache>
                <c:formatCode>General</c:formatCode>
                <c:ptCount val="14"/>
                <c:pt idx="0">
                  <c:v>686</c:v>
                </c:pt>
                <c:pt idx="1">
                  <c:v>743</c:v>
                </c:pt>
                <c:pt idx="2">
                  <c:v>762</c:v>
                </c:pt>
                <c:pt idx="3">
                  <c:v>757</c:v>
                </c:pt>
                <c:pt idx="4">
                  <c:v>712</c:v>
                </c:pt>
                <c:pt idx="5">
                  <c:v>354</c:v>
                </c:pt>
                <c:pt idx="6">
                  <c:v>418</c:v>
                </c:pt>
                <c:pt idx="7">
                  <c:v>460</c:v>
                </c:pt>
                <c:pt idx="8">
                  <c:v>400</c:v>
                </c:pt>
                <c:pt idx="9">
                  <c:v>357</c:v>
                </c:pt>
                <c:pt idx="10">
                  <c:v>374</c:v>
                </c:pt>
                <c:pt idx="11">
                  <c:v>415</c:v>
                </c:pt>
                <c:pt idx="12">
                  <c:v>542</c:v>
                </c:pt>
                <c:pt idx="13">
                  <c:v>577.24</c:v>
                </c:pt>
              </c:numCache>
            </c:numRef>
          </c:val>
        </c:ser>
        <c:dLbls>
          <c:showLegendKey val="0"/>
          <c:showVal val="0"/>
          <c:showCatName val="0"/>
          <c:showSerName val="0"/>
          <c:showPercent val="0"/>
          <c:showBubbleSize val="0"/>
        </c:dLbls>
        <c:axId val="1373297968"/>
        <c:axId val="1977559216"/>
      </c:areaChart>
      <c:lineChart>
        <c:grouping val="standard"/>
        <c:varyColors val="0"/>
        <c:ser>
          <c:idx val="1"/>
          <c:order val="1"/>
          <c:tx>
            <c:strRef>
              <c:f>Sheet1!$D$15</c:f>
              <c:strCache>
                <c:ptCount val="1"/>
                <c:pt idx="0">
                  <c:v>去化周期（月）</c:v>
                </c:pt>
              </c:strCache>
            </c:strRef>
          </c:tx>
          <c:spPr>
            <a:ln w="28575" cap="rnd">
              <a:solidFill>
                <a:srgbClr val="C79D61"/>
              </a:solidFill>
              <a:round/>
            </a:ln>
            <a:effectLst/>
          </c:spPr>
          <c:marker>
            <c:symbol val="none"/>
          </c:marker>
          <c:dLbls>
            <c:delete val="1"/>
          </c:dLbls>
          <c:cat>
            <c:numRef>
              <c:f>Sheet1!$E$13:$R$13</c:f>
              <c:numCache>
                <c:formatCode>General</c:formatCode>
                <c:ptCount val="14"/>
                <c:pt idx="0">
                  <c:v>2020.8</c:v>
                </c:pt>
                <c:pt idx="1">
                  <c:v>2020.9</c:v>
                </c:pt>
                <c:pt idx="2" c:formatCode="@">
                  <c:v>2020.1</c:v>
                </c:pt>
                <c:pt idx="3" c:formatCode="@">
                  <c:v>2020.11</c:v>
                </c:pt>
                <c:pt idx="4" c:formatCode="@">
                  <c:v>2020.12</c:v>
                </c:pt>
                <c:pt idx="5">
                  <c:v>2021.1</c:v>
                </c:pt>
                <c:pt idx="6">
                  <c:v>2021.2</c:v>
                </c:pt>
                <c:pt idx="7">
                  <c:v>2021.3</c:v>
                </c:pt>
                <c:pt idx="8">
                  <c:v>2021.4</c:v>
                </c:pt>
                <c:pt idx="9">
                  <c:v>2021.5</c:v>
                </c:pt>
                <c:pt idx="10">
                  <c:v>2021.6</c:v>
                </c:pt>
                <c:pt idx="11">
                  <c:v>2021.7</c:v>
                </c:pt>
                <c:pt idx="12">
                  <c:v>2021.8</c:v>
                </c:pt>
                <c:pt idx="13">
                  <c:v>2021.9</c:v>
                </c:pt>
              </c:numCache>
            </c:numRef>
          </c:cat>
          <c:val>
            <c:numRef>
              <c:f>Sheet1!$E$15:$R$15</c:f>
              <c:numCache>
                <c:formatCode>General</c:formatCode>
                <c:ptCount val="14"/>
                <c:pt idx="0">
                  <c:v>5.5</c:v>
                </c:pt>
                <c:pt idx="1">
                  <c:v>5.9</c:v>
                </c:pt>
                <c:pt idx="2">
                  <c:v>6</c:v>
                </c:pt>
                <c:pt idx="3">
                  <c:v>5.9</c:v>
                </c:pt>
                <c:pt idx="4">
                  <c:v>5.3</c:v>
                </c:pt>
                <c:pt idx="5">
                  <c:v>3.5</c:v>
                </c:pt>
                <c:pt idx="6">
                  <c:v>3</c:v>
                </c:pt>
                <c:pt idx="7">
                  <c:v>3.3</c:v>
                </c:pt>
                <c:pt idx="8">
                  <c:v>2.8</c:v>
                </c:pt>
                <c:pt idx="9">
                  <c:v>2.5</c:v>
                </c:pt>
                <c:pt idx="10">
                  <c:v>2.7</c:v>
                </c:pt>
                <c:pt idx="11">
                  <c:v>3.1</c:v>
                </c:pt>
                <c:pt idx="12">
                  <c:v>4.1</c:v>
                </c:pt>
                <c:pt idx="13">
                  <c:v>6.3</c:v>
                </c:pt>
              </c:numCache>
            </c:numRef>
          </c:val>
          <c:smooth val="1"/>
        </c:ser>
        <c:dLbls>
          <c:showLegendKey val="0"/>
          <c:showVal val="0"/>
          <c:showCatName val="0"/>
          <c:showSerName val="0"/>
          <c:showPercent val="0"/>
          <c:showBubbleSize val="0"/>
        </c:dLbls>
        <c:marker val="0"/>
        <c:smooth val="1"/>
        <c:axId val="1984456912"/>
        <c:axId val="1977523440"/>
      </c:lineChart>
      <c:catAx>
        <c:axId val="1373297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977559216"/>
        <c:crosses val="autoZero"/>
        <c:auto val="1"/>
        <c:lblAlgn val="ctr"/>
        <c:lblOffset val="100"/>
        <c:noMultiLvlLbl val="0"/>
      </c:catAx>
      <c:valAx>
        <c:axId val="1977559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373297968"/>
        <c:crosses val="autoZero"/>
        <c:crossBetween val="between"/>
      </c:valAx>
      <c:catAx>
        <c:axId val="1984456912"/>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977523440"/>
        <c:crosses val="autoZero"/>
        <c:auto val="1"/>
        <c:lblAlgn val="ctr"/>
        <c:lblOffset val="100"/>
        <c:noMultiLvlLbl val="0"/>
      </c:catAx>
      <c:valAx>
        <c:axId val="197752344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984456912"/>
        <c:crosses val="max"/>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legend>
    <c:plotVisOnly val="1"/>
    <c:dispBlanksAs val="zero"/>
    <c:showDLblsOverMax val="0"/>
  </c:chart>
  <c:spPr>
    <a:noFill/>
    <a:ln>
      <a:solidFill>
        <a:srgbClr val="C79D61"/>
      </a:solidFill>
    </a:ln>
    <a:effectLst/>
  </c:spPr>
  <c:txPr>
    <a:bodyPr/>
    <a:lstStyle/>
    <a:p>
      <a:pPr>
        <a:defRPr lang="zh-CN" sz="800">
          <a:solidFill>
            <a:schemeClr val="tx1">
              <a:lumMod val="95000"/>
              <a:lumOff val="5000"/>
            </a:schemeClr>
          </a:solidFill>
          <a:latin typeface="微软雅黑" panose="020B0503020204020204" pitchFamily="34" charset="-122"/>
          <a:ea typeface="微软雅黑" panose="020B0503020204020204" pitchFamily="34" charset="-122"/>
        </a:defRPr>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zh-CN" sz="1200" b="0"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r>
              <a:rPr lang="zh-CN" altLang="en-US" b="1" dirty="0">
                <a:solidFill>
                  <a:schemeClr val="tx1">
                    <a:lumMod val="95000"/>
                    <a:lumOff val="5000"/>
                  </a:schemeClr>
                </a:solidFill>
              </a:rPr>
              <a:t>大西安</a:t>
            </a:r>
            <a:r>
              <a:rPr lang="zh-CN" altLang="en-US" dirty="0"/>
              <a:t>商品住宅供销量价分析</a:t>
            </a:r>
            <a:endParaRPr lang="zh-CN" alt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供应量（万㎡）</c:v>
                </c:pt>
              </c:strCache>
            </c:strRef>
          </c:tx>
          <c:spPr>
            <a:solidFill>
              <a:schemeClr val="accent4">
                <a:tint val="65000"/>
              </a:schemeClr>
            </a:solidFill>
            <a:ln>
              <a:noFill/>
            </a:ln>
            <a:effectLst/>
          </c:spPr>
          <c:invertIfNegative val="0"/>
          <c:dLbls>
            <c:delete val="1"/>
          </c:dLbls>
          <c:cat>
            <c:strRef>
              <c:f>Sheet1!$A$2:$A$4</c:f>
              <c:strCache>
                <c:ptCount val="3"/>
                <c:pt idx="0">
                  <c:v>2019年</c:v>
                </c:pt>
                <c:pt idx="1">
                  <c:v>2020年</c:v>
                </c:pt>
                <c:pt idx="2">
                  <c:v>2021年1-9月</c:v>
                </c:pt>
              </c:strCache>
            </c:strRef>
          </c:cat>
          <c:val>
            <c:numRef>
              <c:f>Sheet1!$B$2:$B$4</c:f>
              <c:numCache>
                <c:formatCode>General</c:formatCode>
                <c:ptCount val="3"/>
                <c:pt idx="0">
                  <c:v>1813</c:v>
                </c:pt>
                <c:pt idx="1">
                  <c:v>1618</c:v>
                </c:pt>
                <c:pt idx="2">
                  <c:v>1323</c:v>
                </c:pt>
              </c:numCache>
            </c:numRef>
          </c:val>
        </c:ser>
        <c:ser>
          <c:idx val="1"/>
          <c:order val="1"/>
          <c:tx>
            <c:strRef>
              <c:f>Sheet1!$C$1</c:f>
              <c:strCache>
                <c:ptCount val="1"/>
                <c:pt idx="0">
                  <c:v>成交量（万㎡）</c:v>
                </c:pt>
              </c:strCache>
            </c:strRef>
          </c:tx>
          <c:spPr>
            <a:solidFill>
              <a:schemeClr val="accent4"/>
            </a:solidFill>
            <a:ln>
              <a:noFill/>
            </a:ln>
            <a:effectLst/>
          </c:spPr>
          <c:invertIfNegative val="0"/>
          <c:dLbls>
            <c:delete val="1"/>
          </c:dLbls>
          <c:cat>
            <c:strRef>
              <c:f>Sheet1!$A$2:$A$4</c:f>
              <c:strCache>
                <c:ptCount val="3"/>
                <c:pt idx="0">
                  <c:v>2019年</c:v>
                </c:pt>
                <c:pt idx="1">
                  <c:v>2020年</c:v>
                </c:pt>
                <c:pt idx="2">
                  <c:v>2021年1-9月</c:v>
                </c:pt>
              </c:strCache>
            </c:strRef>
          </c:cat>
          <c:val>
            <c:numRef>
              <c:f>Sheet1!$C$2:$C$4</c:f>
              <c:numCache>
                <c:formatCode>General</c:formatCode>
                <c:ptCount val="3"/>
                <c:pt idx="0">
                  <c:v>1821</c:v>
                </c:pt>
                <c:pt idx="1">
                  <c:v>1658</c:v>
                </c:pt>
                <c:pt idx="2">
                  <c:v>1336</c:v>
                </c:pt>
              </c:numCache>
            </c:numRef>
          </c:val>
        </c:ser>
        <c:dLbls>
          <c:showLegendKey val="0"/>
          <c:showVal val="0"/>
          <c:showCatName val="0"/>
          <c:showSerName val="0"/>
          <c:showPercent val="0"/>
          <c:showBubbleSize val="0"/>
        </c:dLbls>
        <c:gapWidth val="219"/>
        <c:axId val="403519792"/>
        <c:axId val="42468608"/>
      </c:barChart>
      <c:lineChart>
        <c:grouping val="standard"/>
        <c:varyColors val="0"/>
        <c:ser>
          <c:idx val="2"/>
          <c:order val="2"/>
          <c:tx>
            <c:strRef>
              <c:f>Sheet1!$D$1</c:f>
              <c:strCache>
                <c:ptCount val="1"/>
                <c:pt idx="0">
                  <c:v>成交均价（元/㎡）</c:v>
                </c:pt>
              </c:strCache>
            </c:strRef>
          </c:tx>
          <c:spPr>
            <a:ln w="28575" cap="rnd">
              <a:solidFill>
                <a:schemeClr val="accent4">
                  <a:shade val="65000"/>
                </a:schemeClr>
              </a:solidFill>
              <a:round/>
            </a:ln>
            <a:effectLst/>
          </c:spPr>
          <c:marker>
            <c:symbol val="none"/>
          </c:marker>
          <c:dLbls>
            <c:delete val="1"/>
          </c:dLbls>
          <c:cat>
            <c:strRef>
              <c:f>Sheet1!$A$2:$A$4</c:f>
              <c:strCache>
                <c:ptCount val="3"/>
                <c:pt idx="0">
                  <c:v>2019年</c:v>
                </c:pt>
                <c:pt idx="1">
                  <c:v>2020年</c:v>
                </c:pt>
                <c:pt idx="2">
                  <c:v>2021年1-9月</c:v>
                </c:pt>
              </c:strCache>
            </c:strRef>
          </c:cat>
          <c:val>
            <c:numRef>
              <c:f>Sheet1!$D$2:$D$4</c:f>
              <c:numCache>
                <c:formatCode>General</c:formatCode>
                <c:ptCount val="3"/>
                <c:pt idx="0">
                  <c:v>12726</c:v>
                </c:pt>
                <c:pt idx="1">
                  <c:v>14294</c:v>
                </c:pt>
                <c:pt idx="2">
                  <c:v>15584</c:v>
                </c:pt>
              </c:numCache>
            </c:numRef>
          </c:val>
          <c:smooth val="1"/>
        </c:ser>
        <c:dLbls>
          <c:showLegendKey val="0"/>
          <c:showVal val="0"/>
          <c:showCatName val="0"/>
          <c:showSerName val="0"/>
          <c:showPercent val="0"/>
          <c:showBubbleSize val="0"/>
        </c:dLbls>
        <c:marker val="0"/>
        <c:smooth val="1"/>
        <c:axId val="1836716272"/>
        <c:axId val="161094704"/>
      </c:lineChart>
      <c:catAx>
        <c:axId val="40351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42468608"/>
        <c:crosses val="autoZero"/>
        <c:auto val="1"/>
        <c:lblAlgn val="ctr"/>
        <c:lblOffset val="100"/>
        <c:noMultiLvlLbl val="0"/>
      </c:catAx>
      <c:valAx>
        <c:axId val="42468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403519792"/>
        <c:crosses val="autoZero"/>
        <c:crossBetween val="between"/>
      </c:valAx>
      <c:catAx>
        <c:axId val="1836716272"/>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61094704"/>
        <c:crosses val="autoZero"/>
        <c:auto val="1"/>
        <c:lblAlgn val="ctr"/>
        <c:lblOffset val="100"/>
        <c:noMultiLvlLbl val="0"/>
      </c:catAx>
      <c:valAx>
        <c:axId val="1610947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836716272"/>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solidFill>
        <a:srgbClr val="C79D61"/>
      </a:solidFill>
    </a:ln>
    <a:effectLst/>
  </c:spPr>
  <c:txPr>
    <a:bodyPr/>
    <a:lstStyle/>
    <a:p>
      <a:pPr>
        <a:defRPr lang="zh-CN" sz="1000">
          <a:solidFill>
            <a:schemeClr val="tx1">
              <a:lumMod val="95000"/>
              <a:lumOff val="5000"/>
            </a:schemeClr>
          </a:solidFill>
          <a:latin typeface="微软雅黑" panose="020B0503020204020204" pitchFamily="34" charset="-122"/>
          <a:ea typeface="微软雅黑" panose="020B0503020204020204" pitchFamily="34" charset="-122"/>
        </a:defRPr>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rtl="0">
              <a:defRPr lang="zh-CN" sz="1200" b="1"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r>
              <a:rPr lang="zh-CN" sz="1200" b="1" i="0" u="none" strike="noStrike" kern="1200" spc="0" baseline="0" dirty="0">
                <a:solidFill>
                  <a:schemeClr val="tx1">
                    <a:lumMod val="95000"/>
                    <a:lumOff val="5000"/>
                  </a:schemeClr>
                </a:solidFill>
                <a:latin typeface="微软雅黑" panose="020B0503020204020204" pitchFamily="34" charset="-122"/>
                <a:ea typeface="微软雅黑" panose="020B0503020204020204" pitchFamily="34" charset="-122"/>
                <a:cs typeface="+mn-cs"/>
              </a:rPr>
              <a:t>主城区</a:t>
            </a:r>
            <a:r>
              <a:rPr lang="zh-CN" sz="1200" b="0" i="0" u="none" strike="noStrike" kern="1200" spc="0" baseline="0" dirty="0">
                <a:solidFill>
                  <a:schemeClr val="tx1">
                    <a:lumMod val="95000"/>
                    <a:lumOff val="5000"/>
                  </a:schemeClr>
                </a:solidFill>
                <a:latin typeface="微软雅黑" panose="020B0503020204020204" pitchFamily="34" charset="-122"/>
                <a:ea typeface="微软雅黑" panose="020B0503020204020204" pitchFamily="34" charset="-122"/>
                <a:cs typeface="+mn-cs"/>
              </a:rPr>
              <a:t>商品住宅供销量价分析</a:t>
            </a:r>
            <a:endParaRPr lang="zh-CN" sz="1200" b="0" i="0" u="none" strike="noStrike" kern="1200" spc="0" baseline="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供应量（万㎡）</c:v>
                </c:pt>
              </c:strCache>
            </c:strRef>
          </c:tx>
          <c:spPr>
            <a:solidFill>
              <a:schemeClr val="accent4">
                <a:tint val="65000"/>
              </a:schemeClr>
            </a:solidFill>
            <a:ln>
              <a:noFill/>
            </a:ln>
            <a:effectLst/>
          </c:spPr>
          <c:invertIfNegative val="0"/>
          <c:dLbls>
            <c:delete val="1"/>
          </c:dLbls>
          <c:cat>
            <c:strRef>
              <c:f>Sheet1!$A$2:$A$4</c:f>
              <c:strCache>
                <c:ptCount val="3"/>
                <c:pt idx="0">
                  <c:v>2019年</c:v>
                </c:pt>
                <c:pt idx="1">
                  <c:v>2020年</c:v>
                </c:pt>
                <c:pt idx="2">
                  <c:v>2021年1-9月</c:v>
                </c:pt>
              </c:strCache>
            </c:strRef>
          </c:cat>
          <c:val>
            <c:numRef>
              <c:f>Sheet1!$B$2:$B$4</c:f>
              <c:numCache>
                <c:formatCode>General</c:formatCode>
                <c:ptCount val="3"/>
                <c:pt idx="0">
                  <c:v>1233</c:v>
                </c:pt>
                <c:pt idx="1">
                  <c:v>1057</c:v>
                </c:pt>
                <c:pt idx="2">
                  <c:v>1063</c:v>
                </c:pt>
              </c:numCache>
            </c:numRef>
          </c:val>
        </c:ser>
        <c:ser>
          <c:idx val="1"/>
          <c:order val="1"/>
          <c:tx>
            <c:strRef>
              <c:f>Sheet1!$C$1</c:f>
              <c:strCache>
                <c:ptCount val="1"/>
                <c:pt idx="0">
                  <c:v>成交量（万㎡）</c:v>
                </c:pt>
              </c:strCache>
            </c:strRef>
          </c:tx>
          <c:spPr>
            <a:solidFill>
              <a:schemeClr val="accent4"/>
            </a:solidFill>
            <a:ln>
              <a:noFill/>
            </a:ln>
            <a:effectLst/>
          </c:spPr>
          <c:invertIfNegative val="0"/>
          <c:dLbls>
            <c:delete val="1"/>
          </c:dLbls>
          <c:cat>
            <c:strRef>
              <c:f>Sheet1!$A$2:$A$4</c:f>
              <c:strCache>
                <c:ptCount val="3"/>
                <c:pt idx="0">
                  <c:v>2019年</c:v>
                </c:pt>
                <c:pt idx="1">
                  <c:v>2020年</c:v>
                </c:pt>
                <c:pt idx="2">
                  <c:v>2021年1-9月</c:v>
                </c:pt>
              </c:strCache>
            </c:strRef>
          </c:cat>
          <c:val>
            <c:numRef>
              <c:f>Sheet1!$C$2:$C$4</c:f>
              <c:numCache>
                <c:formatCode>General</c:formatCode>
                <c:ptCount val="3"/>
                <c:pt idx="0">
                  <c:v>1338</c:v>
                </c:pt>
                <c:pt idx="1">
                  <c:v>1118</c:v>
                </c:pt>
                <c:pt idx="2">
                  <c:v>999</c:v>
                </c:pt>
              </c:numCache>
            </c:numRef>
          </c:val>
        </c:ser>
        <c:dLbls>
          <c:showLegendKey val="0"/>
          <c:showVal val="0"/>
          <c:showCatName val="0"/>
          <c:showSerName val="0"/>
          <c:showPercent val="0"/>
          <c:showBubbleSize val="0"/>
        </c:dLbls>
        <c:gapWidth val="219"/>
        <c:axId val="1989447264"/>
        <c:axId val="175923808"/>
      </c:barChart>
      <c:lineChart>
        <c:grouping val="standard"/>
        <c:varyColors val="0"/>
        <c:ser>
          <c:idx val="2"/>
          <c:order val="2"/>
          <c:tx>
            <c:strRef>
              <c:f>Sheet1!$D$1</c:f>
              <c:strCache>
                <c:ptCount val="1"/>
                <c:pt idx="0">
                  <c:v>成交均价（元/㎡）</c:v>
                </c:pt>
              </c:strCache>
            </c:strRef>
          </c:tx>
          <c:spPr>
            <a:ln w="28575" cap="rnd">
              <a:solidFill>
                <a:schemeClr val="accent4">
                  <a:shade val="65000"/>
                </a:schemeClr>
              </a:solidFill>
              <a:round/>
            </a:ln>
            <a:effectLst/>
          </c:spPr>
          <c:marker>
            <c:symbol val="none"/>
          </c:marker>
          <c:dLbls>
            <c:delete val="1"/>
          </c:dLbls>
          <c:cat>
            <c:strRef>
              <c:f>Sheet1!$A$2:$A$4</c:f>
              <c:strCache>
                <c:ptCount val="3"/>
                <c:pt idx="0">
                  <c:v>2019年</c:v>
                </c:pt>
                <c:pt idx="1">
                  <c:v>2020年</c:v>
                </c:pt>
                <c:pt idx="2">
                  <c:v>2021年1-9月</c:v>
                </c:pt>
              </c:strCache>
            </c:strRef>
          </c:cat>
          <c:val>
            <c:numRef>
              <c:f>Sheet1!$D$2:$D$4</c:f>
              <c:numCache>
                <c:formatCode>General</c:formatCode>
                <c:ptCount val="3"/>
                <c:pt idx="0">
                  <c:v>13268</c:v>
                </c:pt>
                <c:pt idx="1">
                  <c:v>14863</c:v>
                </c:pt>
                <c:pt idx="2">
                  <c:v>15769</c:v>
                </c:pt>
              </c:numCache>
            </c:numRef>
          </c:val>
          <c:smooth val="1"/>
        </c:ser>
        <c:dLbls>
          <c:showLegendKey val="0"/>
          <c:showVal val="0"/>
          <c:showCatName val="0"/>
          <c:showSerName val="0"/>
          <c:showPercent val="0"/>
          <c:showBubbleSize val="0"/>
        </c:dLbls>
        <c:marker val="0"/>
        <c:smooth val="1"/>
        <c:axId val="1839963680"/>
        <c:axId val="401505728"/>
      </c:lineChart>
      <c:catAx>
        <c:axId val="19894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75923808"/>
        <c:crosses val="autoZero"/>
        <c:auto val="1"/>
        <c:lblAlgn val="ctr"/>
        <c:lblOffset val="100"/>
        <c:noMultiLvlLbl val="0"/>
      </c:catAx>
      <c:valAx>
        <c:axId val="175923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989447264"/>
        <c:crosses val="autoZero"/>
        <c:crossBetween val="between"/>
      </c:valAx>
      <c:catAx>
        <c:axId val="183996368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401505728"/>
        <c:crosses val="autoZero"/>
        <c:auto val="1"/>
        <c:lblAlgn val="ctr"/>
        <c:lblOffset val="100"/>
        <c:noMultiLvlLbl val="0"/>
      </c:catAx>
      <c:valAx>
        <c:axId val="4015057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839963680"/>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solidFill>
        <a:srgbClr val="C79D61"/>
      </a:solidFill>
    </a:ln>
    <a:effectLst/>
  </c:spPr>
  <c:txPr>
    <a:bodyPr/>
    <a:lstStyle/>
    <a:p>
      <a:pPr>
        <a:defRPr lang="zh-CN" sz="900">
          <a:solidFill>
            <a:schemeClr val="tx1">
              <a:lumMod val="95000"/>
              <a:lumOff val="5000"/>
            </a:schemeClr>
          </a:solidFill>
          <a:latin typeface="微软雅黑" panose="020B0503020204020204" pitchFamily="34" charset="-122"/>
          <a:ea typeface="微软雅黑" panose="020B0503020204020204" pitchFamily="34" charset="-122"/>
        </a:defRPr>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lgn="ctr" rtl="0">
              <a:defRPr lang="zh-CN" altLang="zh-CN" sz="1200" b="1" i="0" u="none" strike="noStrike" kern="1200" spc="0" baseline="0" dirty="0" smtClean="0">
                <a:solidFill>
                  <a:schemeClr val="tx1">
                    <a:lumMod val="95000"/>
                    <a:lumOff val="5000"/>
                  </a:schemeClr>
                </a:solidFill>
                <a:latin typeface="微软雅黑" panose="020B0503020204020204" pitchFamily="34" charset="-122"/>
                <a:ea typeface="微软雅黑" panose="020B0503020204020204" pitchFamily="34" charset="-122"/>
                <a:cs typeface="+mn-cs"/>
              </a:defRPr>
            </a:pPr>
            <a:r>
              <a:rPr lang="zh-CN" altLang="zh-CN" sz="1200" b="1" i="0" u="none" strike="noStrike" kern="1200" spc="0" baseline="0" dirty="0">
                <a:solidFill>
                  <a:schemeClr val="tx1">
                    <a:lumMod val="95000"/>
                    <a:lumOff val="5000"/>
                  </a:schemeClr>
                </a:solidFill>
                <a:latin typeface="微软雅黑" panose="020B0503020204020204" pitchFamily="34" charset="-122"/>
                <a:ea typeface="微软雅黑" panose="020B0503020204020204" pitchFamily="34" charset="-122"/>
                <a:cs typeface="+mn-cs"/>
              </a:rPr>
              <a:t>西咸</a:t>
            </a:r>
            <a:r>
              <a:rPr lang="zh-CN" altLang="zh-CN" sz="1200" b="0" i="0" u="none" strike="noStrike" kern="1200" spc="0" baseline="0" dirty="0">
                <a:solidFill>
                  <a:schemeClr val="tx1">
                    <a:lumMod val="95000"/>
                    <a:lumOff val="5000"/>
                  </a:schemeClr>
                </a:solidFill>
                <a:latin typeface="微软雅黑" panose="020B0503020204020204" pitchFamily="34" charset="-122"/>
                <a:ea typeface="微软雅黑" panose="020B0503020204020204" pitchFamily="34" charset="-122"/>
                <a:cs typeface="+mn-cs"/>
              </a:rPr>
              <a:t>商品住宅供销量价分析</a:t>
            </a:r>
            <a:endParaRPr lang="zh-CN" altLang="zh-CN" sz="1200" b="0" i="0" u="none" strike="noStrike" kern="1200" spc="0" baseline="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供应量（万㎡）</c:v>
                </c:pt>
              </c:strCache>
            </c:strRef>
          </c:tx>
          <c:spPr>
            <a:solidFill>
              <a:schemeClr val="accent4">
                <a:tint val="65000"/>
              </a:schemeClr>
            </a:solidFill>
            <a:ln>
              <a:noFill/>
            </a:ln>
            <a:effectLst/>
          </c:spPr>
          <c:invertIfNegative val="0"/>
          <c:dLbls>
            <c:delete val="1"/>
          </c:dLbls>
          <c:cat>
            <c:strRef>
              <c:f>Sheet1!$A$2:$A$4</c:f>
              <c:strCache>
                <c:ptCount val="3"/>
                <c:pt idx="0">
                  <c:v>2019年</c:v>
                </c:pt>
                <c:pt idx="1">
                  <c:v>2020年</c:v>
                </c:pt>
                <c:pt idx="2">
                  <c:v>2021年1-9月</c:v>
                </c:pt>
              </c:strCache>
            </c:strRef>
          </c:cat>
          <c:val>
            <c:numRef>
              <c:f>Sheet1!$B$2:$B$4</c:f>
              <c:numCache>
                <c:formatCode>General</c:formatCode>
                <c:ptCount val="3"/>
                <c:pt idx="0">
                  <c:v>580</c:v>
                </c:pt>
                <c:pt idx="1">
                  <c:v>562</c:v>
                </c:pt>
                <c:pt idx="2">
                  <c:v>259</c:v>
                </c:pt>
              </c:numCache>
            </c:numRef>
          </c:val>
        </c:ser>
        <c:ser>
          <c:idx val="1"/>
          <c:order val="1"/>
          <c:tx>
            <c:strRef>
              <c:f>Sheet1!$C$1</c:f>
              <c:strCache>
                <c:ptCount val="1"/>
                <c:pt idx="0">
                  <c:v>成交量（万㎡）</c:v>
                </c:pt>
              </c:strCache>
            </c:strRef>
          </c:tx>
          <c:spPr>
            <a:solidFill>
              <a:schemeClr val="accent4"/>
            </a:solidFill>
            <a:ln>
              <a:noFill/>
            </a:ln>
            <a:effectLst/>
          </c:spPr>
          <c:invertIfNegative val="0"/>
          <c:dLbls>
            <c:delete val="1"/>
          </c:dLbls>
          <c:cat>
            <c:strRef>
              <c:f>Sheet1!$A$2:$A$4</c:f>
              <c:strCache>
                <c:ptCount val="3"/>
                <c:pt idx="0">
                  <c:v>2019年</c:v>
                </c:pt>
                <c:pt idx="1">
                  <c:v>2020年</c:v>
                </c:pt>
                <c:pt idx="2">
                  <c:v>2021年1-9月</c:v>
                </c:pt>
              </c:strCache>
            </c:strRef>
          </c:cat>
          <c:val>
            <c:numRef>
              <c:f>Sheet1!$C$2:$C$4</c:f>
              <c:numCache>
                <c:formatCode>General</c:formatCode>
                <c:ptCount val="3"/>
                <c:pt idx="0">
                  <c:v>483</c:v>
                </c:pt>
                <c:pt idx="1">
                  <c:v>540</c:v>
                </c:pt>
                <c:pt idx="2">
                  <c:v>336</c:v>
                </c:pt>
              </c:numCache>
            </c:numRef>
          </c:val>
        </c:ser>
        <c:dLbls>
          <c:showLegendKey val="0"/>
          <c:showVal val="0"/>
          <c:showCatName val="0"/>
          <c:showSerName val="0"/>
          <c:showPercent val="0"/>
          <c:showBubbleSize val="0"/>
        </c:dLbls>
        <c:gapWidth val="219"/>
        <c:axId val="1985015840"/>
        <c:axId val="51774192"/>
      </c:barChart>
      <c:lineChart>
        <c:grouping val="standard"/>
        <c:varyColors val="0"/>
        <c:ser>
          <c:idx val="2"/>
          <c:order val="2"/>
          <c:tx>
            <c:strRef>
              <c:f>Sheet1!$D$1</c:f>
              <c:strCache>
                <c:ptCount val="1"/>
                <c:pt idx="0">
                  <c:v>成交均价（元/㎡）</c:v>
                </c:pt>
              </c:strCache>
            </c:strRef>
          </c:tx>
          <c:spPr>
            <a:ln w="28575" cap="rnd">
              <a:solidFill>
                <a:schemeClr val="accent4">
                  <a:shade val="65000"/>
                </a:schemeClr>
              </a:solidFill>
              <a:round/>
            </a:ln>
            <a:effectLst/>
          </c:spPr>
          <c:marker>
            <c:symbol val="none"/>
          </c:marker>
          <c:dLbls>
            <c:delete val="1"/>
          </c:dLbls>
          <c:cat>
            <c:strRef>
              <c:f>Sheet1!$A$2:$A$4</c:f>
              <c:strCache>
                <c:ptCount val="3"/>
                <c:pt idx="0">
                  <c:v>2019年</c:v>
                </c:pt>
                <c:pt idx="1">
                  <c:v>2020年</c:v>
                </c:pt>
                <c:pt idx="2">
                  <c:v>2021年1-9月</c:v>
                </c:pt>
              </c:strCache>
            </c:strRef>
          </c:cat>
          <c:val>
            <c:numRef>
              <c:f>Sheet1!$D$2:$D$4</c:f>
              <c:numCache>
                <c:formatCode>General</c:formatCode>
                <c:ptCount val="3"/>
                <c:pt idx="0">
                  <c:v>11221</c:v>
                </c:pt>
                <c:pt idx="1">
                  <c:v>13117</c:v>
                </c:pt>
                <c:pt idx="2">
                  <c:v>14463</c:v>
                </c:pt>
              </c:numCache>
            </c:numRef>
          </c:val>
          <c:smooth val="1"/>
        </c:ser>
        <c:dLbls>
          <c:showLegendKey val="0"/>
          <c:showVal val="0"/>
          <c:showCatName val="0"/>
          <c:showSerName val="0"/>
          <c:showPercent val="0"/>
          <c:showBubbleSize val="0"/>
        </c:dLbls>
        <c:marker val="0"/>
        <c:smooth val="1"/>
        <c:axId val="403510992"/>
        <c:axId val="403618048"/>
      </c:lineChart>
      <c:catAx>
        <c:axId val="198501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51774192"/>
        <c:crosses val="autoZero"/>
        <c:auto val="1"/>
        <c:lblAlgn val="ctr"/>
        <c:lblOffset val="100"/>
        <c:noMultiLvlLbl val="0"/>
      </c:catAx>
      <c:valAx>
        <c:axId val="517741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1985015840"/>
        <c:crosses val="autoZero"/>
        <c:crossBetween val="between"/>
      </c:valAx>
      <c:catAx>
        <c:axId val="403510992"/>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403618048"/>
        <c:crosses val="autoZero"/>
        <c:auto val="1"/>
        <c:lblAlgn val="ctr"/>
        <c:lblOffset val="100"/>
        <c:noMultiLvlLbl val="0"/>
      </c:catAx>
      <c:valAx>
        <c:axId val="40361804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crossAx val="403510992"/>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solidFill>
        <a:srgbClr val="C79D61"/>
      </a:solidFill>
    </a:ln>
    <a:effectLst/>
  </c:spPr>
  <c:txPr>
    <a:bodyPr/>
    <a:lstStyle/>
    <a:p>
      <a:pPr>
        <a:defRPr lang="zh-CN" sz="900">
          <a:solidFill>
            <a:schemeClr val="tx1">
              <a:lumMod val="95000"/>
              <a:lumOff val="5000"/>
            </a:schemeClr>
          </a:solidFill>
          <a:latin typeface="微软雅黑" panose="020B0503020204020204" pitchFamily="34" charset="-122"/>
          <a:ea typeface="微软雅黑" panose="020B0503020204020204" pitchFamily="34" charset="-122"/>
        </a:defRPr>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线上登记&amp;核验通过&amp;核验通过率趋势变化</a:t>
            </a:r>
            <a:endParaRPr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[9月数据.xlsx]公示!$B$37</c:f>
              <c:strCache>
                <c:ptCount val="1"/>
                <c:pt idx="0">
                  <c:v>登记量</c:v>
                </c:pt>
              </c:strCache>
            </c:strRef>
          </c:tx>
          <c:spPr>
            <a:solidFill>
              <a:schemeClr val="accent4">
                <a:tint val="65000"/>
              </a:schemeClr>
            </a:solidFill>
            <a:ln>
              <a:noFill/>
            </a:ln>
            <a:effectLst/>
          </c:spPr>
          <c:invertIfNegative val="0"/>
          <c:dLbls>
            <c:delete val="1"/>
          </c:dLbls>
          <c:cat>
            <c:numRef>
              <c:f>[9月数据.xlsx]公示!$A$39:$A$51</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[9月数据.xlsx]公示!$B$39:$B$51</c:f>
              <c:numCache>
                <c:formatCode>General</c:formatCode>
                <c:ptCount val="13"/>
                <c:pt idx="0">
                  <c:v>18160</c:v>
                </c:pt>
                <c:pt idx="1">
                  <c:v>40065</c:v>
                </c:pt>
                <c:pt idx="2">
                  <c:v>51121</c:v>
                </c:pt>
                <c:pt idx="3">
                  <c:v>15149</c:v>
                </c:pt>
                <c:pt idx="4">
                  <c:v>39270</c:v>
                </c:pt>
                <c:pt idx="5">
                  <c:v>28386</c:v>
                </c:pt>
                <c:pt idx="6">
                  <c:v>80493</c:v>
                </c:pt>
                <c:pt idx="7">
                  <c:v>43638</c:v>
                </c:pt>
                <c:pt idx="8">
                  <c:v>49055</c:v>
                </c:pt>
                <c:pt idx="9">
                  <c:v>118402</c:v>
                </c:pt>
                <c:pt idx="10">
                  <c:v>97236</c:v>
                </c:pt>
                <c:pt idx="11">
                  <c:v>74690</c:v>
                </c:pt>
                <c:pt idx="12">
                  <c:v>45402</c:v>
                </c:pt>
              </c:numCache>
            </c:numRef>
          </c:val>
        </c:ser>
        <c:ser>
          <c:idx val="1"/>
          <c:order val="1"/>
          <c:tx>
            <c:strRef>
              <c:f>[9月数据.xlsx]公示!$C$37</c:f>
              <c:strCache>
                <c:ptCount val="1"/>
                <c:pt idx="0">
                  <c:v>核验通过量</c:v>
                </c:pt>
              </c:strCache>
            </c:strRef>
          </c:tx>
          <c:spPr>
            <a:solidFill>
              <a:schemeClr val="accent4"/>
            </a:solidFill>
            <a:ln>
              <a:noFill/>
            </a:ln>
            <a:effectLst/>
          </c:spPr>
          <c:invertIfNegative val="0"/>
          <c:dLbls>
            <c:delete val="1"/>
          </c:dLbls>
          <c:cat>
            <c:numRef>
              <c:f>[9月数据.xlsx]公示!$A$39:$A$51</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[9月数据.xlsx]公示!$C$39:$C$51</c:f>
              <c:numCache>
                <c:formatCode>General</c:formatCode>
                <c:ptCount val="13"/>
                <c:pt idx="0">
                  <c:v>9276</c:v>
                </c:pt>
                <c:pt idx="1">
                  <c:v>31732</c:v>
                </c:pt>
                <c:pt idx="2">
                  <c:v>39406</c:v>
                </c:pt>
                <c:pt idx="3">
                  <c:v>11306</c:v>
                </c:pt>
                <c:pt idx="4">
                  <c:v>30389</c:v>
                </c:pt>
                <c:pt idx="5">
                  <c:v>21552</c:v>
                </c:pt>
                <c:pt idx="6">
                  <c:v>64494</c:v>
                </c:pt>
                <c:pt idx="7">
                  <c:v>34744</c:v>
                </c:pt>
                <c:pt idx="8">
                  <c:v>38977</c:v>
                </c:pt>
                <c:pt idx="9">
                  <c:v>100304</c:v>
                </c:pt>
                <c:pt idx="10">
                  <c:v>74248</c:v>
                </c:pt>
                <c:pt idx="11">
                  <c:v>62584</c:v>
                </c:pt>
                <c:pt idx="12">
                  <c:v>36164</c:v>
                </c:pt>
              </c:numCache>
            </c:numRef>
          </c:val>
        </c:ser>
        <c:dLbls>
          <c:showLegendKey val="0"/>
          <c:showVal val="0"/>
          <c:showCatName val="0"/>
          <c:showSerName val="0"/>
          <c:showPercent val="0"/>
          <c:showBubbleSize val="0"/>
        </c:dLbls>
        <c:gapWidth val="219"/>
        <c:overlap val="-27"/>
        <c:axId val="178042882"/>
        <c:axId val="650084507"/>
      </c:barChart>
      <c:lineChart>
        <c:grouping val="standard"/>
        <c:varyColors val="0"/>
        <c:ser>
          <c:idx val="2"/>
          <c:order val="2"/>
          <c:tx>
            <c:strRef>
              <c:f>[9月数据.xlsx]公示!$D$37</c:f>
              <c:strCache>
                <c:ptCount val="1"/>
                <c:pt idx="0">
                  <c:v>核验通过率</c:v>
                </c:pt>
              </c:strCache>
            </c:strRef>
          </c:tx>
          <c:spPr>
            <a:ln w="28575" cap="rnd">
              <a:solidFill>
                <a:schemeClr val="accent4">
                  <a:shade val="65000"/>
                </a:schemeClr>
              </a:solidFill>
              <a:round/>
            </a:ln>
            <a:effectLst/>
          </c:spPr>
          <c:marker>
            <c:symbol val="none"/>
          </c:marker>
          <c:dLbls>
            <c:delete val="1"/>
          </c:dLbls>
          <c:cat>
            <c:numRef>
              <c:f>[9月数据.xlsx]公示!$A$39:$A$51</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[9月数据.xlsx]公示!$D$39:$D$51</c:f>
              <c:numCache>
                <c:formatCode>0%</c:formatCode>
                <c:ptCount val="13"/>
                <c:pt idx="0">
                  <c:v>0.51</c:v>
                </c:pt>
                <c:pt idx="1">
                  <c:v>0.79</c:v>
                </c:pt>
                <c:pt idx="2">
                  <c:v>0.77</c:v>
                </c:pt>
                <c:pt idx="3">
                  <c:v>0.75</c:v>
                </c:pt>
                <c:pt idx="4">
                  <c:v>0.77</c:v>
                </c:pt>
                <c:pt idx="5">
                  <c:v>0.76</c:v>
                </c:pt>
                <c:pt idx="6">
                  <c:v>0.8</c:v>
                </c:pt>
                <c:pt idx="7">
                  <c:v>0.8</c:v>
                </c:pt>
                <c:pt idx="8">
                  <c:v>0.79</c:v>
                </c:pt>
                <c:pt idx="9">
                  <c:v>0.85</c:v>
                </c:pt>
                <c:pt idx="10">
                  <c:v>0.8</c:v>
                </c:pt>
                <c:pt idx="11">
                  <c:v>0.84</c:v>
                </c:pt>
                <c:pt idx="12">
                  <c:v>0.8</c:v>
                </c:pt>
              </c:numCache>
            </c:numRef>
          </c:val>
          <c:smooth val="1"/>
        </c:ser>
        <c:dLbls>
          <c:showLegendKey val="0"/>
          <c:showVal val="0"/>
          <c:showCatName val="0"/>
          <c:showSerName val="0"/>
          <c:showPercent val="0"/>
          <c:showBubbleSize val="0"/>
        </c:dLbls>
        <c:marker val="0"/>
        <c:smooth val="1"/>
        <c:axId val="811407496"/>
        <c:axId val="830795278"/>
      </c:lineChart>
      <c:dateAx>
        <c:axId val="17804288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50084507"/>
        <c:crosses val="autoZero"/>
        <c:auto val="1"/>
        <c:lblOffset val="100"/>
        <c:baseTimeUnit val="months"/>
      </c:dateAx>
      <c:valAx>
        <c:axId val="65008450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8042882"/>
        <c:crosses val="autoZero"/>
        <c:crossBetween val="between"/>
      </c:valAx>
      <c:dateAx>
        <c:axId val="811407496"/>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30795278"/>
        <c:crosses val="autoZero"/>
        <c:auto val="1"/>
        <c:lblOffset val="100"/>
        <c:baseTimeUnit val="months"/>
      </c:dateAx>
      <c:valAx>
        <c:axId val="830795278"/>
        <c:scaling>
          <c:orientation val="minMax"/>
        </c:scaling>
        <c:delete val="0"/>
        <c:axPos val="r"/>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11407496"/>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solidFill>
        <a:srgbClr val="C7A064"/>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zh-CN" sz="1400" b="0"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400" b="1" i="0" u="none" strike="noStrike" baseline="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西安市城六区</a:t>
            </a:r>
            <a:r>
              <a:rPr lang="en-US" altLang="zh-CN" sz="1400" b="1" i="0" u="none" strike="noStrike" baseline="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a:t>
            </a:r>
            <a:r>
              <a:rPr altLang="en-US" sz="1400" b="1" i="0" u="none" strike="noStrike" baseline="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zh-CN" altLang="zh-CN" sz="1400" b="1" i="0" u="none" strike="noStrike" baseline="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存量住宅成交套数和价格情况</a:t>
            </a: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3"/>
          <c:order val="3"/>
          <c:tx>
            <c:strRef>
              <c:f>'[工作表-西安市存量房市场分析报告自动套板模板（成交数据）.xlsx]西安市城六区存量房成交均价'!$E$3</c:f>
              <c:strCache>
                <c:ptCount val="1"/>
                <c:pt idx="0">
                  <c:v>成交套数(套)</c:v>
                </c:pt>
              </c:strCache>
            </c:strRef>
          </c:tx>
          <c:spPr>
            <a:solidFill>
              <a:schemeClr val="accent4">
                <a:shade val="90000"/>
              </a:schemeClr>
            </a:solidFill>
            <a:ln>
              <a:noFill/>
            </a:ln>
            <a:effectLst/>
          </c:spPr>
          <c:invertIfNegative val="0"/>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layout>
                <c:manualLayout>
                  <c:x val="0"/>
                  <c:y val="0.14241960183767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'[工作表-西安市存量房市场分析报告自动套板模板（成交数据）.xlsx]西安市城六区存量房成交均价'!$A$72:$A$84</c:f>
              <c:numCache>
                <c:formatCode>yyyy/m</c:formatCode>
                <c:ptCount val="13"/>
                <c:pt idx="0" c:formatCode="yyyy/m">
                  <c:v>44075</c:v>
                </c:pt>
                <c:pt idx="1" c:formatCode="yyyy/m">
                  <c:v>44105</c:v>
                </c:pt>
                <c:pt idx="2" c:formatCode="yyyy/m">
                  <c:v>44136</c:v>
                </c:pt>
                <c:pt idx="3" c:formatCode="yyyy/m">
                  <c:v>44166</c:v>
                </c:pt>
                <c:pt idx="4" c:formatCode="yyyy/m">
                  <c:v>44197</c:v>
                </c:pt>
                <c:pt idx="5" c:formatCode="yyyy/m">
                  <c:v>44228</c:v>
                </c:pt>
                <c:pt idx="6" c:formatCode="yyyy/m">
                  <c:v>44256</c:v>
                </c:pt>
                <c:pt idx="7" c:formatCode="yyyy/m">
                  <c:v>44287</c:v>
                </c:pt>
                <c:pt idx="8" c:formatCode="yyyy/m">
                  <c:v>44317</c:v>
                </c:pt>
                <c:pt idx="9" c:formatCode="yyyy/m">
                  <c:v>44348</c:v>
                </c:pt>
                <c:pt idx="10" c:formatCode="yyyy/m">
                  <c:v>44378</c:v>
                </c:pt>
                <c:pt idx="11" c:formatCode="yyyy/m">
                  <c:v>44409</c:v>
                </c:pt>
                <c:pt idx="12" c:formatCode="yyyy/m">
                  <c:v>44440</c:v>
                </c:pt>
              </c:numCache>
            </c:numRef>
          </c:cat>
          <c:val>
            <c:numRef>
              <c:f>'[工作表-西安市存量房市场分析报告自动套板模板（成交数据）.xlsx]西安市城六区存量房成交均价'!$E$72:$E$84</c:f>
              <c:numCache>
                <c:formatCode>General</c:formatCode>
                <c:ptCount val="13"/>
                <c:pt idx="0">
                  <c:v>8284</c:v>
                </c:pt>
                <c:pt idx="1">
                  <c:v>7029</c:v>
                </c:pt>
                <c:pt idx="2">
                  <c:v>8087</c:v>
                </c:pt>
                <c:pt idx="3">
                  <c:v>8170</c:v>
                </c:pt>
                <c:pt idx="4">
                  <c:v>7065</c:v>
                </c:pt>
                <c:pt idx="5">
                  <c:v>4276</c:v>
                </c:pt>
                <c:pt idx="6">
                  <c:v>9880</c:v>
                </c:pt>
                <c:pt idx="7">
                  <c:v>9188</c:v>
                </c:pt>
                <c:pt idx="8">
                  <c:v>7866</c:v>
                </c:pt>
                <c:pt idx="9">
                  <c:v>7950</c:v>
                </c:pt>
                <c:pt idx="10">
                  <c:v>6188</c:v>
                </c:pt>
                <c:pt idx="11">
                  <c:v>4803</c:v>
                </c:pt>
                <c:pt idx="12">
                  <c:v>3565</c:v>
                </c:pt>
              </c:numCache>
            </c:numRef>
          </c:val>
        </c:ser>
        <c:dLbls>
          <c:showLegendKey val="0"/>
          <c:showVal val="1"/>
          <c:showCatName val="0"/>
          <c:showSerName val="0"/>
          <c:showPercent val="0"/>
          <c:showBubbleSize val="0"/>
        </c:dLbls>
        <c:gapWidth val="250"/>
        <c:overlap val="50"/>
        <c:axId val="591413560"/>
        <c:axId val="591413240"/>
      </c:barChart>
      <c:lineChart>
        <c:grouping val="standard"/>
        <c:varyColors val="0"/>
        <c:ser>
          <c:idx val="0"/>
          <c:order val="0"/>
          <c:tx>
            <c:strRef>
              <c:f>'[工作表-西安市存量房市场分析报告自动套板模板（成交数据）.xlsx]西安市城六区存量房成交均价'!$B$3</c:f>
              <c:strCache>
                <c:ptCount val="1"/>
                <c:pt idx="0">
                  <c:v>监测成交均价（元/㎡）</c:v>
                </c:pt>
              </c:strCache>
            </c:strRef>
          </c:tx>
          <c:spPr>
            <a:ln w="28575" cap="rnd">
              <a:solidFill>
                <a:schemeClr val="accent4">
                  <a:tint val="50000"/>
                </a:schemeClr>
              </a:solidFill>
              <a:round/>
            </a:ln>
            <a:effectLst/>
          </c:spPr>
          <c:marker>
            <c:symbol val="circle"/>
            <c:size val="5"/>
            <c:spPr>
              <a:solidFill>
                <a:schemeClr val="accent4">
                  <a:tint val="50000"/>
                </a:schemeClr>
              </a:solidFill>
              <a:ln w="9525">
                <a:solidFill>
                  <a:schemeClr val="accent4">
                    <a:tint val="50000"/>
                  </a:schemeClr>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layout>
                <c:manualLayout>
                  <c:x val="-0.0288425753628582"/>
                  <c:y val="-0.029862174578866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'[工作表-西安市存量房市场分析报告自动套板模板（成交数据）.xlsx]西安市城六区存量房成交均价'!$A$72:$A$84</c:f>
              <c:numCache>
                <c:formatCode>yyyy/m</c:formatCode>
                <c:ptCount val="13"/>
                <c:pt idx="0" c:formatCode="yyyy/m">
                  <c:v>44075</c:v>
                </c:pt>
                <c:pt idx="1" c:formatCode="yyyy/m">
                  <c:v>44105</c:v>
                </c:pt>
                <c:pt idx="2" c:formatCode="yyyy/m">
                  <c:v>44136</c:v>
                </c:pt>
                <c:pt idx="3" c:formatCode="yyyy/m">
                  <c:v>44166</c:v>
                </c:pt>
                <c:pt idx="4" c:formatCode="yyyy/m">
                  <c:v>44197</c:v>
                </c:pt>
                <c:pt idx="5" c:formatCode="yyyy/m">
                  <c:v>44228</c:v>
                </c:pt>
                <c:pt idx="6" c:formatCode="yyyy/m">
                  <c:v>44256</c:v>
                </c:pt>
                <c:pt idx="7" c:formatCode="yyyy/m">
                  <c:v>44287</c:v>
                </c:pt>
                <c:pt idx="8" c:formatCode="yyyy/m">
                  <c:v>44317</c:v>
                </c:pt>
                <c:pt idx="9" c:formatCode="yyyy/m">
                  <c:v>44348</c:v>
                </c:pt>
                <c:pt idx="10" c:formatCode="yyyy/m">
                  <c:v>44378</c:v>
                </c:pt>
                <c:pt idx="11" c:formatCode="yyyy/m">
                  <c:v>44409</c:v>
                </c:pt>
                <c:pt idx="12" c:formatCode="yyyy/m">
                  <c:v>44440</c:v>
                </c:pt>
              </c:numCache>
            </c:numRef>
          </c:cat>
          <c:val>
            <c:numRef>
              <c:f>'[工作表-西安市存量房市场分析报告自动套板模板（成交数据）.xlsx]西安市城六区存量房成交均价'!$B$72:$B$84</c:f>
              <c:numCache>
                <c:formatCode>0</c:formatCode>
                <c:ptCount val="13"/>
                <c:pt idx="0">
                  <c:v>15298</c:v>
                </c:pt>
                <c:pt idx="1">
                  <c:v>15680</c:v>
                </c:pt>
                <c:pt idx="2">
                  <c:v>15511</c:v>
                </c:pt>
                <c:pt idx="3">
                  <c:v>15532</c:v>
                </c:pt>
                <c:pt idx="4" c:formatCode="General">
                  <c:v>15502</c:v>
                </c:pt>
                <c:pt idx="5" c:formatCode="General">
                  <c:v>16032</c:v>
                </c:pt>
                <c:pt idx="6" c:formatCode="General">
                  <c:v>15959</c:v>
                </c:pt>
                <c:pt idx="7">
                  <c:v>15663</c:v>
                </c:pt>
                <c:pt idx="8" c:formatCode="General">
                  <c:v>16473</c:v>
                </c:pt>
                <c:pt idx="9" c:formatCode="General">
                  <c:v>16682</c:v>
                </c:pt>
                <c:pt idx="10" c:formatCode="General">
                  <c:v>16610</c:v>
                </c:pt>
                <c:pt idx="11" c:formatCode="General">
                  <c:v>15114</c:v>
                </c:pt>
                <c:pt idx="12" c:formatCode="General">
                  <c:v>14156</c:v>
                </c:pt>
              </c:numCache>
            </c:numRef>
          </c:val>
          <c:smooth val="0"/>
        </c:ser>
        <c:dLbls>
          <c:showLegendKey val="0"/>
          <c:showVal val="1"/>
          <c:showCatName val="0"/>
          <c:showSerName val="0"/>
          <c:showPercent val="0"/>
          <c:showBubbleSize val="0"/>
        </c:dLbls>
        <c:marker val="1"/>
        <c:smooth val="0"/>
        <c:axId val="593139896"/>
        <c:axId val="593151736"/>
        <c:extLst>
          <c:ext xmlns:c15="http://schemas.microsoft.com/office/drawing/2012/chart" uri="{02D57815-91ED-43cb-92C2-25804820EDAC}">
            <c15:filteredLineSeries>
              <c15:ser>
                <c:idx val="1"/>
                <c:order val="1"/>
                <c:tx>
                  <c:strRef>
                    <c:extLst>
                      <c:ext uri="{02D57815-91ED-43cb-92C2-25804820EDAC}">
                        <c15:formulaRef>
                          <c15:sqref>'[工作表-西安市存量房市场分析报告自动套板模板（成交数据）.xlsx]西安市城六区存量房成交均价'!$C$3</c15:sqref>
                        </c15:formulaRef>
                      </c:ext>
                    </c:extLst>
                    <c:strCache>
                      <c:ptCount val="1"/>
                      <c:pt idx="0">
                        <c:v>均价环比</c:v>
                      </c:pt>
                    </c:strCache>
                  </c:strRef>
                </c:tx>
                <c:spPr>
                  <a:ln w="28575" cap="rnd">
                    <a:solidFill>
                      <a:schemeClr val="accent4">
                        <a:tint val="70000"/>
                      </a:schemeClr>
                    </a:solidFill>
                    <a:round/>
                  </a:ln>
                  <a:effectLst/>
                </c:spPr>
                <c:marker>
                  <c:symbol val="circle"/>
                  <c:size val="5"/>
                  <c:spPr>
                    <a:solidFill>
                      <a:schemeClr val="accent4">
                        <a:tint val="70000"/>
                      </a:schemeClr>
                    </a:solidFill>
                    <a:ln w="9525">
                      <a:solidFill>
                        <a:schemeClr val="accent4">
                          <a:tint val="7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ullRef>
                          <c15:sqref/>
                        </c15:fullRef>
                        <c15:formulaRef>
                          <c15:sqref>'[工作表-西安市存量房市场分析报告自动套板模板（成交数据）.xlsx]西安市城六区存量房成交均价'!$A$70:$A$84</c15:sqref>
                        </c15:formulaRef>
                      </c:ext>
                    </c:extLst>
                    <c:numCache>
                      <c:formatCode>yyyy/m</c:formatCode>
                      <c:ptCount val="13"/>
                      <c:pt idx="0" c:formatCode="yyyy/m">
                        <c:v>44075</c:v>
                      </c:pt>
                      <c:pt idx="1" c:formatCode="yyyy/m">
                        <c:v>44105</c:v>
                      </c:pt>
                      <c:pt idx="2" c:formatCode="yyyy/m">
                        <c:v>44136</c:v>
                      </c:pt>
                      <c:pt idx="3" c:formatCode="yyyy/m">
                        <c:v>44166</c:v>
                      </c:pt>
                      <c:pt idx="4" c:formatCode="yyyy/m">
                        <c:v>44197</c:v>
                      </c:pt>
                      <c:pt idx="5" c:formatCode="yyyy/m">
                        <c:v>44228</c:v>
                      </c:pt>
                      <c:pt idx="6" c:formatCode="yyyy/m">
                        <c:v>44256</c:v>
                      </c:pt>
                      <c:pt idx="7" c:formatCode="yyyy/m">
                        <c:v>44287</c:v>
                      </c:pt>
                      <c:pt idx="8" c:formatCode="yyyy/m">
                        <c:v>44317</c:v>
                      </c:pt>
                      <c:pt idx="9" c:formatCode="yyyy/m">
                        <c:v>44348</c:v>
                      </c:pt>
                      <c:pt idx="10" c:formatCode="yyyy/m">
                        <c:v>44378</c:v>
                      </c:pt>
                      <c:pt idx="11" c:formatCode="yyyy/m">
                        <c:v>44409</c:v>
                      </c:pt>
                      <c:pt idx="12" c:formatCode="yyyy/m">
                        <c:v>44440</c:v>
                      </c:pt>
                    </c:numCache>
                  </c:numRef>
                </c:cat>
                <c:val>
                  <c:numRef>
                    <c:extLst>
                      <c:ext uri="{02D57815-91ED-43cb-92C2-25804820EDAC}">
                        <c15:formulaRef>
                          <c15:sqref>{-0.0372149671831653,-0.0035139503830206,-7.05268354609379e-5,0.00183382705600232,0.0350605463249789,-0.0196571894980275,-0.00922778047595918,0.0053221288515406,0.046043466146559,0.00852367317040681,0.00415978870914491,0.00591793792740658,0.0249705843901165}</c15:sqref>
                        </c15:formulaRef>
                      </c:ext>
                    </c:extLst>
                    <c:numCache>
                      <c:formatCode>0.00%</c:formatCode>
                      <c:ptCount val="13"/>
                      <c:pt idx="0">
                        <c:v>-0.0372149671831653</c:v>
                      </c:pt>
                      <c:pt idx="1">
                        <c:v>-0.0035139503830206</c:v>
                      </c:pt>
                      <c:pt idx="2">
                        <c:v>-7.05268354609379e-5</c:v>
                      </c:pt>
                      <c:pt idx="3">
                        <c:v>0.00183382705600232</c:v>
                      </c:pt>
                      <c:pt idx="4">
                        <c:v>0.0350605463249789</c:v>
                      </c:pt>
                      <c:pt idx="5">
                        <c:v>-0.0196571894980275</c:v>
                      </c:pt>
                      <c:pt idx="6">
                        <c:v>-0.00922778047595918</c:v>
                      </c:pt>
                      <c:pt idx="7">
                        <c:v>0.0053221288515406</c:v>
                      </c:pt>
                      <c:pt idx="8">
                        <c:v>0.046043466146559</c:v>
                      </c:pt>
                      <c:pt idx="9">
                        <c:v>0.00852367317040681</c:v>
                      </c:pt>
                      <c:pt idx="10">
                        <c:v>0.00415978870914491</c:v>
                      </c:pt>
                      <c:pt idx="11">
                        <c:v>0.00591793792740658</c:v>
                      </c:pt>
                      <c:pt idx="12">
                        <c:v>0.0249705843901165</c:v>
                      </c:pt>
                    </c:numCache>
                  </c:numRef>
                </c:val>
                <c:smooth val="0"/>
              </c15:ser>
            </c15:filteredLineSeries>
            <c15:filteredLineSeries>
              <c15:ser>
                <c:idx val="2"/>
                <c:order val="2"/>
                <c:tx>
                  <c:strRef>
                    <c:extLst>
                      <c:ext uri="{02D57815-91ED-43cb-92C2-25804820EDAC}">
                        <c15:formulaRef>
                          <c15:sqref>'[工作表-西安市存量房市场分析报告自动套板模板（成交数据）.xlsx]西安市城六区存量房成交均价'!$D$3</c15:sqref>
                        </c15:formulaRef>
                      </c:ext>
                    </c:extLst>
                    <c:strCache>
                      <c:ptCount val="1"/>
                      <c:pt idx="0">
                        <c:v>均价同比</c:v>
                      </c:pt>
                    </c:strCache>
                  </c:strRef>
                </c:tx>
                <c:spPr>
                  <a:ln w="28575" cap="rnd">
                    <a:solidFill>
                      <a:schemeClr val="accent4">
                        <a:tint val="90000"/>
                      </a:schemeClr>
                    </a:solidFill>
                    <a:round/>
                  </a:ln>
                  <a:effectLst/>
                </c:spPr>
                <c:marker>
                  <c:symbol val="circle"/>
                  <c:size val="5"/>
                  <c:spPr>
                    <a:solidFill>
                      <a:schemeClr val="accent4">
                        <a:tint val="90000"/>
                      </a:schemeClr>
                    </a:solidFill>
                    <a:ln w="9525">
                      <a:solidFill>
                        <a:schemeClr val="accent4">
                          <a:tint val="9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ullRef>
                          <c15:sqref/>
                        </c15:fullRef>
                        <c15:formulaRef>
                          <c15:sqref>'[工作表-西安市存量房市场分析报告自动套板模板（成交数据）.xlsx]西安市城六区存量房成交均价'!$A$70:$A$84</c15:sqref>
                        </c15:formulaRef>
                      </c:ext>
                    </c:extLst>
                    <c:numCache>
                      <c:formatCode>yyyy/m</c:formatCode>
                      <c:ptCount val="13"/>
                      <c:pt idx="0" c:formatCode="yyyy/m">
                        <c:v>44075</c:v>
                      </c:pt>
                      <c:pt idx="1" c:formatCode="yyyy/m">
                        <c:v>44105</c:v>
                      </c:pt>
                      <c:pt idx="2" c:formatCode="yyyy/m">
                        <c:v>44136</c:v>
                      </c:pt>
                      <c:pt idx="3" c:formatCode="yyyy/m">
                        <c:v>44166</c:v>
                      </c:pt>
                      <c:pt idx="4" c:formatCode="yyyy/m">
                        <c:v>44197</c:v>
                      </c:pt>
                      <c:pt idx="5" c:formatCode="yyyy/m">
                        <c:v>44228</c:v>
                      </c:pt>
                      <c:pt idx="6" c:formatCode="yyyy/m">
                        <c:v>44256</c:v>
                      </c:pt>
                      <c:pt idx="7" c:formatCode="yyyy/m">
                        <c:v>44287</c:v>
                      </c:pt>
                      <c:pt idx="8" c:formatCode="yyyy/m">
                        <c:v>44317</c:v>
                      </c:pt>
                      <c:pt idx="9" c:formatCode="yyyy/m">
                        <c:v>44348</c:v>
                      </c:pt>
                      <c:pt idx="10" c:formatCode="yyyy/m">
                        <c:v>44378</c:v>
                      </c:pt>
                      <c:pt idx="11" c:formatCode="yyyy/m">
                        <c:v>44409</c:v>
                      </c:pt>
                      <c:pt idx="12" c:formatCode="yyyy/m">
                        <c:v>44440</c:v>
                      </c:pt>
                    </c:numCache>
                  </c:numRef>
                </c:cat>
                <c:val>
                  <c:numRef>
                    <c:extLst>
                      <c:ext uri="{02D57815-91ED-43cb-92C2-25804820EDAC}">
                        <c15:formulaRef>
                          <c15:sqref>{0.259649433427762,0.274516853932584,0.298708436383622,0.00716159682337092,0.0759660421545667,0.0856432660439892,0.0597402597402596,0.0576101370266686,0.0751002290950744,0.0709992221200764,0.0799602329214599,0.0351173963055686,0.101974840115258,0.0939417448339093}</c15:sqref>
                        </c15:formulaRef>
                      </c:ext>
                    </c:extLst>
                    <c:numCache>
                      <c:formatCode>0.00%</c:formatCode>
                      <c:ptCount val="14"/>
                      <c:pt idx="0">
                        <c:v>0.259649433427762</c:v>
                      </c:pt>
                      <c:pt idx="1">
                        <c:v>0.274516853932584</c:v>
                      </c:pt>
                      <c:pt idx="2">
                        <c:v>0.298708436383622</c:v>
                      </c:pt>
                      <c:pt idx="3">
                        <c:v>0.00716159682337092</c:v>
                      </c:pt>
                      <c:pt idx="4">
                        <c:v>0.0759660421545667</c:v>
                      </c:pt>
                      <c:pt idx="5">
                        <c:v>0.0856432660439892</c:v>
                      </c:pt>
                      <c:pt idx="6">
                        <c:v>0.0597402597402596</c:v>
                      </c:pt>
                      <c:pt idx="7">
                        <c:v>0.0576101370266686</c:v>
                      </c:pt>
                      <c:pt idx="8">
                        <c:v>0.0751002290950744</c:v>
                      </c:pt>
                      <c:pt idx="9">
                        <c:v>0.0709992221200764</c:v>
                      </c:pt>
                      <c:pt idx="10">
                        <c:v>0.0799602329214599</c:v>
                      </c:pt>
                      <c:pt idx="11">
                        <c:v>0.0351173963055686</c:v>
                      </c:pt>
                      <c:pt idx="12">
                        <c:v>0.101974840115258</c:v>
                      </c:pt>
                      <c:pt idx="13">
                        <c:v>0.0939417448339093</c:v>
                      </c:pt>
                    </c:numCache>
                  </c:numRef>
                </c:val>
                <c:smooth val="0"/>
              </c15:ser>
            </c15:filteredLineSeries>
            <c15:filteredLineSeries>
              <c15:ser>
                <c:idx val="4"/>
                <c:order val="4"/>
                <c:tx>
                  <c:strRef>
                    <c:extLst>
                      <c:ext uri="{02D57815-91ED-43cb-92C2-25804820EDAC}">
                        <c15:formulaRef>
                          <c15:sqref>'[工作表-西安市存量房市场分析报告自动套板模板（成交数据）.xlsx]西安市城六区存量房成交均价'!$F$3</c15:sqref>
                        </c15:formulaRef>
                      </c:ext>
                    </c:extLst>
                    <c:strCache>
                      <c:ptCount val="1"/>
                      <c:pt idx="0">
                        <c:v>成交环比</c:v>
                      </c:pt>
                    </c:strCache>
                  </c:strRef>
                </c:tx>
                <c:spPr>
                  <a:ln w="28575" cap="rnd">
                    <a:solidFill>
                      <a:schemeClr val="accent4">
                        <a:shade val="7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ullRef>
                          <c15:sqref/>
                        </c15:fullRef>
                        <c15:formulaRef>
                          <c15:sqref>'[工作表-西安市存量房市场分析报告自动套板模板（成交数据）.xlsx]西安市城六区存量房成交均价'!$A$70:$A$84</c15:sqref>
                        </c15:formulaRef>
                      </c:ext>
                    </c:extLst>
                    <c:numCache>
                      <c:formatCode>yyyy/m</c:formatCode>
                      <c:ptCount val="13"/>
                      <c:pt idx="0" c:formatCode="yyyy/m">
                        <c:v>44075</c:v>
                      </c:pt>
                      <c:pt idx="1" c:formatCode="yyyy/m">
                        <c:v>44105</c:v>
                      </c:pt>
                      <c:pt idx="2" c:formatCode="yyyy/m">
                        <c:v>44136</c:v>
                      </c:pt>
                      <c:pt idx="3" c:formatCode="yyyy/m">
                        <c:v>44166</c:v>
                      </c:pt>
                      <c:pt idx="4" c:formatCode="yyyy/m">
                        <c:v>44197</c:v>
                      </c:pt>
                      <c:pt idx="5" c:formatCode="yyyy/m">
                        <c:v>44228</c:v>
                      </c:pt>
                      <c:pt idx="6" c:formatCode="yyyy/m">
                        <c:v>44256</c:v>
                      </c:pt>
                      <c:pt idx="7" c:formatCode="yyyy/m">
                        <c:v>44287</c:v>
                      </c:pt>
                      <c:pt idx="8" c:formatCode="yyyy/m">
                        <c:v>44317</c:v>
                      </c:pt>
                      <c:pt idx="9" c:formatCode="yyyy/m">
                        <c:v>44348</c:v>
                      </c:pt>
                      <c:pt idx="10" c:formatCode="yyyy/m">
                        <c:v>44378</c:v>
                      </c:pt>
                      <c:pt idx="11" c:formatCode="yyyy/m">
                        <c:v>44409</c:v>
                      </c:pt>
                      <c:pt idx="12" c:formatCode="yyyy/m">
                        <c:v>44440</c:v>
                      </c:pt>
                    </c:numCache>
                  </c:numRef>
                </c:cat>
                <c:val>
                  <c:numRef>
                    <c:extLst>
                      <c:ext uri="{02D57815-91ED-43cb-92C2-25804820EDAC}">
                        <c15:formulaRef>
                          <c15:sqref>{-0.130714745653574,-0.0160493827160494,0.279297365119197,-0.392114554727344,-0.989351403678606,80.2424242424242,1.09399477806789,0.111506946918418,0.123237179487179,0.191610786132116,-0.00562739463601536,-0.00252859723058396,-0.151496861419604}</c15:sqref>
                        </c15:formulaRef>
                      </c:ext>
                    </c:extLst>
                    <c:numCache>
                      <c:formatCode>0.00%</c:formatCode>
                      <c:ptCount val="13"/>
                      <c:pt idx="0">
                        <c:v>-0.130714745653574</c:v>
                      </c:pt>
                      <c:pt idx="1">
                        <c:v>-0.0160493827160494</c:v>
                      </c:pt>
                      <c:pt idx="2">
                        <c:v>0.279297365119197</c:v>
                      </c:pt>
                      <c:pt idx="3">
                        <c:v>-0.392114554727344</c:v>
                      </c:pt>
                      <c:pt idx="4">
                        <c:v>-0.989351403678606</c:v>
                      </c:pt>
                      <c:pt idx="5">
                        <c:v>80.2424242424242</c:v>
                      </c:pt>
                      <c:pt idx="6">
                        <c:v>1.09399477806789</c:v>
                      </c:pt>
                      <c:pt idx="7">
                        <c:v>0.111506946918418</c:v>
                      </c:pt>
                      <c:pt idx="8">
                        <c:v>0.123237179487179</c:v>
                      </c:pt>
                      <c:pt idx="9">
                        <c:v>0.191610786132116</c:v>
                      </c:pt>
                      <c:pt idx="10">
                        <c:v>-0.00562739463601536</c:v>
                      </c:pt>
                      <c:pt idx="11">
                        <c:v>-0.00252859723058396</c:v>
                      </c:pt>
                      <c:pt idx="12">
                        <c:v>-0.151496861419604</c:v>
                      </c:pt>
                    </c:numCache>
                  </c:numRef>
                </c:val>
                <c:smooth val="0"/>
              </c15:ser>
            </c15:filteredLineSeries>
            <c15:filteredLineSeries>
              <c15:ser>
                <c:idx val="5"/>
                <c:order val="5"/>
                <c:tx>
                  <c:strRef>
                    <c:extLst>
                      <c:ext uri="{02D57815-91ED-43cb-92C2-25804820EDAC}">
                        <c15:formulaRef>
                          <c15:sqref>'[工作表-西安市存量房市场分析报告自动套板模板（成交数据）.xlsx]西安市城六区存量房成交均价'!$G$3</c15:sqref>
                        </c15:formulaRef>
                      </c:ext>
                    </c:extLst>
                    <c:strCache>
                      <c:ptCount val="1"/>
                      <c:pt idx="0">
                        <c:v>成交同比</c:v>
                      </c:pt>
                    </c:strCache>
                  </c:strRef>
                </c:tx>
                <c:spPr>
                  <a:ln w="28575" cap="rnd">
                    <a:solidFill>
                      <a:schemeClr val="accent4">
                        <a:shade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ullRef>
                          <c15:sqref/>
                        </c15:fullRef>
                        <c15:formulaRef>
                          <c15:sqref>'[工作表-西安市存量房市场分析报告自动套板模板（成交数据）.xlsx]西安市城六区存量房成交均价'!$A$70:$A$84</c15:sqref>
                        </c15:formulaRef>
                      </c:ext>
                    </c:extLst>
                    <c:numCache>
                      <c:formatCode>yyyy/m</c:formatCode>
                      <c:ptCount val="13"/>
                      <c:pt idx="0" c:formatCode="yyyy/m">
                        <c:v>44075</c:v>
                      </c:pt>
                      <c:pt idx="1" c:formatCode="yyyy/m">
                        <c:v>44105</c:v>
                      </c:pt>
                      <c:pt idx="2" c:formatCode="yyyy/m">
                        <c:v>44136</c:v>
                      </c:pt>
                      <c:pt idx="3" c:formatCode="yyyy/m">
                        <c:v>44166</c:v>
                      </c:pt>
                      <c:pt idx="4" c:formatCode="yyyy/m">
                        <c:v>44197</c:v>
                      </c:pt>
                      <c:pt idx="5" c:formatCode="yyyy/m">
                        <c:v>44228</c:v>
                      </c:pt>
                      <c:pt idx="6" c:formatCode="yyyy/m">
                        <c:v>44256</c:v>
                      </c:pt>
                      <c:pt idx="7" c:formatCode="yyyy/m">
                        <c:v>44287</c:v>
                      </c:pt>
                      <c:pt idx="8" c:formatCode="yyyy/m">
                        <c:v>44317</c:v>
                      </c:pt>
                      <c:pt idx="9" c:formatCode="yyyy/m">
                        <c:v>44348</c:v>
                      </c:pt>
                      <c:pt idx="10" c:formatCode="yyyy/m">
                        <c:v>44378</c:v>
                      </c:pt>
                      <c:pt idx="11" c:formatCode="yyyy/m">
                        <c:v>44409</c:v>
                      </c:pt>
                      <c:pt idx="12" c:formatCode="yyyy/m">
                        <c:v>44440</c:v>
                      </c:pt>
                    </c:numCache>
                  </c:numRef>
                </c:cat>
                <c:val>
                  <c:numRef>
                    <c:extLst>
                      <c:ext uri="{02D57815-91ED-43cb-92C2-25804820EDAC}">
                        <c15:formulaRef>
                          <c15:sqref>{0.390796703296703,0.213828815108133,0.555216595485052,-0.126550169109357,-0.982286634460548,-0.454304905353145,-0.0385339955471827,0.105990783410138,0.278314791172716,0.550974930362117,0.632592883821506,0.778063962223653,0.735555555555556}</c15:sqref>
                        </c15:formulaRef>
                      </c:ext>
                    </c:extLst>
                    <c:numCache>
                      <c:formatCode>0.00%</c:formatCode>
                      <c:ptCount val="13"/>
                      <c:pt idx="0">
                        <c:v>0.390796703296703</c:v>
                      </c:pt>
                      <c:pt idx="1">
                        <c:v>0.213828815108133</c:v>
                      </c:pt>
                      <c:pt idx="2">
                        <c:v>0.555216595485052</c:v>
                      </c:pt>
                      <c:pt idx="3">
                        <c:v>-0.126550169109357</c:v>
                      </c:pt>
                      <c:pt idx="4">
                        <c:v>-0.982286634460548</c:v>
                      </c:pt>
                      <c:pt idx="5">
                        <c:v>-0.454304905353145</c:v>
                      </c:pt>
                      <c:pt idx="6">
                        <c:v>-0.0385339955471827</c:v>
                      </c:pt>
                      <c:pt idx="7">
                        <c:v>0.105990783410138</c:v>
                      </c:pt>
                      <c:pt idx="8">
                        <c:v>0.278314791172716</c:v>
                      </c:pt>
                      <c:pt idx="9">
                        <c:v>0.550974930362117</c:v>
                      </c:pt>
                      <c:pt idx="10">
                        <c:v>0.632592883821506</c:v>
                      </c:pt>
                      <c:pt idx="11">
                        <c:v>0.778063962223653</c:v>
                      </c:pt>
                      <c:pt idx="12">
                        <c:v>0.735555555555556</c:v>
                      </c:pt>
                    </c:numCache>
                  </c:numRef>
                </c:val>
                <c:smooth val="0"/>
              </c15:ser>
            </c15:filteredLineSeries>
          </c:ext>
        </c:extLst>
      </c:lineChart>
      <c:dateAx>
        <c:axId val="593139896"/>
        <c:scaling>
          <c:orientation val="minMax"/>
        </c:scaling>
        <c:delete val="0"/>
        <c:axPos val="b"/>
        <c:numFmt formatCode="yyyy/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93151736"/>
        <c:crosses val="autoZero"/>
        <c:auto val="1"/>
        <c:lblOffset val="100"/>
        <c:baseTimeUnit val="months"/>
      </c:dateAx>
      <c:valAx>
        <c:axId val="593151736"/>
        <c:scaling>
          <c:orientation val="minMax"/>
          <c:max val="18000"/>
          <c:min val="12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93139896"/>
        <c:crosses val="autoZero"/>
        <c:crossBetween val="between"/>
      </c:valAx>
      <c:dateAx>
        <c:axId val="591413560"/>
        <c:scaling>
          <c:orientation val="minMax"/>
        </c:scaling>
        <c:delete val="1"/>
        <c:axPos val="b"/>
        <c:numFmt formatCode="yyyy/m"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91413240"/>
        <c:crosses val="autoZero"/>
        <c:auto val="1"/>
        <c:lblOffset val="100"/>
        <c:baseTimeUnit val="months"/>
      </c:dateAx>
      <c:valAx>
        <c:axId val="591413240"/>
        <c:scaling>
          <c:orientation val="minMax"/>
          <c:max val="1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91413560"/>
        <c:crosses val="max"/>
        <c:crossBetween val="between"/>
        <c:minorUnit val="100"/>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solidFill>
        <a:srgbClr val="C7A064"/>
      </a:solidFill>
      <a:round/>
    </a:ln>
    <a:effectLst/>
  </c:spPr>
  <c:txPr>
    <a:bodyPr/>
    <a:lstStyle/>
    <a:p>
      <a:pPr>
        <a:defRPr lang="zh-C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全国商品房销售面积及销售额增速（</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manualLayout>
          <c:layoutTarget val="inner"/>
          <c:xMode val="edge"/>
          <c:yMode val="edge"/>
          <c:x val="0.191960295577368"/>
          <c:y val="0.126051863300704"/>
          <c:w val="0.783665600529392"/>
          <c:h val="0.708878584921862"/>
        </c:manualLayout>
      </c:layout>
      <c:lineChart>
        <c:grouping val="standard"/>
        <c:varyColors val="0"/>
        <c:ser>
          <c:idx val="0"/>
          <c:order val="0"/>
          <c:tx>
            <c:strRef>
              <c:f>Sheet1!$N$31</c:f>
              <c:strCache>
                <c:ptCount val="1"/>
                <c:pt idx="0">
                  <c:v>商品房销售面积增速</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Sheet1!$M$32:$M$43</c:f>
              <c:strCache>
                <c:ptCount val="12"/>
                <c:pt idx="0">
                  <c:v>2020年1-9月</c:v>
                </c:pt>
                <c:pt idx="1">
                  <c:v>1-10月</c:v>
                </c:pt>
                <c:pt idx="2">
                  <c:v>1-11月</c:v>
                </c:pt>
                <c:pt idx="3">
                  <c:v>1-12月</c:v>
                </c:pt>
                <c:pt idx="4">
                  <c:v>2021年1-2月</c:v>
                </c:pt>
                <c:pt idx="5">
                  <c:v>1-3月</c:v>
                </c:pt>
                <c:pt idx="6">
                  <c:v>1-4月</c:v>
                </c:pt>
                <c:pt idx="7">
                  <c:v>1-5月</c:v>
                </c:pt>
                <c:pt idx="8">
                  <c:v>1-6月</c:v>
                </c:pt>
                <c:pt idx="9">
                  <c:v>1-7月</c:v>
                </c:pt>
                <c:pt idx="10">
                  <c:v>1-8月</c:v>
                </c:pt>
                <c:pt idx="11">
                  <c:v>1-9月</c:v>
                </c:pt>
              </c:strCache>
            </c:strRef>
          </c:cat>
          <c:val>
            <c:numRef>
              <c:f>Sheet1!$N$32:$N$43</c:f>
              <c:numCache>
                <c:formatCode>General</c:formatCode>
                <c:ptCount val="12"/>
                <c:pt idx="0">
                  <c:v>-1.8</c:v>
                </c:pt>
                <c:pt idx="1" c:formatCode="0.0_ ">
                  <c:v>0</c:v>
                </c:pt>
                <c:pt idx="2">
                  <c:v>1.3</c:v>
                </c:pt>
                <c:pt idx="3">
                  <c:v>2.6</c:v>
                </c:pt>
                <c:pt idx="4">
                  <c:v>104.9</c:v>
                </c:pt>
                <c:pt idx="5">
                  <c:v>63.8</c:v>
                </c:pt>
                <c:pt idx="6">
                  <c:v>48.1</c:v>
                </c:pt>
                <c:pt idx="7">
                  <c:v>36.3</c:v>
                </c:pt>
                <c:pt idx="8">
                  <c:v>27.7</c:v>
                </c:pt>
                <c:pt idx="9">
                  <c:v>21.5</c:v>
                </c:pt>
                <c:pt idx="10">
                  <c:v>15.9</c:v>
                </c:pt>
                <c:pt idx="11">
                  <c:v>11.3</c:v>
                </c:pt>
              </c:numCache>
            </c:numRef>
          </c:val>
          <c:smooth val="0"/>
        </c:ser>
        <c:ser>
          <c:idx val="1"/>
          <c:order val="1"/>
          <c:tx>
            <c:strRef>
              <c:f>Sheet1!$O$31</c:f>
              <c:strCache>
                <c:ptCount val="1"/>
                <c:pt idx="0">
                  <c:v>商品房销售额增速</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Sheet1!$M$32:$M$43</c:f>
              <c:strCache>
                <c:ptCount val="12"/>
                <c:pt idx="0">
                  <c:v>2020年1-9月</c:v>
                </c:pt>
                <c:pt idx="1">
                  <c:v>1-10月</c:v>
                </c:pt>
                <c:pt idx="2">
                  <c:v>1-11月</c:v>
                </c:pt>
                <c:pt idx="3">
                  <c:v>1-12月</c:v>
                </c:pt>
                <c:pt idx="4">
                  <c:v>2021年1-2月</c:v>
                </c:pt>
                <c:pt idx="5">
                  <c:v>1-3月</c:v>
                </c:pt>
                <c:pt idx="6">
                  <c:v>1-4月</c:v>
                </c:pt>
                <c:pt idx="7">
                  <c:v>1-5月</c:v>
                </c:pt>
                <c:pt idx="8">
                  <c:v>1-6月</c:v>
                </c:pt>
                <c:pt idx="9">
                  <c:v>1-7月</c:v>
                </c:pt>
                <c:pt idx="10">
                  <c:v>1-8月</c:v>
                </c:pt>
                <c:pt idx="11">
                  <c:v>1-9月</c:v>
                </c:pt>
              </c:strCache>
            </c:strRef>
          </c:cat>
          <c:val>
            <c:numRef>
              <c:f>Sheet1!$O$32:$O$43</c:f>
              <c:numCache>
                <c:formatCode>General</c:formatCode>
                <c:ptCount val="12"/>
                <c:pt idx="0">
                  <c:v>3.7</c:v>
                </c:pt>
                <c:pt idx="1">
                  <c:v>5.8</c:v>
                </c:pt>
                <c:pt idx="2">
                  <c:v>7.2</c:v>
                </c:pt>
                <c:pt idx="3">
                  <c:v>8.7</c:v>
                </c:pt>
                <c:pt idx="4">
                  <c:v>133.4</c:v>
                </c:pt>
                <c:pt idx="5">
                  <c:v>88.5</c:v>
                </c:pt>
                <c:pt idx="6">
                  <c:v>68.2</c:v>
                </c:pt>
                <c:pt idx="7">
                  <c:v>52.4</c:v>
                </c:pt>
                <c:pt idx="8">
                  <c:v>38.9</c:v>
                </c:pt>
                <c:pt idx="9">
                  <c:v>30.7</c:v>
                </c:pt>
                <c:pt idx="10">
                  <c:v>22.8</c:v>
                </c:pt>
                <c:pt idx="11">
                  <c:v>16.6</c:v>
                </c:pt>
              </c:numCache>
            </c:numRef>
          </c:val>
          <c:smooth val="0"/>
        </c:ser>
        <c:dLbls>
          <c:showLegendKey val="0"/>
          <c:showVal val="0"/>
          <c:showCatName val="0"/>
          <c:showSerName val="0"/>
          <c:showPercent val="0"/>
          <c:showBubbleSize val="0"/>
        </c:dLbls>
        <c:marker val="1"/>
        <c:smooth val="0"/>
        <c:axId val="633229061"/>
        <c:axId val="764579664"/>
      </c:lineChart>
      <c:catAx>
        <c:axId val="63322906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64579664"/>
        <c:crosses val="autoZero"/>
        <c:auto val="1"/>
        <c:lblAlgn val="ctr"/>
        <c:lblOffset val="100"/>
        <c:noMultiLvlLbl val="0"/>
      </c:catAx>
      <c:valAx>
        <c:axId val="764579664"/>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3322906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Table>
      <c:spPr>
        <a:noFill/>
        <a:ln>
          <a:noFill/>
        </a:ln>
        <a:effectLst/>
      </c:spPr>
    </c:plotArea>
    <c:plotVisOnly val="1"/>
    <c:dispBlanksAs val="gap"/>
    <c:showDLblsOverMax val="0"/>
  </c:chart>
  <c:spPr>
    <a:noFill/>
    <a:ln w="9525" cap="flat" cmpd="sng" algn="ctr">
      <a:solidFill>
        <a:srgbClr val="C7A064"/>
      </a:solidFill>
      <a:round/>
    </a:ln>
    <a:effectLst/>
  </c:spPr>
  <c:txPr>
    <a:bodyPr/>
    <a:lstStyle/>
    <a:p>
      <a:pPr>
        <a:defRPr lang="zh-CN"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全国和全省房地产开发投资增长情况</a:t>
            </a:r>
            <a:endParaRPr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lineChart>
        <c:grouping val="standard"/>
        <c:varyColors val="0"/>
        <c:ser>
          <c:idx val="0"/>
          <c:order val="0"/>
          <c:tx>
            <c:strRef>
              <c:f>[9月数据.xlsx]Sheet1!$G$68</c:f>
              <c:strCache>
                <c:ptCount val="1"/>
                <c:pt idx="0">
                  <c:v>全省</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[9月数据.xlsx]Sheet1!$F$69:$F$80</c:f>
              <c:strCache>
                <c:ptCount val="12"/>
                <c:pt idx="0">
                  <c:v>2020年1-8月</c:v>
                </c:pt>
                <c:pt idx="1">
                  <c:v>1-9月</c:v>
                </c:pt>
                <c:pt idx="2">
                  <c:v>1-10月</c:v>
                </c:pt>
                <c:pt idx="3">
                  <c:v>1-11月</c:v>
                </c:pt>
                <c:pt idx="4">
                  <c:v>1-12月</c:v>
                </c:pt>
                <c:pt idx="5">
                  <c:v>2021年1-2月</c:v>
                </c:pt>
                <c:pt idx="6">
                  <c:v>1-3月</c:v>
                </c:pt>
                <c:pt idx="7">
                  <c:v>1-4月</c:v>
                </c:pt>
                <c:pt idx="8">
                  <c:v>1-5月</c:v>
                </c:pt>
                <c:pt idx="9">
                  <c:v>1-6月</c:v>
                </c:pt>
                <c:pt idx="10">
                  <c:v>1-7月</c:v>
                </c:pt>
                <c:pt idx="11">
                  <c:v>1-8月</c:v>
                </c:pt>
              </c:strCache>
            </c:strRef>
          </c:cat>
          <c:val>
            <c:numRef>
              <c:f>[9月数据.xlsx]Sheet1!$G$69:$G$80</c:f>
              <c:numCache>
                <c:formatCode>General</c:formatCode>
                <c:ptCount val="12"/>
                <c:pt idx="0">
                  <c:v>10.1</c:v>
                </c:pt>
                <c:pt idx="1">
                  <c:v>11.1</c:v>
                </c:pt>
                <c:pt idx="2">
                  <c:v>10.6</c:v>
                </c:pt>
                <c:pt idx="3">
                  <c:v>12.5</c:v>
                </c:pt>
                <c:pt idx="4">
                  <c:v>12.8</c:v>
                </c:pt>
                <c:pt idx="5">
                  <c:v>47.6</c:v>
                </c:pt>
                <c:pt idx="6">
                  <c:v>23.8</c:v>
                </c:pt>
                <c:pt idx="7">
                  <c:v>19.6</c:v>
                </c:pt>
                <c:pt idx="8">
                  <c:v>17.5</c:v>
                </c:pt>
                <c:pt idx="9">
                  <c:v>11.9</c:v>
                </c:pt>
                <c:pt idx="10">
                  <c:v>10.8</c:v>
                </c:pt>
                <c:pt idx="11">
                  <c:v>10.3</c:v>
                </c:pt>
              </c:numCache>
            </c:numRef>
          </c:val>
          <c:smooth val="0"/>
        </c:ser>
        <c:ser>
          <c:idx val="1"/>
          <c:order val="1"/>
          <c:tx>
            <c:strRef>
              <c:f>[9月数据.xlsx]Sheet1!$H$68</c:f>
              <c:strCache>
                <c:ptCount val="1"/>
                <c:pt idx="0">
                  <c:v>全国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[9月数据.xlsx]Sheet1!$F$69:$F$80</c:f>
              <c:strCache>
                <c:ptCount val="12"/>
                <c:pt idx="0">
                  <c:v>2020年1-8月</c:v>
                </c:pt>
                <c:pt idx="1">
                  <c:v>1-9月</c:v>
                </c:pt>
                <c:pt idx="2">
                  <c:v>1-10月</c:v>
                </c:pt>
                <c:pt idx="3">
                  <c:v>1-11月</c:v>
                </c:pt>
                <c:pt idx="4">
                  <c:v>1-12月</c:v>
                </c:pt>
                <c:pt idx="5">
                  <c:v>2021年1-2月</c:v>
                </c:pt>
                <c:pt idx="6">
                  <c:v>1-3月</c:v>
                </c:pt>
                <c:pt idx="7">
                  <c:v>1-4月</c:v>
                </c:pt>
                <c:pt idx="8">
                  <c:v>1-5月</c:v>
                </c:pt>
                <c:pt idx="9">
                  <c:v>1-6月</c:v>
                </c:pt>
                <c:pt idx="10">
                  <c:v>1-7月</c:v>
                </c:pt>
                <c:pt idx="11">
                  <c:v>1-8月</c:v>
                </c:pt>
              </c:strCache>
            </c:strRef>
          </c:cat>
          <c:val>
            <c:numRef>
              <c:f>[9月数据.xlsx]Sheet1!$H$69:$H$80</c:f>
              <c:numCache>
                <c:formatCode>General</c:formatCode>
                <c:ptCount val="12"/>
                <c:pt idx="0">
                  <c:v>4.6</c:v>
                </c:pt>
                <c:pt idx="1">
                  <c:v>5.6</c:v>
                </c:pt>
                <c:pt idx="2">
                  <c:v>6.3</c:v>
                </c:pt>
                <c:pt idx="3">
                  <c:v>6.8</c:v>
                </c:pt>
                <c:pt idx="4" c:formatCode="0.0_ ">
                  <c:v>7</c:v>
                </c:pt>
                <c:pt idx="5">
                  <c:v>38.3</c:v>
                </c:pt>
                <c:pt idx="6">
                  <c:v>25.6</c:v>
                </c:pt>
                <c:pt idx="7">
                  <c:v>21.6</c:v>
                </c:pt>
                <c:pt idx="8">
                  <c:v>18.3</c:v>
                </c:pt>
                <c:pt idx="9" c:formatCode="0.0_ ">
                  <c:v>15</c:v>
                </c:pt>
                <c:pt idx="10">
                  <c:v>12.7</c:v>
                </c:pt>
                <c:pt idx="11">
                  <c:v>10.9</c:v>
                </c:pt>
              </c:numCache>
            </c:numRef>
          </c:val>
          <c:smooth val="0"/>
        </c:ser>
        <c:dLbls>
          <c:showLegendKey val="0"/>
          <c:showVal val="0"/>
          <c:showCatName val="0"/>
          <c:showSerName val="0"/>
          <c:showPercent val="0"/>
          <c:showBubbleSize val="0"/>
        </c:dLbls>
        <c:marker val="1"/>
        <c:smooth val="0"/>
        <c:axId val="252602582"/>
        <c:axId val="511063242"/>
      </c:lineChart>
      <c:catAx>
        <c:axId val="25260258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511063242"/>
        <c:crosses val="autoZero"/>
        <c:auto val="1"/>
        <c:lblAlgn val="ctr"/>
        <c:lblOffset val="100"/>
        <c:noMultiLvlLbl val="0"/>
      </c:catAx>
      <c:valAx>
        <c:axId val="511063242"/>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5260258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6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Table>
      <c:spPr>
        <a:noFill/>
        <a:ln>
          <a:noFill/>
        </a:ln>
        <a:effectLst/>
      </c:spPr>
    </c:plotArea>
    <c:plotVisOnly val="1"/>
    <c:dispBlanksAs val="gap"/>
    <c:showDLblsOverMax val="0"/>
  </c:chart>
  <c:spPr>
    <a:solidFill>
      <a:schemeClr val="bg1"/>
    </a:solidFill>
    <a:ln w="9525" cap="flat" cmpd="sng" algn="ctr">
      <a:solidFill>
        <a:srgbClr val="C7A064"/>
      </a:solidFill>
      <a:round/>
    </a:ln>
    <a:effectLst/>
  </c:spPr>
  <c:txPr>
    <a:bodyPr/>
    <a:lstStyle/>
    <a:p>
      <a:pPr>
        <a:defRPr lang="zh-CN" sz="6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spc="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2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我省商品房销售面积和销售额增长情况</a:t>
            </a:r>
            <a:endParaRPr sz="12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lineChart>
        <c:grouping val="standard"/>
        <c:varyColors val="0"/>
        <c:ser>
          <c:idx val="0"/>
          <c:order val="0"/>
          <c:tx>
            <c:strRef>
              <c:f>Sheet1!$N$68</c:f>
              <c:strCache>
                <c:ptCount val="1"/>
                <c:pt idx="0">
                  <c:v>销售面积增速</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Sheet1!$M$69:$M$80</c:f>
              <c:strCache>
                <c:ptCount val="12"/>
                <c:pt idx="0">
                  <c:v>2020年1-9月</c:v>
                </c:pt>
                <c:pt idx="1">
                  <c:v>1-10月</c:v>
                </c:pt>
                <c:pt idx="2">
                  <c:v>1-11月</c:v>
                </c:pt>
                <c:pt idx="3">
                  <c:v>1-12月</c:v>
                </c:pt>
                <c:pt idx="4">
                  <c:v>2021年1-2月</c:v>
                </c:pt>
                <c:pt idx="5">
                  <c:v>1-3月</c:v>
                </c:pt>
                <c:pt idx="6">
                  <c:v>1-4月</c:v>
                </c:pt>
                <c:pt idx="7">
                  <c:v>1-5月</c:v>
                </c:pt>
                <c:pt idx="8">
                  <c:v>1-6月</c:v>
                </c:pt>
                <c:pt idx="9">
                  <c:v>1-7月</c:v>
                </c:pt>
                <c:pt idx="10">
                  <c:v>1-8月</c:v>
                </c:pt>
                <c:pt idx="11">
                  <c:v>1-9月</c:v>
                </c:pt>
              </c:strCache>
            </c:strRef>
          </c:cat>
          <c:val>
            <c:numRef>
              <c:f>Sheet1!$N$69:$N$80</c:f>
              <c:numCache>
                <c:formatCode>General</c:formatCode>
                <c:ptCount val="12"/>
                <c:pt idx="0">
                  <c:v>-2.5</c:v>
                </c:pt>
                <c:pt idx="1">
                  <c:v>-0.7</c:v>
                </c:pt>
                <c:pt idx="2">
                  <c:v>-0.6</c:v>
                </c:pt>
                <c:pt idx="3" c:formatCode="0.0_ ">
                  <c:v>1</c:v>
                </c:pt>
                <c:pt idx="4">
                  <c:v>1.2</c:v>
                </c:pt>
                <c:pt idx="5">
                  <c:v>89.9</c:v>
                </c:pt>
                <c:pt idx="6">
                  <c:v>53.7</c:v>
                </c:pt>
                <c:pt idx="7">
                  <c:v>25.8</c:v>
                </c:pt>
                <c:pt idx="8">
                  <c:v>12.2</c:v>
                </c:pt>
                <c:pt idx="9">
                  <c:v>1.4</c:v>
                </c:pt>
                <c:pt idx="10">
                  <c:v>2.5</c:v>
                </c:pt>
                <c:pt idx="11">
                  <c:v>-0.2</c:v>
                </c:pt>
              </c:numCache>
            </c:numRef>
          </c:val>
          <c:smooth val="0"/>
        </c:ser>
        <c:ser>
          <c:idx val="1"/>
          <c:order val="1"/>
          <c:tx>
            <c:strRef>
              <c:f>Sheet1!$O$68</c:f>
              <c:strCache>
                <c:ptCount val="1"/>
                <c:pt idx="0">
                  <c:v>销售额增速</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Sheet1!$M$69:$M$80</c:f>
              <c:strCache>
                <c:ptCount val="12"/>
                <c:pt idx="0">
                  <c:v>2020年1-9月</c:v>
                </c:pt>
                <c:pt idx="1">
                  <c:v>1-10月</c:v>
                </c:pt>
                <c:pt idx="2">
                  <c:v>1-11月</c:v>
                </c:pt>
                <c:pt idx="3">
                  <c:v>1-12月</c:v>
                </c:pt>
                <c:pt idx="4">
                  <c:v>2021年1-2月</c:v>
                </c:pt>
                <c:pt idx="5">
                  <c:v>1-3月</c:v>
                </c:pt>
                <c:pt idx="6">
                  <c:v>1-4月</c:v>
                </c:pt>
                <c:pt idx="7">
                  <c:v>1-5月</c:v>
                </c:pt>
                <c:pt idx="8">
                  <c:v>1-6月</c:v>
                </c:pt>
                <c:pt idx="9">
                  <c:v>1-7月</c:v>
                </c:pt>
                <c:pt idx="10">
                  <c:v>1-8月</c:v>
                </c:pt>
                <c:pt idx="11">
                  <c:v>1-9月</c:v>
                </c:pt>
              </c:strCache>
            </c:strRef>
          </c:cat>
          <c:val>
            <c:numRef>
              <c:f>Sheet1!$O$69:$O$80</c:f>
              <c:numCache>
                <c:formatCode>General</c:formatCode>
                <c:ptCount val="12"/>
                <c:pt idx="0">
                  <c:v>4.3</c:v>
                </c:pt>
                <c:pt idx="1">
                  <c:v>6.4</c:v>
                </c:pt>
                <c:pt idx="2">
                  <c:v>5.8</c:v>
                </c:pt>
                <c:pt idx="3">
                  <c:v>9.7</c:v>
                </c:pt>
                <c:pt idx="4">
                  <c:v>10.5</c:v>
                </c:pt>
                <c:pt idx="5">
                  <c:v>72.6</c:v>
                </c:pt>
                <c:pt idx="6">
                  <c:v>56.2</c:v>
                </c:pt>
                <c:pt idx="7">
                  <c:v>30.7</c:v>
                </c:pt>
                <c:pt idx="8" c:formatCode="0.0_ ">
                  <c:v>18</c:v>
                </c:pt>
                <c:pt idx="9">
                  <c:v>3.3</c:v>
                </c:pt>
                <c:pt idx="10">
                  <c:v>3.9</c:v>
                </c:pt>
                <c:pt idx="11">
                  <c:v>2.8</c:v>
                </c:pt>
              </c:numCache>
            </c:numRef>
          </c:val>
          <c:smooth val="0"/>
        </c:ser>
        <c:dLbls>
          <c:showLegendKey val="0"/>
          <c:showVal val="0"/>
          <c:showCatName val="0"/>
          <c:showSerName val="0"/>
          <c:showPercent val="0"/>
          <c:showBubbleSize val="0"/>
        </c:dLbls>
        <c:marker val="1"/>
        <c:smooth val="0"/>
        <c:axId val="415740993"/>
        <c:axId val="468120118"/>
      </c:lineChart>
      <c:catAx>
        <c:axId val="41574099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6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68120118"/>
        <c:crosses val="autoZero"/>
        <c:auto val="1"/>
        <c:lblAlgn val="ctr"/>
        <c:lblOffset val="100"/>
        <c:noMultiLvlLbl val="0"/>
      </c:catAx>
      <c:valAx>
        <c:axId val="468120118"/>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6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1574099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600" b="0" i="0" u="none" strike="noStrike" kern="1200" baseline="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Table>
      <c:spPr>
        <a:noFill/>
        <a:ln>
          <a:noFill/>
        </a:ln>
        <a:effectLst/>
      </c:spPr>
    </c:plotArea>
    <c:plotVisOnly val="1"/>
    <c:dispBlanksAs val="gap"/>
    <c:showDLblsOverMax val="0"/>
  </c:chart>
  <c:spPr>
    <a:solidFill>
      <a:schemeClr val="bg1"/>
    </a:solidFill>
    <a:ln w="9525" cap="flat" cmpd="sng" algn="ctr">
      <a:solidFill>
        <a:srgbClr val="C7A064"/>
      </a:solidFill>
      <a:round/>
    </a:ln>
    <a:effectLst/>
  </c:spPr>
  <c:txPr>
    <a:bodyPr/>
    <a:lstStyle/>
    <a:p>
      <a:pPr>
        <a:defRPr lang="zh-CN">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2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2021</a:t>
            </a:r>
            <a:r>
              <a:rPr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年陕西省住户中长期贷款新增额度（亿）</a:t>
            </a:r>
            <a:endParaRPr lang="en-US" altLang="zh-CN"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manualLayout>
          <c:xMode val="edge"/>
          <c:yMode val="edge"/>
          <c:x val="0.257964296281685"/>
          <c:y val="0.0312565117732861"/>
        </c:manualLayout>
      </c:layout>
      <c:overlay val="0"/>
      <c:spPr>
        <a:noFill/>
        <a:ln>
          <a:noFill/>
        </a:ln>
        <a:effectLst/>
      </c:spPr>
    </c:title>
    <c:autoTitleDeleted val="0"/>
    <c:plotArea>
      <c:layout/>
      <c:barChart>
        <c:barDir val="col"/>
        <c:grouping val="clustered"/>
        <c:varyColors val="0"/>
        <c:ser>
          <c:idx val="0"/>
          <c:order val="0"/>
          <c:spPr>
            <a:solidFill>
              <a:schemeClr val="accent4"/>
            </a:solidFill>
            <a:ln>
              <a:noFill/>
            </a:ln>
            <a:effectLst/>
          </c:spPr>
          <c:invertIfNegative val="0"/>
          <c:dLbls>
            <c:delete val="1"/>
          </c:dLbls>
          <c:cat>
            <c:numRef>
              <c:f>[9月数据.xlsx]政策!$A$4:$A$12</c:f>
              <c:numCache>
                <c:formatCode>yyyy"年"m"月"</c:formatCode>
                <c:ptCount val="9"/>
                <c:pt idx="0" c:formatCode="yyyy&quot;年&quot;m&quot;月&quot;">
                  <c:v>44197</c:v>
                </c:pt>
                <c:pt idx="1" c:formatCode="yyyy&quot;年&quot;m&quot;月&quot;">
                  <c:v>44228</c:v>
                </c:pt>
                <c:pt idx="2" c:formatCode="yyyy&quot;年&quot;m&quot;月&quot;">
                  <c:v>44256</c:v>
                </c:pt>
                <c:pt idx="3" c:formatCode="yyyy&quot;年&quot;m&quot;月&quot;">
                  <c:v>44287</c:v>
                </c:pt>
                <c:pt idx="4" c:formatCode="yyyy&quot;年&quot;m&quot;月&quot;">
                  <c:v>44317</c:v>
                </c:pt>
                <c:pt idx="5" c:formatCode="yyyy&quot;年&quot;m&quot;月&quot;">
                  <c:v>44348</c:v>
                </c:pt>
                <c:pt idx="6" c:formatCode="yyyy&quot;年&quot;m&quot;月&quot;">
                  <c:v>44378</c:v>
                </c:pt>
                <c:pt idx="7" c:formatCode="yyyy&quot;年&quot;m&quot;月&quot;">
                  <c:v>44409</c:v>
                </c:pt>
                <c:pt idx="8" c:formatCode="yyyy&quot;年&quot;m&quot;月&quot;">
                  <c:v>44440</c:v>
                </c:pt>
              </c:numCache>
            </c:numRef>
          </c:cat>
          <c:val>
            <c:numRef>
              <c:f>[9月数据.xlsx]政策!$B$4:$B$12</c:f>
              <c:numCache>
                <c:formatCode>General</c:formatCode>
                <c:ptCount val="9"/>
                <c:pt idx="0">
                  <c:v>272.42</c:v>
                </c:pt>
                <c:pt idx="1">
                  <c:v>108.75</c:v>
                </c:pt>
                <c:pt idx="2">
                  <c:v>172.18</c:v>
                </c:pt>
                <c:pt idx="3">
                  <c:v>149.09</c:v>
                </c:pt>
                <c:pt idx="4">
                  <c:v>168.97</c:v>
                </c:pt>
                <c:pt idx="5">
                  <c:v>157.86</c:v>
                </c:pt>
                <c:pt idx="6">
                  <c:v>124.69</c:v>
                </c:pt>
                <c:pt idx="7">
                  <c:v>128.82</c:v>
                </c:pt>
                <c:pt idx="8">
                  <c:v>216.51</c:v>
                </c:pt>
              </c:numCache>
            </c:numRef>
          </c:val>
        </c:ser>
        <c:dLbls>
          <c:showLegendKey val="0"/>
          <c:showVal val="0"/>
          <c:showCatName val="0"/>
          <c:showSerName val="0"/>
          <c:showPercent val="0"/>
          <c:showBubbleSize val="0"/>
        </c:dLbls>
        <c:gapWidth val="219"/>
        <c:overlap val="-27"/>
        <c:axId val="673659644"/>
        <c:axId val="714322307"/>
      </c:barChart>
      <c:dateAx>
        <c:axId val="673659644"/>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714322307"/>
        <c:crosses val="autoZero"/>
        <c:auto val="1"/>
        <c:lblOffset val="100"/>
        <c:baseTimeUnit val="months"/>
      </c:dateAx>
      <c:valAx>
        <c:axId val="71432230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73659644"/>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C7A064"/>
      </a:solidFill>
      <a:round/>
    </a:ln>
    <a:effectLst/>
  </c:spPr>
  <c:txPr>
    <a:bodyPr/>
    <a:lstStyle/>
    <a:p>
      <a:pPr>
        <a:defRPr lang="zh-CN" sz="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600" b="1"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6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近一年大西安土地供求量价</a:t>
            </a:r>
            <a:endParaRPr sz="16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[9月数据.xlsx]土地!$B$1</c:f>
              <c:strCache>
                <c:ptCount val="1"/>
                <c:pt idx="0">
                  <c:v>供应面积（㎡）</c:v>
                </c:pt>
              </c:strCache>
            </c:strRef>
          </c:tx>
          <c:spPr>
            <a:solidFill>
              <a:schemeClr val="accent4">
                <a:shade val="6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[9月数据.xlsx]土地!$A$2:$A$14</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[9月数据.xlsx]土地!$B$2:$B$14</c:f>
              <c:numCache>
                <c:formatCode>General</c:formatCode>
                <c:ptCount val="13"/>
                <c:pt idx="0">
                  <c:v>2668</c:v>
                </c:pt>
                <c:pt idx="1">
                  <c:v>217</c:v>
                </c:pt>
                <c:pt idx="2">
                  <c:v>3714.2</c:v>
                </c:pt>
                <c:pt idx="3">
                  <c:v>813.3</c:v>
                </c:pt>
                <c:pt idx="4">
                  <c:v>181</c:v>
                </c:pt>
                <c:pt idx="5">
                  <c:v>1099.5</c:v>
                </c:pt>
                <c:pt idx="6">
                  <c:v>2817.4</c:v>
                </c:pt>
                <c:pt idx="7">
                  <c:v>62.4</c:v>
                </c:pt>
                <c:pt idx="8">
                  <c:v>2456.6</c:v>
                </c:pt>
                <c:pt idx="9">
                  <c:v>1197.8</c:v>
                </c:pt>
                <c:pt idx="10">
                  <c:v>211.2</c:v>
                </c:pt>
                <c:pt idx="11">
                  <c:v>24.06</c:v>
                </c:pt>
                <c:pt idx="12">
                  <c:v>304.7</c:v>
                </c:pt>
              </c:numCache>
            </c:numRef>
          </c:val>
        </c:ser>
        <c:ser>
          <c:idx val="1"/>
          <c:order val="1"/>
          <c:tx>
            <c:strRef>
              <c:f>[9月数据.xlsx]土地!$C$1</c:f>
              <c:strCache>
                <c:ptCount val="1"/>
                <c:pt idx="0">
                  <c:v>成交面积（㎡）</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[9月数据.xlsx]土地!$A$2:$A$14</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[9月数据.xlsx]土地!$C$2:$C$14</c:f>
              <c:numCache>
                <c:formatCode>General</c:formatCode>
                <c:ptCount val="13"/>
                <c:pt idx="0">
                  <c:v>1949.9</c:v>
                </c:pt>
                <c:pt idx="1">
                  <c:v>2067</c:v>
                </c:pt>
                <c:pt idx="2">
                  <c:v>95.2</c:v>
                </c:pt>
                <c:pt idx="3">
                  <c:v>3417.4</c:v>
                </c:pt>
                <c:pt idx="4">
                  <c:v>397.84</c:v>
                </c:pt>
                <c:pt idx="5">
                  <c:v>152.6</c:v>
                </c:pt>
                <c:pt idx="6">
                  <c:v>955.5</c:v>
                </c:pt>
                <c:pt idx="7">
                  <c:v>3056.5</c:v>
                </c:pt>
                <c:pt idx="8">
                  <c:v>4.7</c:v>
                </c:pt>
                <c:pt idx="9">
                  <c:v>2484.2</c:v>
                </c:pt>
                <c:pt idx="10">
                  <c:v>1080.5</c:v>
                </c:pt>
                <c:pt idx="11">
                  <c:v>8.45</c:v>
                </c:pt>
                <c:pt idx="12">
                  <c:v>16.26</c:v>
                </c:pt>
              </c:numCache>
            </c:numRef>
          </c:val>
        </c:ser>
        <c:dLbls>
          <c:showLegendKey val="0"/>
          <c:showVal val="0"/>
          <c:showCatName val="0"/>
          <c:showSerName val="0"/>
          <c:showPercent val="0"/>
          <c:showBubbleSize val="0"/>
        </c:dLbls>
        <c:gapWidth val="219"/>
        <c:overlap val="-27"/>
        <c:axId val="855756898"/>
        <c:axId val="490088358"/>
      </c:barChart>
      <c:lineChart>
        <c:grouping val="standard"/>
        <c:varyColors val="0"/>
        <c:ser>
          <c:idx val="2"/>
          <c:order val="2"/>
          <c:tx>
            <c:strRef>
              <c:f>[9月数据.xlsx]土地!$D$1</c:f>
              <c:strCache>
                <c:ptCount val="1"/>
                <c:pt idx="0">
                  <c:v>楼面价（元/㎡）</c:v>
                </c:pt>
              </c:strCache>
            </c:strRef>
          </c:tx>
          <c:spPr>
            <a:ln w="28575" cap="rnd">
              <a:solidFill>
                <a:schemeClr val="accent4">
                  <a:tint val="65000"/>
                </a:schemeClr>
              </a:solidFill>
              <a:round/>
            </a:ln>
            <a:effectLst/>
          </c:spPr>
          <c:marker>
            <c:symbol val="none"/>
          </c:marker>
          <c:dLbls>
            <c:delete val="1"/>
          </c:dLbls>
          <c:cat>
            <c:numRef>
              <c:f>[9月数据.xlsx]土地!$A$2:$A$14</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[9月数据.xlsx]土地!$D$2:$D$14</c:f>
              <c:numCache>
                <c:formatCode>General</c:formatCode>
                <c:ptCount val="13"/>
                <c:pt idx="0">
                  <c:v>4186</c:v>
                </c:pt>
                <c:pt idx="1">
                  <c:v>3410</c:v>
                </c:pt>
                <c:pt idx="2">
                  <c:v>6722</c:v>
                </c:pt>
                <c:pt idx="3">
                  <c:v>1239</c:v>
                </c:pt>
                <c:pt idx="4">
                  <c:v>3375</c:v>
                </c:pt>
                <c:pt idx="5">
                  <c:v>16160</c:v>
                </c:pt>
                <c:pt idx="6">
                  <c:v>7894</c:v>
                </c:pt>
                <c:pt idx="7">
                  <c:v>4079</c:v>
                </c:pt>
                <c:pt idx="8">
                  <c:v>4463</c:v>
                </c:pt>
                <c:pt idx="9">
                  <c:v>4150</c:v>
                </c:pt>
                <c:pt idx="10">
                  <c:v>3810</c:v>
                </c:pt>
                <c:pt idx="11">
                  <c:v>1128</c:v>
                </c:pt>
                <c:pt idx="12">
                  <c:v>3189</c:v>
                </c:pt>
              </c:numCache>
            </c:numRef>
          </c:val>
          <c:smooth val="1"/>
        </c:ser>
        <c:dLbls>
          <c:showLegendKey val="0"/>
          <c:showVal val="0"/>
          <c:showCatName val="0"/>
          <c:showSerName val="0"/>
          <c:showPercent val="0"/>
          <c:showBubbleSize val="0"/>
        </c:dLbls>
        <c:marker val="0"/>
        <c:smooth val="1"/>
        <c:axId val="813470406"/>
        <c:axId val="952575101"/>
      </c:lineChart>
      <c:dateAx>
        <c:axId val="855756898"/>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490088358"/>
        <c:crosses val="autoZero"/>
        <c:auto val="1"/>
        <c:lblOffset val="100"/>
        <c:baseTimeUnit val="months"/>
      </c:dateAx>
      <c:valAx>
        <c:axId val="490088358"/>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55756898"/>
        <c:crosses val="autoZero"/>
        <c:crossBetween val="between"/>
      </c:valAx>
      <c:dateAx>
        <c:axId val="813470406"/>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52575101"/>
        <c:crosses val="autoZero"/>
        <c:auto val="1"/>
        <c:lblOffset val="100"/>
        <c:baseTimeUnit val="months"/>
      </c:dateAx>
      <c:valAx>
        <c:axId val="952575101"/>
        <c:scaling>
          <c:orientation val="minMax"/>
        </c:scaling>
        <c:delete val="0"/>
        <c:axPos val="r"/>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813470406"/>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solidFill>
        <a:srgbClr val="C7A064"/>
      </a:solidFill>
      <a:round/>
    </a:ln>
    <a:effectLst/>
  </c:spPr>
  <c:txPr>
    <a:bodyPr/>
    <a:lstStyle/>
    <a:p>
      <a:pPr>
        <a:defRPr 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9</a:t>
            </a:r>
            <a:r>
              <a:rPr altLang="en-US">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月土地供应结构</a:t>
            </a:r>
            <a:endParaRPr lang="en-US" alt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pieChart>
        <c:varyColors val="1"/>
        <c:ser>
          <c:idx val="0"/>
          <c:order val="0"/>
          <c:spPr/>
          <c:explosion val="0"/>
          <c:dPt>
            <c:idx val="0"/>
            <c:bubble3D val="0"/>
            <c:spPr>
              <a:solidFill>
                <a:schemeClr val="accent4">
                  <a:shade val="65000"/>
                </a:schemeClr>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4">
                  <a:tint val="65000"/>
                </a:schemeClr>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[9月数据.xlsx]Sheet6!$E$82:$E$84</c:f>
              <c:strCache>
                <c:ptCount val="3"/>
                <c:pt idx="0">
                  <c:v>商办</c:v>
                </c:pt>
                <c:pt idx="1">
                  <c:v>商住</c:v>
                </c:pt>
                <c:pt idx="2">
                  <c:v>纯住宅</c:v>
                </c:pt>
              </c:strCache>
            </c:strRef>
          </c:cat>
          <c:val>
            <c:numRef>
              <c:f>[9月数据.xlsx]Sheet6!$F$82:$F$84</c:f>
              <c:numCache>
                <c:formatCode>0%</c:formatCode>
                <c:ptCount val="3"/>
                <c:pt idx="0">
                  <c:v>0.07</c:v>
                </c:pt>
                <c:pt idx="1">
                  <c:v>0.43</c:v>
                </c:pt>
                <c:pt idx="2">
                  <c:v>0.5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近一年土地供应结构</a:t>
            </a:r>
            <a:endParaRPr sz="140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pieChart>
        <c:varyColors val="1"/>
        <c:ser>
          <c:idx val="0"/>
          <c:order val="0"/>
          <c:spPr/>
          <c:explosion val="0"/>
          <c:dPt>
            <c:idx val="0"/>
            <c:bubble3D val="0"/>
            <c:spPr>
              <a:solidFill>
                <a:schemeClr val="accent4">
                  <a:tint val="65000"/>
                </a:schemeClr>
              </a:solidFill>
              <a:ln w="19050">
                <a:solidFill>
                  <a:schemeClr val="lt1"/>
                </a:solidFill>
              </a:ln>
              <a:effectLst/>
            </c:spPr>
          </c:dPt>
          <c:dPt>
            <c:idx val="1"/>
            <c:bubble3D val="0"/>
            <c:spPr>
              <a:solidFill>
                <a:schemeClr val="accent4"/>
              </a:solidFill>
              <a:ln w="19050">
                <a:solidFill>
                  <a:schemeClr val="lt1"/>
                </a:solidFill>
              </a:ln>
              <a:effectLst/>
            </c:spPr>
          </c:dPt>
          <c:dPt>
            <c:idx val="2"/>
            <c:bubble3D val="0"/>
            <c:spPr>
              <a:solidFill>
                <a:schemeClr val="accent4">
                  <a:shade val="65000"/>
                </a:schemeClr>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[9月数据.xlsx]Sheet6!$I$82:$I$84</c:f>
              <c:strCache>
                <c:ptCount val="3"/>
                <c:pt idx="0">
                  <c:v>商办</c:v>
                </c:pt>
                <c:pt idx="1">
                  <c:v>商住</c:v>
                </c:pt>
                <c:pt idx="2">
                  <c:v>纯住宅</c:v>
                </c:pt>
              </c:strCache>
            </c:strRef>
          </c:cat>
          <c:val>
            <c:numRef>
              <c:f>[9月数据.xlsx]Sheet6!$J$82:$J$84</c:f>
              <c:numCache>
                <c:formatCode>0%</c:formatCode>
                <c:ptCount val="3"/>
                <c:pt idx="0">
                  <c:v>0.28</c:v>
                </c:pt>
                <c:pt idx="1">
                  <c:v>0.4</c:v>
                </c:pt>
                <c:pt idx="2">
                  <c:v>0.32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noFill/>
      <a:round/>
    </a:ln>
    <a:effectLst/>
  </c:spPr>
  <c:txPr>
    <a:bodyPr/>
    <a:lstStyle/>
    <a:p>
      <a:pPr>
        <a:defRPr lang="zh-CN">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0" vertOverflow="ellipsis" vert="horz" wrap="square" anchor="ctr" anchorCtr="1"/>
          <a:lstStyle/>
          <a:p>
            <a:pPr defTabSz="914400">
              <a:defRPr lang="zh-CN" sz="1400" b="1" i="0" u="none" strike="noStrike" kern="1200" spc="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近一年大西安土地供应量走势图</a:t>
            </a:r>
            <a:endParaRPr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[9月数据.xlsx]土地!$B$39</c:f>
              <c:strCache>
                <c:ptCount val="1"/>
                <c:pt idx="0">
                  <c:v>供应面积（㎡）</c:v>
                </c:pt>
              </c:strCache>
            </c:strRef>
          </c:tx>
          <c:spPr>
            <a:solidFill>
              <a:schemeClr val="accent4">
                <a:shade val="76667"/>
              </a:schemeClr>
            </a:solidFill>
            <a:ln>
              <a:noFill/>
            </a:ln>
            <a:effectLst/>
          </c:spPr>
          <c:invertIfNegative val="0"/>
          <c:dLbls>
            <c:delete val="1"/>
          </c:dLbls>
          <c:cat>
            <c:numRef>
              <c:f>[9月数据.xlsx]土地!$A$40:$A$52</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[9月数据.xlsx]土地!$B$40:$B$52</c:f>
              <c:numCache>
                <c:formatCode>General</c:formatCode>
                <c:ptCount val="13"/>
                <c:pt idx="0">
                  <c:v>2668</c:v>
                </c:pt>
                <c:pt idx="1">
                  <c:v>217</c:v>
                </c:pt>
                <c:pt idx="2">
                  <c:v>3314.2</c:v>
                </c:pt>
                <c:pt idx="3">
                  <c:v>813.3</c:v>
                </c:pt>
                <c:pt idx="4">
                  <c:v>181</c:v>
                </c:pt>
                <c:pt idx="5">
                  <c:v>1099.5</c:v>
                </c:pt>
                <c:pt idx="6">
                  <c:v>2817.4</c:v>
                </c:pt>
                <c:pt idx="7">
                  <c:v>62.4</c:v>
                </c:pt>
                <c:pt idx="8">
                  <c:v>2456.6</c:v>
                </c:pt>
                <c:pt idx="9">
                  <c:v>1197.8</c:v>
                </c:pt>
                <c:pt idx="10">
                  <c:v>211.2</c:v>
                </c:pt>
                <c:pt idx="11">
                  <c:v>24.06</c:v>
                </c:pt>
                <c:pt idx="12">
                  <c:v>304.7</c:v>
                </c:pt>
              </c:numCache>
            </c:numRef>
          </c:val>
        </c:ser>
        <c:dLbls>
          <c:showLegendKey val="0"/>
          <c:showVal val="0"/>
          <c:showCatName val="0"/>
          <c:showSerName val="0"/>
          <c:showPercent val="0"/>
          <c:showBubbleSize val="0"/>
        </c:dLbls>
        <c:gapWidth val="219"/>
        <c:overlap val="-27"/>
        <c:axId val="196076195"/>
        <c:axId val="107107635"/>
      </c:barChart>
      <c:lineChart>
        <c:grouping val="standard"/>
        <c:varyColors val="0"/>
        <c:ser>
          <c:idx val="1"/>
          <c:order val="1"/>
          <c:tx>
            <c:strRef>
              <c:f>[9月数据.xlsx]土地!$C$39</c:f>
              <c:strCache>
                <c:ptCount val="1"/>
                <c:pt idx="0">
                  <c:v>供应用地环比（%）</c:v>
                </c:pt>
              </c:strCache>
            </c:strRef>
          </c:tx>
          <c:spPr>
            <a:ln w="28575" cap="rnd">
              <a:solidFill>
                <a:schemeClr val="accent4">
                  <a:tint val="76667"/>
                </a:schemeClr>
              </a:solidFill>
              <a:round/>
            </a:ln>
            <a:effectLst/>
          </c:spPr>
          <c:marker>
            <c:symbol val="none"/>
          </c:marker>
          <c:dLbls>
            <c:delete val="1"/>
          </c:dLbls>
          <c:cat>
            <c:numRef>
              <c:f>[9月数据.xlsx]土地!$A$40:$A$52</c:f>
              <c:numCache>
                <c:formatCode>yyyy"年"m"月"</c:formatCode>
                <c:ptCount val="13"/>
                <c:pt idx="0" c:formatCode="yyyy&quot;年&quot;m&quot;月&quot;">
                  <c:v>44075</c:v>
                </c:pt>
                <c:pt idx="1" c:formatCode="yyyy&quot;年&quot;m&quot;月&quot;">
                  <c:v>44105</c:v>
                </c:pt>
                <c:pt idx="2" c:formatCode="yyyy&quot;年&quot;m&quot;月&quot;">
                  <c:v>44136</c:v>
                </c:pt>
                <c:pt idx="3" c:formatCode="yyyy&quot;年&quot;m&quot;月&quot;">
                  <c:v>44166</c:v>
                </c:pt>
                <c:pt idx="4" c:formatCode="yyyy&quot;年&quot;m&quot;月&quot;">
                  <c:v>44197</c:v>
                </c:pt>
                <c:pt idx="5" c:formatCode="yyyy&quot;年&quot;m&quot;月&quot;">
                  <c:v>44228</c:v>
                </c:pt>
                <c:pt idx="6" c:formatCode="yyyy&quot;年&quot;m&quot;月&quot;">
                  <c:v>44256</c:v>
                </c:pt>
                <c:pt idx="7" c:formatCode="yyyy&quot;年&quot;m&quot;月&quot;">
                  <c:v>44287</c:v>
                </c:pt>
                <c:pt idx="8" c:formatCode="yyyy&quot;年&quot;m&quot;月&quot;">
                  <c:v>44317</c:v>
                </c:pt>
                <c:pt idx="9" c:formatCode="yyyy&quot;年&quot;m&quot;月&quot;">
                  <c:v>44348</c:v>
                </c:pt>
                <c:pt idx="10" c:formatCode="yyyy&quot;年&quot;m&quot;月&quot;">
                  <c:v>44378</c:v>
                </c:pt>
                <c:pt idx="11" c:formatCode="yyyy&quot;年&quot;m&quot;月&quot;">
                  <c:v>44409</c:v>
                </c:pt>
                <c:pt idx="12" c:formatCode="yyyy&quot;年&quot;m&quot;月&quot;">
                  <c:v>44440</c:v>
                </c:pt>
              </c:numCache>
            </c:numRef>
          </c:cat>
          <c:val>
            <c:numRef>
              <c:f>[9月数据.xlsx]土地!$C$40:$C$52</c:f>
              <c:numCache>
                <c:formatCode>0%</c:formatCode>
                <c:ptCount val="13"/>
                <c:pt idx="0">
                  <c:v>0.37</c:v>
                </c:pt>
                <c:pt idx="1">
                  <c:v>0.15</c:v>
                </c:pt>
                <c:pt idx="2">
                  <c:v>0.58</c:v>
                </c:pt>
                <c:pt idx="3">
                  <c:v>0.24</c:v>
                </c:pt>
                <c:pt idx="4">
                  <c:v>0.13</c:v>
                </c:pt>
                <c:pt idx="5">
                  <c:v>0.35</c:v>
                </c:pt>
                <c:pt idx="6">
                  <c:v>0.3</c:v>
                </c:pt>
                <c:pt idx="7">
                  <c:v>0.19</c:v>
                </c:pt>
                <c:pt idx="8">
                  <c:v>1.5</c:v>
                </c:pt>
                <c:pt idx="9">
                  <c:v>0.2</c:v>
                </c:pt>
                <c:pt idx="10">
                  <c:v>0.17</c:v>
                </c:pt>
                <c:pt idx="11">
                  <c:v>0.24</c:v>
                </c:pt>
                <c:pt idx="12">
                  <c:v>0.93</c:v>
                </c:pt>
              </c:numCache>
            </c:numRef>
          </c:val>
          <c:smooth val="1"/>
        </c:ser>
        <c:dLbls>
          <c:showLegendKey val="0"/>
          <c:showVal val="0"/>
          <c:showCatName val="0"/>
          <c:showSerName val="0"/>
          <c:showPercent val="0"/>
          <c:showBubbleSize val="0"/>
        </c:dLbls>
        <c:marker val="0"/>
        <c:smooth val="1"/>
        <c:axId val="60712221"/>
        <c:axId val="382335449"/>
      </c:lineChart>
      <c:dateAx>
        <c:axId val="196076195"/>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07107635"/>
        <c:crosses val="autoZero"/>
        <c:auto val="1"/>
        <c:lblOffset val="100"/>
        <c:baseTimeUnit val="months"/>
      </c:dateAx>
      <c:valAx>
        <c:axId val="107107635"/>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96076195"/>
        <c:crosses val="autoZero"/>
        <c:crossBetween val="between"/>
      </c:valAx>
      <c:dateAx>
        <c:axId val="60712221"/>
        <c:scaling>
          <c:orientation val="minMax"/>
        </c:scaling>
        <c:delete val="1"/>
        <c:axPos val="b"/>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382335449"/>
        <c:crosses val="autoZero"/>
        <c:auto val="1"/>
        <c:lblOffset val="100"/>
        <c:baseTimeUnit val="months"/>
      </c:dateAx>
      <c:valAx>
        <c:axId val="382335449"/>
        <c:scaling>
          <c:orientation val="minMax"/>
        </c:scaling>
        <c:delete val="0"/>
        <c:axPos val="r"/>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60712221"/>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noFill/>
    <a:ln w="9525" cap="flat" cmpd="sng" algn="ctr">
      <a:solidFill>
        <a:srgbClr val="C7A064"/>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4">
  <a:schemeClr val="accent4"/>
</cs:colorStyle>
</file>

<file path=ppt/charts/colors11.xml><?xml version="1.0" encoding="utf-8"?>
<cs:colorStyle xmlns:cs="http://schemas.microsoft.com/office/drawing/2012/chartStyle" xmlns:a="http://schemas.openxmlformats.org/drawingml/2006/main" meth="withinLinearReversed" id="24">
  <a:schemeClr val="accent4"/>
</cs:colorStyle>
</file>

<file path=ppt/charts/colors12.xml><?xml version="1.0" encoding="utf-8"?>
<cs:colorStyle xmlns:cs="http://schemas.microsoft.com/office/drawing/2012/chartStyle" xmlns:a="http://schemas.openxmlformats.org/drawingml/2006/main" meth="withinLinearReversed" id="24">
  <a:schemeClr val="accent4"/>
</cs:colorStyle>
</file>

<file path=ppt/charts/colors13.xml><?xml version="1.0" encoding="utf-8"?>
<cs:colorStyle xmlns:cs="http://schemas.microsoft.com/office/drawing/2012/chartStyle" xmlns:a="http://schemas.openxmlformats.org/drawingml/2006/main" meth="withinLinearReversed" id="24">
  <a:schemeClr val="accent4"/>
</cs:colorStyle>
</file>

<file path=ppt/charts/colors14.xml><?xml version="1.0" encoding="utf-8"?>
<cs:colorStyle xmlns:cs="http://schemas.microsoft.com/office/drawing/2012/chartStyle" xmlns:a="http://schemas.openxmlformats.org/drawingml/2006/main" meth="withinLinearReversed" id="24">
  <a:schemeClr val="accent4"/>
</cs:colorStyle>
</file>

<file path=ppt/charts/colors15.xml><?xml version="1.0" encoding="utf-8"?>
<cs:colorStyle xmlns:cs="http://schemas.microsoft.com/office/drawing/2012/chartStyle" xmlns:a="http://schemas.openxmlformats.org/drawingml/2006/main" meth="withinLinearReversed" id="24">
  <a:schemeClr val="accent4"/>
</cs:colorStyle>
</file>

<file path=ppt/charts/colors16.xml><?xml version="1.0" encoding="utf-8"?>
<cs:colorStyle xmlns:cs="http://schemas.microsoft.com/office/drawing/2012/chartStyle" xmlns:a="http://schemas.openxmlformats.org/drawingml/2006/main" meth="withinLinearReversed" id="24">
  <a:schemeClr val="accent4"/>
</cs:colorStyle>
</file>

<file path=ppt/charts/colors17.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8371F-405B-4E53-A73C-F6062921BAC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B29D-2D59-462D-9753-EF23143EAB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132B29D-2D59-462D-9753-EF23143EAB0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132B29D-2D59-462D-9753-EF23143EAB0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132B29D-2D59-462D-9753-EF23143EAB0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132B29D-2D59-462D-9753-EF23143EAB0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27787" b="15742"/>
          <a:stretch>
            <a:fillRect/>
          </a:stretch>
        </p:blipFill>
        <p:spPr>
          <a:xfrm>
            <a:off x="7115175" y="0"/>
            <a:ext cx="5076825" cy="5647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E5A48D21-ECD2-5241-BF4D-A57E3556E4D7}"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5B23F903-0F8A-5C44-90A6-A1A986F89183}"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48D21-ECD2-5241-BF4D-A57E3556E4D7}"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F903-0F8A-5C44-90A6-A1A986F89183}"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chart" Target="../charts/chart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chart" Target="../charts/chart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7.png"/><Relationship Id="rId2" Type="http://schemas.openxmlformats.org/officeDocument/2006/relationships/tags" Target="../tags/tag4.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chart" Target="../charts/chart10.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chart" Target="../charts/chart1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chart" Target="../charts/chart1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chart" Target="../charts/char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chart" Target="../charts/chart1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hart" Target="../charts/chart2.xml"/><Relationship Id="rId1" Type="http://schemas.openxmlformats.org/officeDocument/2006/relationships/chart" Target="../charts/char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chart" Target="../charts/chart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8187" y="2259106"/>
            <a:ext cx="6893859" cy="646331"/>
          </a:xfrm>
          <a:prstGeom prst="rect">
            <a:avLst/>
          </a:prstGeom>
          <a:no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rPr>
              <a:t>2021</a:t>
            </a:r>
            <a:r>
              <a:rPr lang="zh-CN" altLang="en-US" sz="3600" b="1" dirty="0">
                <a:latin typeface="微软雅黑" panose="020B0503020204020204" pitchFamily="34" charset="-122"/>
                <a:ea typeface="微软雅黑" panose="020B0503020204020204" pitchFamily="34" charset="-122"/>
              </a:rPr>
              <a:t>年</a:t>
            </a:r>
            <a:r>
              <a:rPr lang="en-US" altLang="zh-CN" sz="3600" b="1" dirty="0">
                <a:latin typeface="微软雅黑" panose="020B0503020204020204" pitchFamily="34" charset="-122"/>
                <a:ea typeface="微软雅黑" panose="020B0503020204020204" pitchFamily="34" charset="-122"/>
              </a:rPr>
              <a:t>9</a:t>
            </a:r>
            <a:r>
              <a:rPr lang="zh-CN" altLang="en-US" sz="3600" b="1" dirty="0">
                <a:latin typeface="微软雅黑" panose="020B0503020204020204" pitchFamily="34" charset="-122"/>
                <a:ea typeface="微软雅黑" panose="020B0503020204020204" pitchFamily="34" charset="-122"/>
              </a:rPr>
              <a:t>月西安房地产市场月报</a:t>
            </a:r>
            <a:endParaRPr lang="zh-CN" altLang="en-US" sz="36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968187" y="3228945"/>
            <a:ext cx="3836895" cy="400110"/>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信为天       正为本  </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4" name="图片 3" descr="图片1副本"/>
          <p:cNvPicPr>
            <a:picLocks noChangeAspect="1"/>
          </p:cNvPicPr>
          <p:nvPr/>
        </p:nvPicPr>
        <p:blipFill>
          <a:blip r:embed="rId1"/>
          <a:srcRect l="9727" t="1118" r="9072" b="20881"/>
          <a:stretch>
            <a:fillRect/>
          </a:stretch>
        </p:blipFill>
        <p:spPr>
          <a:xfrm>
            <a:off x="5513688" y="3228513"/>
            <a:ext cx="6525260" cy="2879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城市基本面</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规划</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67995" y="966470"/>
            <a:ext cx="11141075" cy="398780"/>
          </a:xfrm>
          <a:prstGeom prst="rect">
            <a:avLst/>
          </a:prstGeom>
          <a:noFill/>
        </p:spPr>
        <p:txBody>
          <a:bodyPr wrap="square" rtlCol="0">
            <a:spAutoFit/>
          </a:bodyPr>
          <a:p>
            <a:pPr lvl="0" algn="l">
              <a:lnSpc>
                <a:spcPct val="125000"/>
              </a:lnSpc>
              <a:buClrTx/>
              <a:buSzTx/>
              <a:buFontTx/>
            </a:pPr>
            <a:r>
              <a:rPr lang="zh-CN" sz="1600" b="1" dirty="0">
                <a:solidFill>
                  <a:srgbClr val="C7A064"/>
                </a:solidFill>
                <a:latin typeface="微软雅黑" panose="020B0503020204020204" pitchFamily="34" charset="-122"/>
                <a:ea typeface="微软雅黑" panose="020B0503020204020204" pitchFamily="34" charset="-122"/>
                <a:sym typeface="+mn-ea"/>
              </a:rPr>
              <a:t>《</a:t>
            </a:r>
            <a:r>
              <a:rPr lang="zh-CN" sz="1600" b="1" dirty="0">
                <a:solidFill>
                  <a:srgbClr val="C7A064"/>
                </a:solidFill>
                <a:latin typeface="微软雅黑" panose="020B0503020204020204" pitchFamily="34" charset="-122"/>
                <a:ea typeface="微软雅黑" panose="020B0503020204020204" pitchFamily="34" charset="-122"/>
                <a:sym typeface="+mn-ea"/>
              </a:rPr>
              <a:t>陕西省国土空间规划（</a:t>
            </a:r>
            <a:r>
              <a:rPr lang="zh-CN" sz="1600" b="1" dirty="0">
                <a:solidFill>
                  <a:srgbClr val="C7A064"/>
                </a:solidFill>
                <a:latin typeface="微软雅黑" panose="020B0503020204020204" pitchFamily="34" charset="-122"/>
                <a:ea typeface="微软雅黑" panose="020B0503020204020204" pitchFamily="34" charset="-122"/>
                <a:sym typeface="+mn-ea"/>
              </a:rPr>
              <a:t>2021-2035</a:t>
            </a:r>
            <a:r>
              <a:rPr lang="zh-CN" sz="1600" b="1" dirty="0">
                <a:solidFill>
                  <a:srgbClr val="C7A064"/>
                </a:solidFill>
                <a:latin typeface="微软雅黑" panose="020B0503020204020204" pitchFamily="34" charset="-122"/>
                <a:ea typeface="微软雅黑" panose="020B0503020204020204" pitchFamily="34" charset="-122"/>
                <a:sym typeface="+mn-ea"/>
              </a:rPr>
              <a:t>年）</a:t>
            </a:r>
            <a:r>
              <a:rPr lang="zh-CN" sz="1600" b="1" dirty="0">
                <a:solidFill>
                  <a:srgbClr val="C7A064"/>
                </a:solidFill>
                <a:latin typeface="微软雅黑" panose="020B0503020204020204" pitchFamily="34" charset="-122"/>
                <a:ea typeface="微软雅黑" panose="020B0503020204020204" pitchFamily="34" charset="-122"/>
                <a:sym typeface="+mn-ea"/>
              </a:rPr>
              <a:t>》</a:t>
            </a:r>
            <a:r>
              <a:rPr lang="zh-CN" sz="1600" b="1" dirty="0">
                <a:solidFill>
                  <a:srgbClr val="C7A064"/>
                </a:solidFill>
                <a:latin typeface="微软雅黑" panose="020B0503020204020204" pitchFamily="34" charset="-122"/>
                <a:ea typeface="微软雅黑" panose="020B0503020204020204" pitchFamily="34" charset="-122"/>
                <a:sym typeface="+mn-ea"/>
              </a:rPr>
              <a:t>征求意见公告发布，标志着未来十五年陕西发展的国土空间规划出炉</a:t>
            </a:r>
            <a:endParaRPr lang="zh-CN" sz="1600" b="1" dirty="0">
              <a:solidFill>
                <a:srgbClr val="C7A064"/>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429895" y="1298575"/>
            <a:ext cx="11129645" cy="755015"/>
          </a:xfrm>
          <a:prstGeom prst="rect">
            <a:avLst/>
          </a:prstGeom>
          <a:noFill/>
        </p:spPr>
        <p:txBody>
          <a:bodyPr wrap="square" rtlCol="0">
            <a:spAutoFit/>
          </a:bodyPr>
          <a:p>
            <a:pPr algn="just" fontAlgn="auto">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规划提出未来陕西构建“一群两屏三轴四区五带”的国土空间总体格局，以西安都市圈为全省发展核心的“一圈四极六城多镇”城镇发展格局，规划范围总面积</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20.56</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万平方公里，规划范围为陕西省行政辖区内全部国土空间，以西安主城区、 咸阳主城区及西咸新区为核心，宝鸡、渭南、汉中和榆林等4个区域中心城市发展格局</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。涉及</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陕西省行政辖区内全部国土空间，期限为</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2021-2035</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endParaRPr kumimoji="1" lang="zh-CN" altLang="en-US" sz="1200" b="1" dirty="0">
              <a:solidFill>
                <a:schemeClr val="tx1">
                  <a:lumMod val="95000"/>
                  <a:lumOff val="5000"/>
                </a:schemeClr>
              </a:solidFill>
              <a:latin typeface="+mj-ea"/>
              <a:ea typeface="+mj-ea"/>
              <a:cs typeface="+mn-ea"/>
              <a:sym typeface="+mn-lt"/>
            </a:endParaRPr>
          </a:p>
        </p:txBody>
      </p:sp>
      <p:graphicFrame>
        <p:nvGraphicFramePr>
          <p:cNvPr id="18" name="表格 47"/>
          <p:cNvGraphicFramePr>
            <a:graphicFrameLocks noGrp="1"/>
          </p:cNvGraphicFramePr>
          <p:nvPr>
            <p:custDataLst>
              <p:tags r:id="rId1"/>
            </p:custDataLst>
          </p:nvPr>
        </p:nvGraphicFramePr>
        <p:xfrm>
          <a:off x="468630" y="2054225"/>
          <a:ext cx="5600700" cy="2043430"/>
        </p:xfrm>
        <a:graphic>
          <a:graphicData uri="http://schemas.openxmlformats.org/drawingml/2006/table">
            <a:tbl>
              <a:tblPr bandRow="1">
                <a:tableStyleId>{21E4AEA4-8DFA-4A89-87EB-49C32662AFE0}</a:tableStyleId>
              </a:tblPr>
              <a:tblGrid>
                <a:gridCol w="5600700"/>
              </a:tblGrid>
              <a:tr h="405765">
                <a:tc>
                  <a:txBody>
                    <a:bodyPr/>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rPr>
                        <a:t>国土空间总体格局：一群两屏三轴四区五带</a:t>
                      </a:r>
                      <a:endParaRPr lang="zh-CN" altLang="en-US" sz="12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rgbClr val="1A4A77"/>
                      </a:solidFill>
                      <a:prstDash val="solid"/>
                      <a:round/>
                      <a:headEnd type="none" w="med" len="med"/>
                      <a:tailEnd type="none" w="med" len="med"/>
                    </a:lnL>
                    <a:lnR w="12700" cap="flat" cmpd="sng" algn="ctr">
                      <a:solidFill>
                        <a:srgbClr val="1A4A77"/>
                      </a:solidFill>
                      <a:prstDash val="solid"/>
                      <a:round/>
                      <a:headEnd type="none" w="med" len="med"/>
                      <a:tailEnd type="none" w="med" len="med"/>
                    </a:lnR>
                    <a:lnT w="12700" cap="flat" cmpd="sng" algn="ctr">
                      <a:solidFill>
                        <a:srgbClr val="1A4A77"/>
                      </a:solidFill>
                      <a:prstDash val="solid"/>
                      <a:round/>
                      <a:headEnd type="none" w="med" len="med"/>
                      <a:tailEnd type="none" w="med" len="med"/>
                    </a:lnT>
                    <a:lnB w="12700" cap="flat" cmpd="sng" algn="ctr">
                      <a:solidFill>
                        <a:srgbClr val="1A4A77"/>
                      </a:solidFill>
                      <a:prstDash val="solid"/>
                      <a:round/>
                      <a:headEnd type="none" w="med" len="med"/>
                      <a:tailEnd type="none" w="med" len="med"/>
                    </a:lnB>
                    <a:solidFill>
                      <a:srgbClr val="F4EBDF"/>
                    </a:solidFill>
                  </a:tcPr>
                </a:tc>
              </a:tr>
              <a:tr h="1637665">
                <a:tc>
                  <a:txBody>
                    <a:bodyPr/>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一群</a:t>
                      </a:r>
                      <a:r>
                        <a:rPr lang="zh-CN" altLang="en-US" sz="1100" dirty="0">
                          <a:latin typeface="微软雅黑" panose="020B0503020204020204" pitchFamily="34" charset="-122"/>
                          <a:ea typeface="微软雅黑" panose="020B0503020204020204" pitchFamily="34" charset="-122"/>
                        </a:rPr>
                        <a:t>丨关中平原城市群；</a:t>
                      </a:r>
                      <a:endParaRPr lang="en-US" altLang="zh-CN" sz="1100"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两屏</a:t>
                      </a:r>
                      <a:r>
                        <a:rPr lang="zh-CN" altLang="en-US" sz="1100" dirty="0">
                          <a:latin typeface="微软雅黑" panose="020B0503020204020204" pitchFamily="34" charset="-122"/>
                          <a:ea typeface="微软雅黑" panose="020B0503020204020204" pitchFamily="34" charset="-122"/>
                        </a:rPr>
                        <a:t>丨秦巴山区生态屏障与黄土高原生态屏障；</a:t>
                      </a:r>
                      <a:endParaRPr lang="zh-CN" altLang="en-US" sz="1100"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三轴</a:t>
                      </a:r>
                      <a:r>
                        <a:rPr lang="zh-CN" altLang="en-US" sz="1100" dirty="0">
                          <a:latin typeface="微软雅黑" panose="020B0503020204020204" pitchFamily="34" charset="-122"/>
                          <a:ea typeface="微软雅黑" panose="020B0503020204020204" pitchFamily="34" charset="-122"/>
                        </a:rPr>
                        <a:t>丨包茂高速发展轴、陕北长城沿线发展轴、陕南十天高速发展轴；</a:t>
                      </a:r>
                      <a:endParaRPr lang="zh-CN" altLang="en-US" sz="1100"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四区</a:t>
                      </a:r>
                      <a:r>
                        <a:rPr lang="zh-CN" altLang="en-US" sz="1100" dirty="0">
                          <a:latin typeface="微软雅黑" panose="020B0503020204020204" pitchFamily="34" charset="-122"/>
                          <a:ea typeface="微软雅黑" panose="020B0503020204020204" pitchFamily="34" charset="-122"/>
                        </a:rPr>
                        <a:t>丨陕北长城沿线旱作区、渭北台塬旱作区、关中灌区、陕南低山平坝区；</a:t>
                      </a:r>
                      <a:endParaRPr lang="zh-CN" altLang="en-US" sz="1100"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五带</a:t>
                      </a:r>
                      <a:r>
                        <a:rPr lang="zh-CN" altLang="en-US" sz="1100" dirty="0">
                          <a:latin typeface="微软雅黑" panose="020B0503020204020204" pitchFamily="34" charset="-122"/>
                          <a:ea typeface="微软雅黑" panose="020B0503020204020204" pitchFamily="34" charset="-122"/>
                        </a:rPr>
                        <a:t>丨陕北能源化工产业带、黄土高原果畜产业带、关中现代农业产业带、陇海铁路先进装备制造产业带、陕南绿色循环产业带。</a:t>
                      </a: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rgbClr val="1A4A77"/>
                      </a:solidFill>
                      <a:prstDash val="solid"/>
                      <a:round/>
                      <a:headEnd type="none" w="med" len="med"/>
                      <a:tailEnd type="none" w="med" len="med"/>
                    </a:lnL>
                    <a:lnR w="12700" cap="flat" cmpd="sng" algn="ctr">
                      <a:solidFill>
                        <a:srgbClr val="1A4A77"/>
                      </a:solidFill>
                      <a:prstDash val="solid"/>
                      <a:round/>
                      <a:headEnd type="none" w="med" len="med"/>
                      <a:tailEnd type="none" w="med" len="med"/>
                    </a:lnR>
                    <a:lnT w="12700" cap="flat" cmpd="sng" algn="ctr">
                      <a:solidFill>
                        <a:srgbClr val="1A4A77"/>
                      </a:solidFill>
                      <a:prstDash val="solid"/>
                      <a:round/>
                      <a:headEnd type="none" w="med" len="med"/>
                      <a:tailEnd type="none" w="med" len="med"/>
                    </a:lnT>
                    <a:lnB w="12700" cap="flat" cmpd="sng" algn="ctr">
                      <a:solidFill>
                        <a:srgbClr val="1A4A77"/>
                      </a:solidFill>
                      <a:prstDash val="solid"/>
                      <a:round/>
                      <a:headEnd type="none" w="med" len="med"/>
                      <a:tailEnd type="none" w="med" len="med"/>
                    </a:lnB>
                    <a:solidFill>
                      <a:schemeClr val="bg1"/>
                    </a:solidFill>
                  </a:tcPr>
                </a:tc>
              </a:tr>
            </a:tbl>
          </a:graphicData>
        </a:graphic>
      </p:graphicFrame>
      <p:graphicFrame>
        <p:nvGraphicFramePr>
          <p:cNvPr id="19" name="表格 47"/>
          <p:cNvGraphicFramePr>
            <a:graphicFrameLocks noGrp="1"/>
          </p:cNvGraphicFramePr>
          <p:nvPr/>
        </p:nvGraphicFramePr>
        <p:xfrm>
          <a:off x="452120" y="4175125"/>
          <a:ext cx="5626735" cy="2381885"/>
        </p:xfrm>
        <a:graphic>
          <a:graphicData uri="http://schemas.openxmlformats.org/drawingml/2006/table">
            <a:tbl>
              <a:tblPr bandRow="1">
                <a:tableStyleId>{21E4AEA4-8DFA-4A89-87EB-49C32662AFE0}</a:tableStyleId>
              </a:tblPr>
              <a:tblGrid>
                <a:gridCol w="5626735"/>
              </a:tblGrid>
              <a:tr h="364490">
                <a:tc>
                  <a:txBody>
                    <a:bodyPr/>
                    <a:p>
                      <a:pPr marL="0" marR="0" lvl="0" algn="ctr"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城镇发展格局：一圈四极六城多镇</a:t>
                      </a:r>
                      <a:endParaRPr lang="zh-CN" altLang="en-US" sz="12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rgbClr val="1A4A77"/>
                      </a:solidFill>
                      <a:prstDash val="solid"/>
                      <a:round/>
                      <a:headEnd type="none" w="med" len="med"/>
                      <a:tailEnd type="none" w="med" len="med"/>
                    </a:lnL>
                    <a:lnR w="12700" cap="flat" cmpd="sng" algn="ctr">
                      <a:solidFill>
                        <a:srgbClr val="1A4A77"/>
                      </a:solidFill>
                      <a:prstDash val="solid"/>
                      <a:round/>
                      <a:headEnd type="none" w="med" len="med"/>
                      <a:tailEnd type="none" w="med" len="med"/>
                    </a:lnR>
                    <a:lnT w="12700" cap="flat" cmpd="sng" algn="ctr">
                      <a:solidFill>
                        <a:srgbClr val="1A4A77"/>
                      </a:solidFill>
                      <a:prstDash val="solid"/>
                      <a:round/>
                      <a:headEnd type="none" w="med" len="med"/>
                      <a:tailEnd type="none" w="med" len="med"/>
                    </a:lnT>
                    <a:lnB w="12700" cap="flat" cmpd="sng" algn="ctr">
                      <a:solidFill>
                        <a:srgbClr val="1A4A77"/>
                      </a:solidFill>
                      <a:prstDash val="solid"/>
                      <a:round/>
                      <a:headEnd type="none" w="med" len="med"/>
                      <a:tailEnd type="none" w="med" len="med"/>
                    </a:lnB>
                    <a:solidFill>
                      <a:srgbClr val="F4EBDF"/>
                    </a:solidFill>
                  </a:tcPr>
                </a:tc>
              </a:tr>
              <a:tr h="2017395">
                <a:tc>
                  <a:txBody>
                    <a:bodyPr/>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一圈</a:t>
                      </a:r>
                      <a:r>
                        <a:rPr lang="zh-CN" altLang="en-US" sz="1100" dirty="0">
                          <a:latin typeface="微软雅黑" panose="020B0503020204020204" pitchFamily="34" charset="-122"/>
                          <a:ea typeface="微软雅黑" panose="020B0503020204020204" pitchFamily="34" charset="-122"/>
                        </a:rPr>
                        <a:t>丨</a:t>
                      </a:r>
                      <a:r>
                        <a:rPr lang="zh-CN" altLang="en-US" sz="1100" b="0" dirty="0">
                          <a:latin typeface="微软雅黑" panose="020B0503020204020204" pitchFamily="34" charset="-122"/>
                          <a:ea typeface="微软雅黑" panose="020B0503020204020204" pitchFamily="34" charset="-122"/>
                        </a:rPr>
                        <a:t>以</a:t>
                      </a:r>
                      <a:r>
                        <a:rPr lang="zh-CN" altLang="en-US" sz="1100" b="0" dirty="0">
                          <a:solidFill>
                            <a:srgbClr val="C00000"/>
                          </a:solidFill>
                          <a:latin typeface="微软雅黑" panose="020B0503020204020204" pitchFamily="34" charset="-122"/>
                          <a:ea typeface="微软雅黑" panose="020B0503020204020204" pitchFamily="34" charset="-122"/>
                        </a:rPr>
                        <a:t>西安主城区、咸阳主城区及西咸新区</a:t>
                      </a:r>
                      <a:r>
                        <a:rPr lang="zh-CN" altLang="en-US" sz="1100" b="0" dirty="0">
                          <a:latin typeface="微软雅黑" panose="020B0503020204020204" pitchFamily="34" charset="-122"/>
                          <a:ea typeface="微软雅黑" panose="020B0503020204020204" pitchFamily="34" charset="-122"/>
                        </a:rPr>
                        <a:t>为核心， 渭南中心城区、铜川中心城区、杨凌示范区为副中心组成的</a:t>
                      </a:r>
                      <a:r>
                        <a:rPr lang="zh-CN" altLang="en-US" sz="1100" b="0" dirty="0">
                          <a:solidFill>
                            <a:srgbClr val="C00000"/>
                          </a:solidFill>
                          <a:latin typeface="微软雅黑" panose="020B0503020204020204" pitchFamily="34" charset="-122"/>
                          <a:ea typeface="微软雅黑" panose="020B0503020204020204" pitchFamily="34" charset="-122"/>
                        </a:rPr>
                        <a:t>西安都市圈，是全省发展的核心区域</a:t>
                      </a:r>
                      <a:r>
                        <a:rPr lang="zh-CN" altLang="en-US" sz="1100" b="0" dirty="0">
                          <a:latin typeface="微软雅黑" panose="020B0503020204020204" pitchFamily="34" charset="-122"/>
                          <a:ea typeface="微软雅黑" panose="020B0503020204020204" pitchFamily="34" charset="-122"/>
                        </a:rPr>
                        <a:t>。</a:t>
                      </a:r>
                      <a:endParaRPr lang="zh-CN" altLang="en-US" sz="1100" b="1"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四极</a:t>
                      </a:r>
                      <a:r>
                        <a:rPr lang="zh-CN" altLang="en-US" sz="1100" dirty="0">
                          <a:latin typeface="微软雅黑" panose="020B0503020204020204" pitchFamily="34" charset="-122"/>
                          <a:ea typeface="微软雅黑" panose="020B0503020204020204" pitchFamily="34" charset="-122"/>
                        </a:rPr>
                        <a:t>丨</a:t>
                      </a:r>
                      <a:r>
                        <a:rPr lang="zh-CN" altLang="en-US" sz="1100" b="0" dirty="0">
                          <a:solidFill>
                            <a:srgbClr val="C00000"/>
                          </a:solidFill>
                          <a:latin typeface="微软雅黑" panose="020B0503020204020204" pitchFamily="34" charset="-122"/>
                          <a:ea typeface="微软雅黑" panose="020B0503020204020204" pitchFamily="34" charset="-122"/>
                        </a:rPr>
                        <a:t>宝鸡、渭南、汉中和榆林</a:t>
                      </a:r>
                      <a:r>
                        <a:rPr lang="zh-CN" altLang="en-US" sz="1100" b="0" dirty="0">
                          <a:latin typeface="微软雅黑" panose="020B0503020204020204" pitchFamily="34" charset="-122"/>
                          <a:ea typeface="微软雅黑" panose="020B0503020204020204" pitchFamily="34" charset="-122"/>
                        </a:rPr>
                        <a:t>等</a:t>
                      </a:r>
                      <a:r>
                        <a:rPr lang="en-US" altLang="zh-CN" sz="1100" b="0" dirty="0">
                          <a:latin typeface="微软雅黑" panose="020B0503020204020204" pitchFamily="34" charset="-122"/>
                          <a:ea typeface="微软雅黑" panose="020B0503020204020204" pitchFamily="34" charset="-122"/>
                        </a:rPr>
                        <a:t>4</a:t>
                      </a:r>
                      <a:r>
                        <a:rPr lang="zh-CN" altLang="en-US" sz="1100" b="0" dirty="0">
                          <a:latin typeface="微软雅黑" panose="020B0503020204020204" pitchFamily="34" charset="-122"/>
                          <a:ea typeface="微软雅黑" panose="020B0503020204020204" pitchFamily="34" charset="-122"/>
                        </a:rPr>
                        <a:t>个区域中心城市， 是辐射带动区域发展的增长极。</a:t>
                      </a:r>
                      <a:endParaRPr lang="zh-CN" altLang="en-US" sz="1100" b="1"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六城</a:t>
                      </a:r>
                      <a:r>
                        <a:rPr lang="zh-CN" altLang="en-US" sz="1100" dirty="0">
                          <a:latin typeface="微软雅黑" panose="020B0503020204020204" pitchFamily="34" charset="-122"/>
                          <a:ea typeface="微软雅黑" panose="020B0503020204020204" pitchFamily="34" charset="-122"/>
                        </a:rPr>
                        <a:t>丨</a:t>
                      </a:r>
                      <a:r>
                        <a:rPr lang="zh-CN" altLang="en-US" sz="1100" b="0" dirty="0">
                          <a:latin typeface="微软雅黑" panose="020B0503020204020204" pitchFamily="34" charset="-122"/>
                          <a:ea typeface="微软雅黑" panose="020B0503020204020204" pitchFamily="34" charset="-122"/>
                        </a:rPr>
                        <a:t>包括铜川、延安、安康、商洛、杨凌示范区和韩城等</a:t>
                      </a:r>
                      <a:r>
                        <a:rPr lang="en-US" altLang="zh-CN" sz="1100" b="0" dirty="0">
                          <a:latin typeface="微软雅黑" panose="020B0503020204020204" pitchFamily="34" charset="-122"/>
                          <a:ea typeface="微软雅黑" panose="020B0503020204020204" pitchFamily="34" charset="-122"/>
                        </a:rPr>
                        <a:t>6</a:t>
                      </a:r>
                      <a:r>
                        <a:rPr lang="zh-CN" altLang="en-US" sz="1100" b="0" dirty="0">
                          <a:latin typeface="微软雅黑" panose="020B0503020204020204" pitchFamily="34" charset="-122"/>
                          <a:ea typeface="微软雅黑" panose="020B0503020204020204" pitchFamily="34" charset="-122"/>
                        </a:rPr>
                        <a:t>个市域中心城市， 是带动市域发展的中心。</a:t>
                      </a:r>
                      <a:endParaRPr lang="zh-CN" altLang="en-US" sz="1100" b="1" dirty="0">
                        <a:latin typeface="微软雅黑" panose="020B0503020204020204" pitchFamily="34" charset="-122"/>
                        <a:ea typeface="微软雅黑" panose="020B0503020204020204" pitchFamily="34" charset="-122"/>
                      </a:endParaRPr>
                    </a:p>
                    <a:p>
                      <a:pPr marL="228600" indent="-228600" algn="just">
                        <a:lnSpc>
                          <a:spcPct val="150000"/>
                        </a:lnSpc>
                        <a:buFont typeface="Arial" panose="020B0604020202020204" pitchFamily="34" charset="0"/>
                        <a:buChar char="•"/>
                      </a:pPr>
                      <a:r>
                        <a:rPr lang="zh-CN" altLang="en-US" sz="1100" b="1" dirty="0">
                          <a:latin typeface="微软雅黑" panose="020B0503020204020204" pitchFamily="34" charset="-122"/>
                          <a:ea typeface="微软雅黑" panose="020B0503020204020204" pitchFamily="34" charset="-122"/>
                        </a:rPr>
                        <a:t>多镇</a:t>
                      </a:r>
                      <a:r>
                        <a:rPr lang="zh-CN" altLang="en-US" sz="1100" dirty="0">
                          <a:latin typeface="微软雅黑" panose="020B0503020204020204" pitchFamily="34" charset="-122"/>
                          <a:ea typeface="微软雅黑" panose="020B0503020204020204" pitchFamily="34" charset="-122"/>
                        </a:rPr>
                        <a:t>丨</a:t>
                      </a:r>
                      <a:r>
                        <a:rPr lang="zh-CN" altLang="en-US" sz="1100" b="0" dirty="0">
                          <a:latin typeface="微软雅黑" panose="020B0503020204020204" pitchFamily="34" charset="-122"/>
                          <a:ea typeface="微软雅黑" panose="020B0503020204020204" pitchFamily="34" charset="-122"/>
                        </a:rPr>
                        <a:t>表示县城（市）和重点镇， 是全省城镇化的重要支点，是统筹城乡发展、促进乡村振兴的重要支撑。</a:t>
                      </a:r>
                      <a:endParaRPr lang="zh-CN" altLang="en-US" sz="1100" b="0" dirty="0">
                        <a:latin typeface="微软雅黑" panose="020B0503020204020204" pitchFamily="34" charset="-122"/>
                        <a:ea typeface="微软雅黑" panose="020B0503020204020204" pitchFamily="34" charset="-122"/>
                      </a:endParaRPr>
                    </a:p>
                  </a:txBody>
                  <a:tcPr anchor="ctr">
                    <a:lnL w="12700" cap="flat" cmpd="sng" algn="ctr">
                      <a:solidFill>
                        <a:srgbClr val="1A4A77"/>
                      </a:solidFill>
                      <a:prstDash val="solid"/>
                      <a:round/>
                      <a:headEnd type="none" w="med" len="med"/>
                      <a:tailEnd type="none" w="med" len="med"/>
                    </a:lnL>
                    <a:lnR w="12700" cap="flat" cmpd="sng" algn="ctr">
                      <a:solidFill>
                        <a:srgbClr val="1A4A77"/>
                      </a:solidFill>
                      <a:prstDash val="solid"/>
                      <a:round/>
                      <a:headEnd type="none" w="med" len="med"/>
                      <a:tailEnd type="none" w="med" len="med"/>
                    </a:lnR>
                    <a:lnT w="12700" cap="flat" cmpd="sng" algn="ctr">
                      <a:solidFill>
                        <a:srgbClr val="1A4A77"/>
                      </a:solidFill>
                      <a:prstDash val="solid"/>
                      <a:round/>
                      <a:headEnd type="none" w="med" len="med"/>
                      <a:tailEnd type="none" w="med" len="med"/>
                    </a:lnT>
                    <a:lnB w="12700" cap="flat" cmpd="sng" algn="ctr">
                      <a:solidFill>
                        <a:srgbClr val="1A4A77"/>
                      </a:solidFill>
                      <a:prstDash val="solid"/>
                      <a:round/>
                      <a:headEnd type="none" w="med" len="med"/>
                      <a:tailEnd type="none" w="med" len="med"/>
                    </a:lnB>
                    <a:solidFill>
                      <a:schemeClr val="bg1"/>
                    </a:solidFill>
                  </a:tcPr>
                </a:tc>
              </a:tr>
            </a:tbl>
          </a:graphicData>
        </a:graphic>
      </p:graphicFrame>
      <p:grpSp>
        <p:nvGrpSpPr>
          <p:cNvPr id="2" name="组合 1"/>
          <p:cNvGrpSpPr/>
          <p:nvPr/>
        </p:nvGrpSpPr>
        <p:grpSpPr>
          <a:xfrm>
            <a:off x="6137275" y="2054225"/>
            <a:ext cx="5457825" cy="4499623"/>
            <a:chOff x="9515" y="3100"/>
            <a:chExt cx="9029" cy="7089"/>
          </a:xfrm>
        </p:grpSpPr>
        <p:grpSp>
          <p:nvGrpSpPr>
            <p:cNvPr id="11" name="组合 10"/>
            <p:cNvGrpSpPr/>
            <p:nvPr/>
          </p:nvGrpSpPr>
          <p:grpSpPr>
            <a:xfrm>
              <a:off x="9515" y="3100"/>
              <a:ext cx="9006" cy="7083"/>
              <a:chOff x="6023993" y="1414014"/>
              <a:chExt cx="6052177" cy="4745901"/>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993" y="1414014"/>
                <a:ext cx="3023833" cy="4745901"/>
              </a:xfrm>
              <a:prstGeom prst="rect">
                <a:avLst/>
              </a:prstGeom>
              <a:ln>
                <a:solidFill>
                  <a:schemeClr val="tx1"/>
                </a:solidFill>
              </a:ln>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9981" y="1414014"/>
                <a:ext cx="2966189" cy="4745901"/>
              </a:xfrm>
              <a:prstGeom prst="rect">
                <a:avLst/>
              </a:prstGeom>
              <a:ln>
                <a:solidFill>
                  <a:schemeClr val="tx1"/>
                </a:solidFill>
              </a:ln>
            </p:spPr>
          </p:pic>
        </p:grpSp>
        <p:sp>
          <p:nvSpPr>
            <p:cNvPr id="27" name="文本框 26"/>
            <p:cNvSpPr txBox="1"/>
            <p:nvPr/>
          </p:nvSpPr>
          <p:spPr>
            <a:xfrm>
              <a:off x="11147" y="9755"/>
              <a:ext cx="2871" cy="434"/>
            </a:xfrm>
            <a:prstGeom prst="rect">
              <a:avLst/>
            </a:prstGeom>
            <a:noFill/>
          </p:spPr>
          <p:txBody>
            <a:bodyPr wrap="square">
              <a:spAutoFit/>
            </a:bodyPr>
            <a:p>
              <a:pPr algn="r"/>
              <a:r>
                <a:rPr kumimoji="1" lang="zh-CN" altLang="en-US" sz="1200" b="1" dirty="0">
                  <a:latin typeface="微软雅黑" panose="020B0503020204020204" pitchFamily="34" charset="-122"/>
                  <a:ea typeface="微软雅黑" panose="020B0503020204020204" pitchFamily="34" charset="-122"/>
                  <a:cs typeface="+mn-ea"/>
                  <a:sym typeface="+mn-lt"/>
                </a:rPr>
                <a:t>国土空间总体格局</a:t>
              </a:r>
              <a:endParaRPr lang="zh-HK" altLang="en-US" sz="12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5673" y="9755"/>
              <a:ext cx="2871" cy="434"/>
            </a:xfrm>
            <a:prstGeom prst="rect">
              <a:avLst/>
            </a:prstGeom>
            <a:noFill/>
          </p:spPr>
          <p:txBody>
            <a:bodyPr wrap="square">
              <a:spAutoFit/>
            </a:bodyPr>
            <a:p>
              <a:pPr algn="r"/>
              <a:r>
                <a:rPr kumimoji="1" lang="zh-CN" altLang="en-US" sz="1200" b="1" dirty="0">
                  <a:latin typeface="微软雅黑" panose="020B0503020204020204" pitchFamily="34" charset="-122"/>
                  <a:ea typeface="微软雅黑" panose="020B0503020204020204" pitchFamily="34" charset="-122"/>
                  <a:cs typeface="+mn-ea"/>
                  <a:sym typeface="+mn-lt"/>
                </a:rPr>
                <a:t>城镇发展格局</a:t>
              </a:r>
              <a:endParaRPr lang="zh-HK" altLang="en-US" sz="12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城市基本面</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规划</a:t>
            </a:r>
            <a:endParaRPr lang="zh-CN" altLang="en-US" b="1" dirty="0">
              <a:latin typeface="微软雅黑" panose="020B0503020204020204" pitchFamily="34" charset="-122"/>
              <a:ea typeface="微软雅黑" panose="020B0503020204020204" pitchFamily="34" charset="-122"/>
            </a:endParaRPr>
          </a:p>
        </p:txBody>
      </p:sp>
      <p:sp>
        <p:nvSpPr>
          <p:cNvPr id="8" name="object 8"/>
          <p:cNvSpPr txBox="1"/>
          <p:nvPr/>
        </p:nvSpPr>
        <p:spPr>
          <a:xfrm>
            <a:off x="7279640" y="1995805"/>
            <a:ext cx="3790950" cy="935990"/>
          </a:xfrm>
          <a:prstGeom prst="rect">
            <a:avLst/>
          </a:prstGeom>
          <a:ln>
            <a:solidFill>
              <a:srgbClr val="C7A064"/>
            </a:solidFill>
          </a:ln>
        </p:spPr>
        <p:txBody>
          <a:bodyPr vert="horz" wrap="square" lIns="0" tIns="12700" rIns="0" bIns="0" rtlCol="0">
            <a:spAutoFit/>
          </a:bodyPr>
          <a:p>
            <a:pPr marL="12700" marR="5080" algn="just">
              <a:lnSpc>
                <a:spcPct val="150000"/>
              </a:lnSpc>
              <a:spcBef>
                <a:spcPts val="100"/>
              </a:spcBef>
            </a:pPr>
            <a:r>
              <a:rPr sz="1000" spc="25" dirty="0">
                <a:latin typeface="微软雅黑" panose="020B0503020204020204" pitchFamily="34" charset="-122"/>
                <a:ea typeface="微软雅黑" panose="020B0503020204020204" pitchFamily="34" charset="-122"/>
                <a:cs typeface="微软雅黑" panose="020B0503020204020204" pitchFamily="34" charset="-122"/>
              </a:rPr>
              <a:t>浐灞生</a:t>
            </a:r>
            <a:r>
              <a:rPr sz="1000" spc="40" dirty="0">
                <a:latin typeface="微软雅黑" panose="020B0503020204020204" pitchFamily="34" charset="-122"/>
                <a:ea typeface="微软雅黑" panose="020B0503020204020204" pitchFamily="34" charset="-122"/>
                <a:cs typeface="微软雅黑" panose="020B0503020204020204" pitchFamily="34" charset="-122"/>
              </a:rPr>
              <a:t>态</a:t>
            </a:r>
            <a:r>
              <a:rPr sz="1000" spc="25" dirty="0">
                <a:latin typeface="微软雅黑" panose="020B0503020204020204" pitchFamily="34" charset="-122"/>
                <a:ea typeface="微软雅黑" panose="020B0503020204020204" pitchFamily="34" charset="-122"/>
                <a:cs typeface="微软雅黑" panose="020B0503020204020204" pitchFamily="34" charset="-122"/>
              </a:rPr>
              <a:t>区自立区起发</a:t>
            </a:r>
            <a:r>
              <a:rPr sz="1000" spc="15" dirty="0">
                <a:latin typeface="微软雅黑" panose="020B0503020204020204" pitchFamily="34" charset="-122"/>
                <a:ea typeface="微软雅黑" panose="020B0503020204020204" pitchFamily="34" charset="-122"/>
                <a:cs typeface="微软雅黑" panose="020B0503020204020204" pitchFamily="34" charset="-122"/>
              </a:rPr>
              <a:t>展</a:t>
            </a:r>
            <a:r>
              <a:rPr sz="1000" spc="25" dirty="0">
                <a:latin typeface="微软雅黑" panose="020B0503020204020204" pitchFamily="34" charset="-122"/>
                <a:ea typeface="微软雅黑" panose="020B0503020204020204" pitchFamily="34" charset="-122"/>
                <a:cs typeface="微软雅黑" panose="020B0503020204020204" pitchFamily="34" charset="-122"/>
              </a:rPr>
              <a:t>至今已有较为明确</a:t>
            </a:r>
            <a:r>
              <a:rPr sz="1000" spc="0" dirty="0">
                <a:latin typeface="微软雅黑" panose="020B0503020204020204" pitchFamily="34" charset="-122"/>
                <a:ea typeface="微软雅黑" panose="020B0503020204020204" pitchFamily="34" charset="-122"/>
                <a:cs typeface="微软雅黑" panose="020B0503020204020204" pitchFamily="34" charset="-122"/>
              </a:rPr>
              <a:t>的</a:t>
            </a:r>
            <a:r>
              <a:rPr sz="1000" spc="25" dirty="0">
                <a:latin typeface="微软雅黑" panose="020B0503020204020204" pitchFamily="34" charset="-122"/>
                <a:ea typeface="微软雅黑" panose="020B0503020204020204" pitchFamily="34" charset="-122"/>
                <a:cs typeface="微软雅黑" panose="020B0503020204020204" pitchFamily="34" charset="-122"/>
              </a:rPr>
              <a:t>细分板</a:t>
            </a:r>
            <a:r>
              <a:rPr sz="1000" spc="40" dirty="0">
                <a:latin typeface="微软雅黑" panose="020B0503020204020204" pitchFamily="34" charset="-122"/>
                <a:ea typeface="微软雅黑" panose="020B0503020204020204" pitchFamily="34" charset="-122"/>
                <a:cs typeface="微软雅黑" panose="020B0503020204020204" pitchFamily="34" charset="-122"/>
              </a:rPr>
              <a:t>块</a:t>
            </a:r>
            <a:r>
              <a:rPr sz="1000" spc="25" dirty="0">
                <a:latin typeface="微软雅黑" panose="020B0503020204020204" pitchFamily="34" charset="-122"/>
                <a:ea typeface="微软雅黑" panose="020B0503020204020204" pitchFamily="34" charset="-122"/>
                <a:cs typeface="微软雅黑" panose="020B0503020204020204" pitchFamily="34" charset="-122"/>
              </a:rPr>
              <a:t>职</a:t>
            </a:r>
            <a:r>
              <a:rPr sz="1000" spc="35" dirty="0">
                <a:latin typeface="微软雅黑" panose="020B0503020204020204" pitchFamily="34" charset="-122"/>
                <a:ea typeface="微软雅黑" panose="020B0503020204020204" pitchFamily="34" charset="-122"/>
                <a:cs typeface="微软雅黑" panose="020B0503020204020204" pitchFamily="34" charset="-122"/>
              </a:rPr>
              <a:t>能</a:t>
            </a:r>
            <a:r>
              <a:rPr sz="1000" spc="30" dirty="0">
                <a:latin typeface="微软雅黑" panose="020B0503020204020204" pitchFamily="34" charset="-122"/>
                <a:ea typeface="微软雅黑" panose="020B0503020204020204" pitchFamily="34" charset="-122"/>
                <a:cs typeface="微软雅黑" panose="020B0503020204020204" pitchFamily="34" charset="-122"/>
              </a:rPr>
              <a:t>，</a:t>
            </a:r>
            <a:r>
              <a:rPr sz="1000" spc="25" dirty="0">
                <a:latin typeface="微软雅黑" panose="020B0503020204020204" pitchFamily="34" charset="-122"/>
                <a:ea typeface="微软雅黑" panose="020B0503020204020204" pitchFamily="34" charset="-122"/>
                <a:cs typeface="微软雅黑" panose="020B0503020204020204" pitchFamily="34" charset="-122"/>
              </a:rPr>
              <a:t>此次最</a:t>
            </a:r>
            <a:r>
              <a:rPr sz="1000" spc="15" dirty="0">
                <a:latin typeface="微软雅黑" panose="020B0503020204020204" pitchFamily="34" charset="-122"/>
                <a:ea typeface="微软雅黑" panose="020B0503020204020204" pitchFamily="34" charset="-122"/>
                <a:cs typeface="微软雅黑" panose="020B0503020204020204" pitchFamily="34" charset="-122"/>
              </a:rPr>
              <a:t>新</a:t>
            </a:r>
            <a:r>
              <a:rPr sz="1000" spc="25" dirty="0">
                <a:latin typeface="微软雅黑" panose="020B0503020204020204" pitchFamily="34" charset="-122"/>
                <a:ea typeface="微软雅黑" panose="020B0503020204020204" pitchFamily="34" charset="-122"/>
                <a:cs typeface="微软雅黑" panose="020B0503020204020204" pitchFamily="34" charset="-122"/>
              </a:rPr>
              <a:t>规划基于原有发展</a:t>
            </a:r>
            <a:r>
              <a:rPr sz="1000" spc="0" dirty="0">
                <a:latin typeface="微软雅黑" panose="020B0503020204020204" pitchFamily="34" charset="-122"/>
                <a:ea typeface="微软雅黑" panose="020B0503020204020204" pitchFamily="34" charset="-122"/>
                <a:cs typeface="微软雅黑" panose="020B0503020204020204" pitchFamily="34" charset="-122"/>
              </a:rPr>
              <a:t>路 </a:t>
            </a:r>
            <a:r>
              <a:rPr sz="1000" spc="25" dirty="0">
                <a:latin typeface="微软雅黑" panose="020B0503020204020204" pitchFamily="34" charset="-122"/>
                <a:ea typeface="微软雅黑" panose="020B0503020204020204" pitchFamily="34" charset="-122"/>
                <a:cs typeface="微软雅黑" panose="020B0503020204020204" pitchFamily="34" charset="-122"/>
              </a:rPr>
              <a:t>径进行</a:t>
            </a:r>
            <a:r>
              <a:rPr sz="1000" spc="40" dirty="0">
                <a:latin typeface="微软雅黑" panose="020B0503020204020204" pitchFamily="34" charset="-122"/>
                <a:ea typeface="微软雅黑" panose="020B0503020204020204" pitchFamily="34" charset="-122"/>
                <a:cs typeface="微软雅黑" panose="020B0503020204020204" pitchFamily="34" charset="-122"/>
              </a:rPr>
              <a:t>板</a:t>
            </a:r>
            <a:r>
              <a:rPr sz="1000" spc="25" dirty="0">
                <a:latin typeface="微软雅黑" panose="020B0503020204020204" pitchFamily="34" charset="-122"/>
                <a:ea typeface="微软雅黑" panose="020B0503020204020204" pitchFamily="34" charset="-122"/>
                <a:cs typeface="微软雅黑" panose="020B0503020204020204" pitchFamily="34" charset="-122"/>
              </a:rPr>
              <a:t>块优化升</a:t>
            </a:r>
            <a:r>
              <a:rPr sz="1000" spc="40" dirty="0">
                <a:latin typeface="微软雅黑" panose="020B0503020204020204" pitchFamily="34" charset="-122"/>
                <a:ea typeface="微软雅黑" panose="020B0503020204020204" pitchFamily="34" charset="-122"/>
                <a:cs typeface="微软雅黑" panose="020B0503020204020204" pitchFamily="34" charset="-122"/>
              </a:rPr>
              <a:t>级</a:t>
            </a:r>
            <a:r>
              <a:rPr sz="1000" spc="30" dirty="0">
                <a:latin typeface="微软雅黑" panose="020B0503020204020204" pitchFamily="34" charset="-122"/>
                <a:ea typeface="微软雅黑" panose="020B0503020204020204" pitchFamily="34" charset="-122"/>
                <a:cs typeface="微软雅黑" panose="020B0503020204020204" pitchFamily="34" charset="-122"/>
              </a:rPr>
              <a:t>，</a:t>
            </a:r>
            <a:r>
              <a:rPr sz="1000" spc="15" dirty="0">
                <a:latin typeface="微软雅黑" panose="020B0503020204020204" pitchFamily="34" charset="-122"/>
                <a:ea typeface="微软雅黑" panose="020B0503020204020204" pitchFamily="34" charset="-122"/>
                <a:cs typeface="微软雅黑" panose="020B0503020204020204" pitchFamily="34" charset="-122"/>
              </a:rPr>
              <a:t>更</a:t>
            </a:r>
            <a:r>
              <a:rPr sz="1000" spc="25" dirty="0">
                <a:latin typeface="微软雅黑" panose="020B0503020204020204" pitchFamily="34" charset="-122"/>
                <a:ea typeface="微软雅黑" panose="020B0503020204020204" pitchFamily="34" charset="-122"/>
                <a:cs typeface="微软雅黑" panose="020B0503020204020204" pitchFamily="34" charset="-122"/>
              </a:rPr>
              <a:t>加精准定位各板块</a:t>
            </a:r>
            <a:r>
              <a:rPr sz="1000" spc="0" dirty="0">
                <a:latin typeface="微软雅黑" panose="020B0503020204020204" pitchFamily="34" charset="-122"/>
                <a:ea typeface="微软雅黑" panose="020B0503020204020204" pitchFamily="34" charset="-122"/>
                <a:cs typeface="微软雅黑" panose="020B0503020204020204" pitchFamily="34" charset="-122"/>
              </a:rPr>
              <a:t>职 </a:t>
            </a:r>
            <a:r>
              <a:rPr sz="1000" spc="30" dirty="0">
                <a:latin typeface="微软雅黑" panose="020B0503020204020204" pitchFamily="34" charset="-122"/>
                <a:ea typeface="微软雅黑" panose="020B0503020204020204" pitchFamily="34" charset="-122"/>
                <a:cs typeface="微软雅黑" panose="020B0503020204020204" pitchFamily="34" charset="-122"/>
              </a:rPr>
              <a:t>能。</a:t>
            </a:r>
            <a:r>
              <a:rPr sz="1000" b="1" u="sng"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rPr>
              <a:t>未来浐灞生态区将以金融板块为核心，</a:t>
            </a:r>
            <a:r>
              <a:rPr sz="1000" b="1" u="sng" spc="0"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rPr>
              <a:t>会</a:t>
            </a:r>
            <a:r>
              <a:rPr sz="1000" b="1" u="sng"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sym typeface="+mn-ea"/>
              </a:rPr>
              <a:t>议会展产业+文化旅游+金融经济三大核心产业，打造为大西安东部新中心。</a:t>
            </a:r>
            <a:endParaRPr sz="1000" b="1" u="sng"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object 6"/>
          <p:cNvSpPr/>
          <p:nvPr/>
        </p:nvSpPr>
        <p:spPr>
          <a:xfrm>
            <a:off x="4384040" y="2025650"/>
            <a:ext cx="2835910" cy="4079875"/>
          </a:xfrm>
          <a:prstGeom prst="rect">
            <a:avLst/>
          </a:prstGeom>
          <a:blipFill>
            <a:blip r:embed="rId1" cstate="print"/>
            <a:stretch>
              <a:fillRect/>
            </a:stretch>
          </a:blipFill>
        </p:spPr>
        <p:txBody>
          <a:bodyPr wrap="square" lIns="0" tIns="0" rIns="0" bIns="0" rtlCol="0"/>
          <a:p/>
        </p:txBody>
      </p:sp>
      <p:sp>
        <p:nvSpPr>
          <p:cNvPr id="11" name="object 11"/>
          <p:cNvSpPr txBox="1"/>
          <p:nvPr/>
        </p:nvSpPr>
        <p:spPr>
          <a:xfrm>
            <a:off x="427355" y="2025650"/>
            <a:ext cx="3916045" cy="711200"/>
          </a:xfrm>
          <a:prstGeom prst="rect">
            <a:avLst/>
          </a:prstGeom>
          <a:ln w="9525">
            <a:solidFill>
              <a:srgbClr val="BEBEBE"/>
            </a:solidFill>
          </a:ln>
        </p:spPr>
        <p:txBody>
          <a:bodyPr vert="horz" wrap="square" lIns="0" tIns="78105" rIns="0" bIns="0" rtlCol="0">
            <a:spAutoFit/>
          </a:bodyPr>
          <a:p>
            <a:pPr marL="90805">
              <a:lnSpc>
                <a:spcPct val="100000"/>
              </a:lnSpc>
              <a:spcBef>
                <a:spcPts val="615"/>
              </a:spcBef>
            </a:pPr>
            <a:r>
              <a:rPr sz="1000" b="1" dirty="0">
                <a:latin typeface="微软雅黑" panose="020B0503020204020204" pitchFamily="34" charset="-122"/>
                <a:ea typeface="微软雅黑" panose="020B0503020204020204" pitchFamily="34" charset="-122"/>
                <a:cs typeface="微软雅黑" panose="020B0503020204020204" pitchFamily="34" charset="-122"/>
              </a:rPr>
              <a:t>灞河生态景观功能轴：</a:t>
            </a:r>
            <a:endParaRPr sz="1000">
              <a:latin typeface="微软雅黑" panose="020B0503020204020204" pitchFamily="34" charset="-122"/>
              <a:ea typeface="微软雅黑" panose="020B0503020204020204" pitchFamily="34" charset="-122"/>
              <a:cs typeface="微软雅黑" panose="020B0503020204020204" pitchFamily="34" charset="-122"/>
            </a:endParaRPr>
          </a:p>
          <a:p>
            <a:pPr marL="90805" marR="200660" algn="just">
              <a:lnSpc>
                <a:spcPts val="1800"/>
              </a:lnSpc>
              <a:spcBef>
                <a:spcPts val="140"/>
              </a:spcBef>
            </a:pPr>
            <a:r>
              <a:rPr sz="1000" spc="0" dirty="0">
                <a:latin typeface="微软雅黑" panose="020B0503020204020204" pitchFamily="34" charset="-122"/>
                <a:ea typeface="微软雅黑" panose="020B0503020204020204" pitchFamily="34" charset="-122"/>
                <a:cs typeface="微软雅黑" panose="020B0503020204020204" pitchFamily="34" charset="-122"/>
              </a:rPr>
              <a:t>呼应了《全域</a:t>
            </a:r>
            <a:r>
              <a:rPr sz="1000" spc="-10" dirty="0">
                <a:latin typeface="微软雅黑" panose="020B0503020204020204" pitchFamily="34" charset="-122"/>
                <a:ea typeface="微软雅黑" panose="020B0503020204020204" pitchFamily="34" charset="-122"/>
                <a:cs typeface="微软雅黑" panose="020B0503020204020204" pitchFamily="34" charset="-122"/>
              </a:rPr>
              <a:t>治</a:t>
            </a:r>
            <a:r>
              <a:rPr sz="1000" spc="0" dirty="0">
                <a:latin typeface="微软雅黑" panose="020B0503020204020204" pitchFamily="34" charset="-122"/>
                <a:ea typeface="微软雅黑" panose="020B0503020204020204" pitchFamily="34" charset="-122"/>
                <a:cs typeface="微软雅黑" panose="020B0503020204020204" pitchFamily="34" charset="-122"/>
              </a:rPr>
              <a:t>水</a:t>
            </a:r>
            <a:r>
              <a:rPr sz="1000" spc="-10" dirty="0">
                <a:latin typeface="微软雅黑" panose="020B0503020204020204" pitchFamily="34" charset="-122"/>
                <a:ea typeface="微软雅黑" panose="020B0503020204020204" pitchFamily="34" charset="-122"/>
                <a:cs typeface="微软雅黑" panose="020B0503020204020204" pitchFamily="34" charset="-122"/>
              </a:rPr>
              <a:t>碧</a:t>
            </a:r>
            <a:r>
              <a:rPr sz="1000" spc="0" dirty="0">
                <a:latin typeface="微软雅黑" panose="020B0503020204020204" pitchFamily="34" charset="-122"/>
                <a:ea typeface="微软雅黑" panose="020B0503020204020204" pitchFamily="34" charset="-122"/>
                <a:cs typeface="微软雅黑" panose="020B0503020204020204" pitchFamily="34" charset="-122"/>
              </a:rPr>
              <a:t>水</a:t>
            </a:r>
            <a:r>
              <a:rPr sz="1000" spc="-10" dirty="0">
                <a:latin typeface="微软雅黑" panose="020B0503020204020204" pitchFamily="34" charset="-122"/>
                <a:ea typeface="微软雅黑" panose="020B0503020204020204" pitchFamily="34" charset="-122"/>
                <a:cs typeface="微软雅黑" panose="020B0503020204020204" pitchFamily="34" charset="-122"/>
              </a:rPr>
              <a:t>兴</a:t>
            </a:r>
            <a:r>
              <a:rPr sz="1000" spc="0" dirty="0">
                <a:latin typeface="微软雅黑" panose="020B0503020204020204" pitchFamily="34" charset="-122"/>
                <a:ea typeface="微软雅黑" panose="020B0503020204020204" pitchFamily="34" charset="-122"/>
                <a:cs typeface="微软雅黑" panose="020B0503020204020204" pitchFamily="34" charset="-122"/>
              </a:rPr>
              <a:t>城西</a:t>
            </a:r>
            <a:r>
              <a:rPr sz="1000" spc="-10" dirty="0">
                <a:latin typeface="微软雅黑" panose="020B0503020204020204" pitchFamily="34" charset="-122"/>
                <a:ea typeface="微软雅黑" panose="020B0503020204020204" pitchFamily="34" charset="-122"/>
                <a:cs typeface="微软雅黑" panose="020B0503020204020204" pitchFamily="34" charset="-122"/>
              </a:rPr>
              <a:t>安</a:t>
            </a:r>
            <a:r>
              <a:rPr sz="1000" spc="0" dirty="0">
                <a:latin typeface="微软雅黑" panose="020B0503020204020204" pitchFamily="34" charset="-122"/>
                <a:ea typeface="微软雅黑" panose="020B0503020204020204" pitchFamily="34" charset="-122"/>
                <a:cs typeface="微软雅黑" panose="020B0503020204020204" pitchFamily="34" charset="-122"/>
              </a:rPr>
              <a:t>市</a:t>
            </a:r>
            <a:r>
              <a:rPr sz="1000" spc="-10" dirty="0">
                <a:latin typeface="微软雅黑" panose="020B0503020204020204" pitchFamily="34" charset="-122"/>
                <a:ea typeface="微软雅黑" panose="020B0503020204020204" pitchFamily="34" charset="-122"/>
                <a:cs typeface="微软雅黑" panose="020B0503020204020204" pitchFamily="34" charset="-122"/>
              </a:rPr>
              <a:t>河</a:t>
            </a:r>
            <a:r>
              <a:rPr sz="1000" spc="0" dirty="0">
                <a:latin typeface="微软雅黑" panose="020B0503020204020204" pitchFamily="34" charset="-122"/>
                <a:ea typeface="微软雅黑" panose="020B0503020204020204" pitchFamily="34" charset="-122"/>
                <a:cs typeface="微软雅黑" panose="020B0503020204020204" pitchFamily="34" charset="-122"/>
              </a:rPr>
              <a:t>湖</a:t>
            </a:r>
            <a:r>
              <a:rPr sz="1000" spc="-10" dirty="0">
                <a:latin typeface="微软雅黑" panose="020B0503020204020204" pitchFamily="34" charset="-122"/>
                <a:ea typeface="微软雅黑" panose="020B0503020204020204" pitchFamily="34" charset="-122"/>
                <a:cs typeface="微软雅黑" panose="020B0503020204020204" pitchFamily="34" charset="-122"/>
              </a:rPr>
              <a:t>水</a:t>
            </a:r>
            <a:r>
              <a:rPr sz="1000" spc="0" dirty="0">
                <a:latin typeface="微软雅黑" panose="020B0503020204020204" pitchFamily="34" charset="-122"/>
                <a:ea typeface="微软雅黑" panose="020B0503020204020204" pitchFamily="34" charset="-122"/>
                <a:cs typeface="微软雅黑" panose="020B0503020204020204" pitchFamily="34" charset="-122"/>
              </a:rPr>
              <a:t>系</a:t>
            </a:r>
            <a:r>
              <a:rPr sz="1000" spc="-10" dirty="0">
                <a:latin typeface="微软雅黑" panose="020B0503020204020204" pitchFamily="34" charset="-122"/>
                <a:ea typeface="微软雅黑" panose="020B0503020204020204" pitchFamily="34" charset="-122"/>
                <a:cs typeface="微软雅黑" panose="020B0503020204020204" pitchFamily="34" charset="-122"/>
              </a:rPr>
              <a:t>保</a:t>
            </a:r>
            <a:r>
              <a:rPr sz="1000" spc="0" dirty="0">
                <a:latin typeface="微软雅黑" panose="020B0503020204020204" pitchFamily="34" charset="-122"/>
                <a:ea typeface="微软雅黑" panose="020B0503020204020204" pitchFamily="34" charset="-122"/>
                <a:cs typeface="微软雅黑" panose="020B0503020204020204" pitchFamily="34" charset="-122"/>
              </a:rPr>
              <a:t>护治理三年行动方</a:t>
            </a:r>
            <a:r>
              <a:rPr sz="1000" spc="-10" dirty="0">
                <a:latin typeface="微软雅黑" panose="020B0503020204020204" pitchFamily="34" charset="-122"/>
                <a:ea typeface="微软雅黑" panose="020B0503020204020204" pitchFamily="34" charset="-122"/>
                <a:cs typeface="微软雅黑" panose="020B0503020204020204" pitchFamily="34" charset="-122"/>
              </a:rPr>
              <a:t>案</a:t>
            </a:r>
            <a:r>
              <a:rPr sz="1000" spc="0" dirty="0">
                <a:latin typeface="微软雅黑" panose="020B0503020204020204" pitchFamily="34" charset="-122"/>
                <a:ea typeface="微软雅黑" panose="020B0503020204020204" pitchFamily="34" charset="-122"/>
                <a:cs typeface="微软雅黑" panose="020B0503020204020204" pitchFamily="34" charset="-122"/>
              </a:rPr>
              <a:t>》</a:t>
            </a:r>
            <a:r>
              <a:rPr sz="1000" spc="-10" dirty="0">
                <a:latin typeface="微软雅黑" panose="020B0503020204020204" pitchFamily="34" charset="-122"/>
                <a:ea typeface="微软雅黑" panose="020B0503020204020204" pitchFamily="34" charset="-122"/>
                <a:cs typeface="微软雅黑" panose="020B0503020204020204" pitchFamily="34" charset="-122"/>
              </a:rPr>
              <a:t>及</a:t>
            </a:r>
            <a:r>
              <a:rPr sz="1000" spc="0" dirty="0">
                <a:latin typeface="微软雅黑" panose="020B0503020204020204" pitchFamily="34" charset="-122"/>
                <a:ea typeface="微软雅黑" panose="020B0503020204020204" pitchFamily="34" charset="-122"/>
                <a:cs typeface="微软雅黑" panose="020B0503020204020204" pitchFamily="34" charset="-122"/>
              </a:rPr>
              <a:t>“</a:t>
            </a:r>
            <a:r>
              <a:rPr sz="1000" spc="-10" dirty="0">
                <a:latin typeface="微软雅黑" panose="020B0503020204020204" pitchFamily="34" charset="-122"/>
                <a:ea typeface="微软雅黑" panose="020B0503020204020204" pitchFamily="34" charset="-122"/>
                <a:cs typeface="微软雅黑" panose="020B0503020204020204" pitchFamily="34" charset="-122"/>
              </a:rPr>
              <a:t>三</a:t>
            </a:r>
            <a:r>
              <a:rPr sz="1000" spc="0" dirty="0">
                <a:latin typeface="微软雅黑" panose="020B0503020204020204" pitchFamily="34" charset="-122"/>
                <a:ea typeface="微软雅黑" panose="020B0503020204020204" pitchFamily="34" charset="-122"/>
                <a:cs typeface="微软雅黑" panose="020B0503020204020204" pitchFamily="34" charset="-122"/>
              </a:rPr>
              <a:t>河一</a:t>
            </a:r>
            <a:r>
              <a:rPr sz="1000" spc="-10" dirty="0">
                <a:latin typeface="微软雅黑" panose="020B0503020204020204" pitchFamily="34" charset="-122"/>
                <a:ea typeface="微软雅黑" panose="020B0503020204020204" pitchFamily="34" charset="-122"/>
                <a:cs typeface="微软雅黑" panose="020B0503020204020204" pitchFamily="34" charset="-122"/>
              </a:rPr>
              <a:t>山</a:t>
            </a:r>
            <a:r>
              <a:rPr sz="1000" spc="0" dirty="0">
                <a:latin typeface="微软雅黑" panose="020B0503020204020204" pitchFamily="34" charset="-122"/>
                <a:ea typeface="微软雅黑" panose="020B0503020204020204" pitchFamily="34" charset="-122"/>
                <a:cs typeface="微软雅黑" panose="020B0503020204020204" pitchFamily="34" charset="-122"/>
              </a:rPr>
              <a:t>”</a:t>
            </a:r>
            <a:r>
              <a:rPr sz="1000" spc="-10" dirty="0">
                <a:latin typeface="微软雅黑" panose="020B0503020204020204" pitchFamily="34" charset="-122"/>
                <a:ea typeface="微软雅黑" panose="020B0503020204020204" pitchFamily="34" charset="-122"/>
                <a:cs typeface="微软雅黑" panose="020B0503020204020204" pitchFamily="34" charset="-122"/>
              </a:rPr>
              <a:t>规</a:t>
            </a:r>
            <a:r>
              <a:rPr sz="1000" spc="0" dirty="0">
                <a:latin typeface="微软雅黑" panose="020B0503020204020204" pitchFamily="34" charset="-122"/>
                <a:ea typeface="微软雅黑" panose="020B0503020204020204" pitchFamily="34" charset="-122"/>
                <a:cs typeface="微软雅黑" panose="020B0503020204020204" pitchFamily="34" charset="-122"/>
              </a:rPr>
              <a:t>划</a:t>
            </a:r>
            <a:r>
              <a:rPr sz="1000" spc="-10" dirty="0">
                <a:latin typeface="微软雅黑" panose="020B0503020204020204" pitchFamily="34" charset="-122"/>
                <a:ea typeface="微软雅黑" panose="020B0503020204020204" pitchFamily="34" charset="-122"/>
                <a:cs typeface="微软雅黑" panose="020B0503020204020204" pitchFamily="34" charset="-122"/>
              </a:rPr>
              <a:t>，</a:t>
            </a:r>
            <a:r>
              <a:rPr sz="1000" spc="0" dirty="0">
                <a:latin typeface="微软雅黑" panose="020B0503020204020204" pitchFamily="34" charset="-122"/>
                <a:ea typeface="微软雅黑" panose="020B0503020204020204" pitchFamily="34" charset="-122"/>
                <a:cs typeface="微软雅黑" panose="020B0503020204020204" pitchFamily="34" charset="-122"/>
              </a:rPr>
              <a:t>所</a:t>
            </a:r>
            <a:r>
              <a:rPr sz="1000" spc="-10" dirty="0">
                <a:latin typeface="微软雅黑" panose="020B0503020204020204" pitchFamily="34" charset="-122"/>
                <a:ea typeface="微软雅黑" panose="020B0503020204020204" pitchFamily="34" charset="-122"/>
                <a:cs typeface="微软雅黑" panose="020B0503020204020204" pitchFamily="34" charset="-122"/>
              </a:rPr>
              <a:t>提</a:t>
            </a:r>
            <a:r>
              <a:rPr sz="1000" dirty="0">
                <a:latin typeface="微软雅黑" panose="020B0503020204020204" pitchFamily="34" charset="-122"/>
                <a:ea typeface="微软雅黑" panose="020B0503020204020204" pitchFamily="34" charset="-122"/>
                <a:cs typeface="微软雅黑" panose="020B0503020204020204" pitchFamily="34" charset="-122"/>
              </a:rPr>
              <a:t>出的</a:t>
            </a:r>
            <a:r>
              <a:rPr sz="1000" spc="0" dirty="0">
                <a:latin typeface="微软雅黑" panose="020B0503020204020204" pitchFamily="34" charset="-122"/>
                <a:ea typeface="微软雅黑" panose="020B0503020204020204" pitchFamily="34" charset="-122"/>
                <a:cs typeface="微软雅黑" panose="020B0503020204020204" pitchFamily="34" charset="-122"/>
              </a:rPr>
              <a:t>灞河定位</a:t>
            </a:r>
            <a:r>
              <a:rPr sz="1000" dirty="0">
                <a:latin typeface="微软雅黑" panose="020B0503020204020204" pitchFamily="34" charset="-122"/>
                <a:ea typeface="微软雅黑" panose="020B0503020204020204" pitchFamily="34" charset="-122"/>
                <a:cs typeface="微软雅黑" panose="020B0503020204020204" pitchFamily="34" charset="-122"/>
              </a:rPr>
              <a:t>—</a:t>
            </a:r>
            <a:r>
              <a:rPr sz="1000" spc="0" dirty="0">
                <a:latin typeface="微软雅黑" panose="020B0503020204020204" pitchFamily="34" charset="-122"/>
                <a:ea typeface="微软雅黑" panose="020B0503020204020204" pitchFamily="34" charset="-122"/>
                <a:cs typeface="微软雅黑" panose="020B0503020204020204" pitchFamily="34" charset="-122"/>
              </a:rPr>
              <a:t>世界</a:t>
            </a:r>
            <a:r>
              <a:rPr sz="1000" spc="-10" dirty="0">
                <a:latin typeface="微软雅黑" panose="020B0503020204020204" pitchFamily="34" charset="-122"/>
                <a:ea typeface="微软雅黑" panose="020B0503020204020204" pitchFamily="34" charset="-122"/>
                <a:cs typeface="微软雅黑" panose="020B0503020204020204" pitchFamily="34" charset="-122"/>
              </a:rPr>
              <a:t>级</a:t>
            </a:r>
            <a:r>
              <a:rPr sz="1000" spc="0" dirty="0">
                <a:latin typeface="微软雅黑" panose="020B0503020204020204" pitchFamily="34" charset="-122"/>
                <a:ea typeface="微软雅黑" panose="020B0503020204020204" pitchFamily="34" charset="-122"/>
                <a:cs typeface="微软雅黑" panose="020B0503020204020204" pitchFamily="34" charset="-122"/>
              </a:rPr>
              <a:t>城</a:t>
            </a:r>
            <a:r>
              <a:rPr sz="1000" spc="-10" dirty="0">
                <a:latin typeface="微软雅黑" panose="020B0503020204020204" pitchFamily="34" charset="-122"/>
                <a:ea typeface="微软雅黑" panose="020B0503020204020204" pitchFamily="34" charset="-122"/>
                <a:cs typeface="微软雅黑" panose="020B0503020204020204" pitchFamily="34" charset="-122"/>
              </a:rPr>
              <a:t>市</a:t>
            </a:r>
            <a:r>
              <a:rPr sz="1000" spc="0" dirty="0">
                <a:latin typeface="微软雅黑" panose="020B0503020204020204" pitchFamily="34" charset="-122"/>
                <a:ea typeface="微软雅黑" panose="020B0503020204020204" pitchFamily="34" charset="-122"/>
                <a:cs typeface="微软雅黑" panose="020B0503020204020204" pitchFamily="34" charset="-122"/>
              </a:rPr>
              <a:t>水岸</a:t>
            </a:r>
            <a:endParaRPr sz="1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object 13"/>
          <p:cNvSpPr txBox="1"/>
          <p:nvPr/>
        </p:nvSpPr>
        <p:spPr>
          <a:xfrm>
            <a:off x="424815" y="2775585"/>
            <a:ext cx="3916045" cy="464185"/>
          </a:xfrm>
          <a:prstGeom prst="rect">
            <a:avLst/>
          </a:prstGeom>
          <a:ln w="9525">
            <a:solidFill>
              <a:srgbClr val="BEBEBE"/>
            </a:solidFill>
          </a:ln>
        </p:spPr>
        <p:txBody>
          <a:bodyPr vert="horz" wrap="square" lIns="0" tIns="78105" rIns="0" bIns="0" rtlCol="0">
            <a:spAutoFit/>
          </a:bodyPr>
          <a:p>
            <a:pPr marL="90805" lvl="0" algn="l">
              <a:spcBef>
                <a:spcPts val="615"/>
              </a:spcBef>
              <a:buClrTx/>
              <a:buSzTx/>
              <a:buFontTx/>
            </a:pPr>
            <a:r>
              <a:rPr sz="1000" b="1" dirty="0">
                <a:latin typeface="微软雅黑" panose="020B0503020204020204" pitchFamily="34" charset="-122"/>
                <a:ea typeface="微软雅黑" panose="020B0503020204020204" pitchFamily="34" charset="-122"/>
                <a:cs typeface="微软雅黑" panose="020B0503020204020204" pitchFamily="34" charset="-122"/>
                <a:sym typeface="+mn-ea"/>
              </a:rPr>
              <a:t>浐河灞河“两带”</a:t>
            </a:r>
            <a:endParaRPr sz="1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lvl="0" algn="l">
              <a:spcBef>
                <a:spcPts val="615"/>
              </a:spcBef>
              <a:buClrTx/>
              <a:buSzTx/>
              <a:buFontTx/>
            </a:pP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灞河生产性服</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务</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业</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产</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业</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带</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、浐</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河</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数</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字</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金</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贸</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产</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业</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带</a:t>
            </a:r>
            <a:endParaRPr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object 16"/>
          <p:cNvSpPr txBox="1"/>
          <p:nvPr/>
        </p:nvSpPr>
        <p:spPr>
          <a:xfrm>
            <a:off x="419735" y="3282950"/>
            <a:ext cx="3916045" cy="464185"/>
          </a:xfrm>
          <a:prstGeom prst="rect">
            <a:avLst/>
          </a:prstGeom>
          <a:ln w="9525">
            <a:solidFill>
              <a:srgbClr val="BEBEBE"/>
            </a:solidFill>
          </a:ln>
        </p:spPr>
        <p:txBody>
          <a:bodyPr vert="horz" wrap="square" lIns="0" tIns="78105" rIns="0" bIns="0" rtlCol="0">
            <a:spAutoFit/>
          </a:bodyPr>
          <a:p>
            <a:pPr marL="90805" lvl="0" algn="l">
              <a:spcBef>
                <a:spcPts val="615"/>
              </a:spcBef>
              <a:buClrTx/>
              <a:buSzTx/>
              <a:buFontTx/>
            </a:pPr>
            <a:r>
              <a:rPr sz="1000" b="1" dirty="0">
                <a:latin typeface="微软雅黑" panose="020B0503020204020204" pitchFamily="34" charset="-122"/>
                <a:ea typeface="微软雅黑" panose="020B0503020204020204" pitchFamily="34" charset="-122"/>
                <a:cs typeface="微软雅黑" panose="020B0503020204020204" pitchFamily="34" charset="-122"/>
                <a:sym typeface="+mn-ea"/>
              </a:rPr>
              <a:t>四区：</a:t>
            </a:r>
            <a:endParaRPr sz="1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lvl="0" algn="l">
              <a:spcBef>
                <a:spcPts val="615"/>
              </a:spcBef>
              <a:buClrTx/>
              <a:buSzTx/>
              <a:buFontTx/>
            </a:pP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展旅功能区、</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金</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贸</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功</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能</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区</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、体</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居</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功</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能</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区</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休</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养</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功能</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区</a:t>
            </a:r>
            <a:endParaRPr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object 17"/>
          <p:cNvSpPr txBox="1"/>
          <p:nvPr/>
        </p:nvSpPr>
        <p:spPr>
          <a:xfrm>
            <a:off x="418465" y="3790315"/>
            <a:ext cx="3917315" cy="618490"/>
          </a:xfrm>
          <a:prstGeom prst="rect">
            <a:avLst/>
          </a:prstGeom>
          <a:ln w="9525">
            <a:solidFill>
              <a:srgbClr val="BEBEBE"/>
            </a:solidFill>
          </a:ln>
        </p:spPr>
        <p:txBody>
          <a:bodyPr vert="horz" wrap="square" lIns="0" tIns="78105" rIns="0" bIns="0" rtlCol="0">
            <a:spAutoFit/>
          </a:bodyPr>
          <a:p>
            <a:pPr marL="90805" lvl="0" algn="l">
              <a:spcBef>
                <a:spcPts val="615"/>
              </a:spcBef>
              <a:buClrTx/>
              <a:buSzTx/>
              <a:buFontTx/>
            </a:pPr>
            <a:r>
              <a:rPr sz="1000" b="1" dirty="0">
                <a:latin typeface="微软雅黑" panose="020B0503020204020204" pitchFamily="34" charset="-122"/>
                <a:ea typeface="微软雅黑" panose="020B0503020204020204" pitchFamily="34" charset="-122"/>
                <a:cs typeface="微软雅黑" panose="020B0503020204020204" pitchFamily="34" charset="-122"/>
                <a:sym typeface="+mn-ea"/>
              </a:rPr>
              <a:t>多板块：</a:t>
            </a:r>
            <a:endParaRPr sz="1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90805" lvl="0" algn="l">
              <a:spcBef>
                <a:spcPts val="615"/>
              </a:spcBef>
              <a:buClrTx/>
              <a:buSzTx/>
              <a:buFontTx/>
            </a:pP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会展、旅游、</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文</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化</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自</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贸</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、健</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康</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、物流、金融、</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数</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字</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体</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育</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、休</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闲</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保</a:t>
            </a:r>
            <a:r>
              <a:rPr sz="1000" dirty="0">
                <a:latin typeface="微软雅黑" panose="020B0503020204020204" pitchFamily="34" charset="-122"/>
                <a:ea typeface="微软雅黑" panose="020B0503020204020204" pitchFamily="34" charset="-122"/>
                <a:cs typeface="微软雅黑" panose="020B0503020204020204" pitchFamily="34" charset="-122"/>
                <a:sym typeface="+mn-ea"/>
              </a:rPr>
              <a:t>育。</a:t>
            </a:r>
            <a:endParaRPr sz="1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286385" y="966470"/>
            <a:ext cx="11560810" cy="398780"/>
          </a:xfrm>
          <a:prstGeom prst="rect">
            <a:avLst/>
          </a:prstGeom>
          <a:noFill/>
        </p:spPr>
        <p:txBody>
          <a:bodyPr wrap="square" rtlCol="0">
            <a:spAutoFit/>
          </a:bodyPr>
          <a:p>
            <a:pPr>
              <a:lnSpc>
                <a:spcPct val="125000"/>
              </a:lnSpc>
              <a:buClrTx/>
              <a:buSzTx/>
              <a:buFontTx/>
            </a:pPr>
            <a:r>
              <a:rPr lang="zh-CN" sz="1600" b="1" dirty="0">
                <a:solidFill>
                  <a:srgbClr val="C7A064"/>
                </a:solidFill>
                <a:latin typeface="微软雅黑" panose="020B0503020204020204" pitchFamily="34" charset="-122"/>
                <a:ea typeface="微软雅黑" panose="020B0503020204020204" pitchFamily="34" charset="-122"/>
                <a:sym typeface="+mn-ea"/>
              </a:rPr>
              <a:t>浐灞生态区：将建成大西安东部新中心，浐灞未来五年发展规划出炉</a:t>
            </a:r>
            <a:endParaRPr lang="zh-CN" sz="1600" b="1" dirty="0">
              <a:solidFill>
                <a:srgbClr val="C7A064"/>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396240" y="1309370"/>
            <a:ext cx="11129645" cy="533400"/>
          </a:xfrm>
          <a:prstGeom prst="rect">
            <a:avLst/>
          </a:prstGeom>
          <a:noFill/>
        </p:spPr>
        <p:txBody>
          <a:bodyPr wrap="square" rtlCol="0">
            <a:spAutoFit/>
          </a:bodyPr>
          <a:p>
            <a:pPr fontAlgn="auto">
              <a:lnSpc>
                <a:spcPct val="120000"/>
              </a:lnSpc>
            </a:pPr>
            <a:r>
              <a:rPr 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依托生态区地理空间特点和当前城市发展及产业项目布局基础，浐灞生态区首次提出合理规划空间结构，未来五年继续强化</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中部兴业、南北秀美</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发展格局。到</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2025</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年，以大会议会展、文化旅游、现代金融三大百亿级产业为主导，数字经济为先导的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“1+2+1”</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的现代绿色生产性服务业产业体系结构基本形成。</a:t>
            </a:r>
            <a:endParaRPr kumimoji="1"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2" name="图片 101"/>
          <p:cNvPicPr/>
          <p:nvPr/>
        </p:nvPicPr>
        <p:blipFill>
          <a:blip r:embed="rId2"/>
          <a:srcRect l="4439" t="1548" r="5222" b="2786"/>
          <a:stretch>
            <a:fillRect/>
          </a:stretch>
        </p:blipFill>
        <p:spPr>
          <a:xfrm>
            <a:off x="7279640" y="2950845"/>
            <a:ext cx="3790315" cy="3154680"/>
          </a:xfrm>
          <a:prstGeom prst="rect">
            <a:avLst/>
          </a:prstGeom>
          <a:noFill/>
          <a:ln w="9525">
            <a:noFill/>
          </a:ln>
        </p:spPr>
      </p:pic>
      <p:cxnSp>
        <p:nvCxnSpPr>
          <p:cNvPr id="10" name="直接箭头连接符 9"/>
          <p:cNvCxnSpPr>
            <a:stCxn id="13" idx="3"/>
          </p:cNvCxnSpPr>
          <p:nvPr/>
        </p:nvCxnSpPr>
        <p:spPr>
          <a:xfrm>
            <a:off x="4340860" y="3007995"/>
            <a:ext cx="1393190" cy="7823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345305" y="3007995"/>
            <a:ext cx="1388745" cy="10623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343400" y="2369820"/>
            <a:ext cx="1171575" cy="3670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bject 8"/>
          <p:cNvSpPr txBox="1"/>
          <p:nvPr/>
        </p:nvSpPr>
        <p:spPr>
          <a:xfrm>
            <a:off x="418465" y="4451985"/>
            <a:ext cx="3905885" cy="1654175"/>
          </a:xfrm>
          <a:prstGeom prst="rect">
            <a:avLst/>
          </a:prstGeom>
          <a:ln>
            <a:solidFill>
              <a:srgbClr val="C7A064"/>
            </a:solidFill>
          </a:ln>
        </p:spPr>
        <p:txBody>
          <a:bodyPr vert="horz" wrap="square" lIns="0" tIns="12700" rIns="0" bIns="0" rtlCol="0">
            <a:spAutoFit/>
          </a:bodyPr>
          <a:p>
            <a:pPr marL="12700" marR="5080" algn="just">
              <a:lnSpc>
                <a:spcPct val="150000"/>
              </a:lnSpc>
              <a:spcBef>
                <a:spcPts val="100"/>
              </a:spcBef>
            </a:pPr>
            <a:r>
              <a:rPr lang="zh-CN" sz="1000" spc="25" dirty="0">
                <a:latin typeface="微软雅黑" panose="020B0503020204020204" pitchFamily="34" charset="-122"/>
                <a:ea typeface="微软雅黑" panose="020B0503020204020204" pitchFamily="34" charset="-122"/>
                <a:cs typeface="微软雅黑" panose="020B0503020204020204" pitchFamily="34" charset="-122"/>
              </a:rPr>
              <a:t>浐灞</a:t>
            </a:r>
            <a:r>
              <a:rPr lang="en-US" altLang="zh-CN" sz="1000" spc="2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spc="25" dirty="0">
                <a:latin typeface="微软雅黑" panose="020B0503020204020204" pitchFamily="34" charset="-122"/>
                <a:ea typeface="微软雅黑" panose="020B0503020204020204" pitchFamily="34" charset="-122"/>
                <a:cs typeface="微软雅黑" panose="020B0503020204020204" pitchFamily="34" charset="-122"/>
              </a:rPr>
              <a:t>一心三翼</a:t>
            </a:r>
            <a:r>
              <a:rPr lang="en-US" altLang="zh-CN" sz="1000" spc="2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spc="25" dirty="0">
                <a:latin typeface="微软雅黑" panose="020B0503020204020204" pitchFamily="34" charset="-122"/>
                <a:ea typeface="微软雅黑" panose="020B0503020204020204" pitchFamily="34" charset="-122"/>
                <a:cs typeface="微软雅黑" panose="020B0503020204020204" pitchFamily="34" charset="-122"/>
              </a:rPr>
              <a:t>布局</a:t>
            </a:r>
            <a:endParaRPr lang="zh-CN" altLang="en-US" sz="1000" spc="25" dirty="0">
              <a:latin typeface="微软雅黑" panose="020B0503020204020204" pitchFamily="34" charset="-122"/>
              <a:ea typeface="微软雅黑" panose="020B0503020204020204" pitchFamily="34" charset="-122"/>
              <a:cs typeface="微软雅黑" panose="020B0503020204020204" pitchFamily="34" charset="-122"/>
            </a:endParaRPr>
          </a:p>
          <a:p>
            <a:pPr marL="12700" marR="5080" algn="just">
              <a:lnSpc>
                <a:spcPct val="150000"/>
              </a:lnSpc>
              <a:spcBef>
                <a:spcPts val="100"/>
              </a:spcBef>
            </a:pPr>
            <a:r>
              <a:rPr lang="zh-CN" altLang="en-US" sz="1000" b="1" u="sng" spc="25"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sym typeface="+mn-ea"/>
              </a:rPr>
              <a:t>一心</a:t>
            </a:r>
            <a:r>
              <a:rPr lang="en-US" altLang="zh-CN" sz="1000" b="1" u="sng" spc="25"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以浐灞半岛、广运潭生态景区为核心的浐灞中心区域，总面积约为</a:t>
            </a:r>
            <a:r>
              <a:rPr lang="en-US" altLang="zh-CN"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平方公里</a:t>
            </a:r>
            <a:endPar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marR="5080" algn="just">
              <a:lnSpc>
                <a:spcPct val="150000"/>
              </a:lnSpc>
              <a:spcBef>
                <a:spcPts val="100"/>
              </a:spcBef>
            </a:pPr>
            <a:r>
              <a:rPr lang="zh-CN" altLang="en-US" sz="1000" b="1" u="sng" spc="25" dirty="0">
                <a:solidFill>
                  <a:srgbClr val="C79D61"/>
                </a:solidFill>
                <a:latin typeface="微软雅黑" panose="020B0503020204020204" pitchFamily="34" charset="-122"/>
                <a:ea typeface="微软雅黑" panose="020B0503020204020204" pitchFamily="34" charset="-122"/>
                <a:cs typeface="微软雅黑" panose="020B0503020204020204" pitchFamily="34" charset="-122"/>
                <a:sym typeface="+mn-ea"/>
              </a:rPr>
              <a:t>三翼</a:t>
            </a:r>
            <a:r>
              <a:rPr lang="zh-CN" altLang="en-US" sz="1000" spc="25" dirty="0">
                <a:latin typeface="Calibri" panose="020F0502020204030204" charset="0"/>
                <a:ea typeface="微软雅黑" panose="020B0503020204020204" pitchFamily="34" charset="-122"/>
                <a:cs typeface="微软雅黑" panose="020B0503020204020204" pitchFamily="34" charset="-122"/>
                <a:sym typeface="+mn-ea"/>
              </a:rPr>
              <a:t>①</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绕城高速以北至灞河入渭口，总面积月</a:t>
            </a:r>
            <a:r>
              <a:rPr lang="en-US" altLang="zh-CN"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34</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平方米公里的北翼（灞河下游段）；</a:t>
            </a:r>
            <a:r>
              <a:rPr lang="zh-CN" altLang="en-US" sz="1000" spc="25" dirty="0">
                <a:solidFill>
                  <a:schemeClr val="tx1"/>
                </a:solidFill>
                <a:latin typeface="Calibri" panose="020F0502020204030204" charset="0"/>
                <a:ea typeface="微软雅黑" panose="020B0503020204020204" pitchFamily="34" charset="-122"/>
                <a:cs typeface="微软雅黑" panose="020B0503020204020204" pitchFamily="34" charset="-122"/>
                <a:sym typeface="+mn-ea"/>
              </a:rPr>
              <a:t>②</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陇海铁路华清路以南至三环与绕城立交，长约</a:t>
            </a:r>
            <a:r>
              <a:rPr lang="en-US" altLang="zh-CN"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9.4</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公里，面积约</a:t>
            </a:r>
            <a:r>
              <a:rPr lang="en-US" altLang="zh-CN"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平方公里的南翼；</a:t>
            </a:r>
            <a:r>
              <a:rPr lang="zh-CN" altLang="en-US" sz="1000" spc="25" dirty="0">
                <a:solidFill>
                  <a:schemeClr val="tx1"/>
                </a:solidFill>
                <a:latin typeface="Calibri" panose="020F0502020204030204" charset="0"/>
                <a:ea typeface="微软雅黑" panose="020B0503020204020204" pitchFamily="34" charset="-122"/>
                <a:cs typeface="微软雅黑" panose="020B0503020204020204" pitchFamily="34" charset="-122"/>
                <a:sym typeface="+mn-ea"/>
              </a:rPr>
              <a:t>③</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陇海线路至西康铁路的灞河段，全长约</a:t>
            </a:r>
            <a:r>
              <a:rPr lang="en-US" altLang="zh-CN"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4.8</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公里，总面积约</a:t>
            </a:r>
            <a:r>
              <a:rPr lang="en-US" altLang="zh-CN"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18.3</a:t>
            </a:r>
            <a:r>
              <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平方公里的东南翼</a:t>
            </a:r>
            <a:endParaRPr lang="zh-CN" altLang="en-US" sz="1000" spc="2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宏观环境小结</a:t>
            </a:r>
            <a:endParaRPr lang="zh-CN" altLang="en-US" b="1" dirty="0">
              <a:latin typeface="微软雅黑" panose="020B0503020204020204" pitchFamily="34" charset="-122"/>
              <a:ea typeface="微软雅黑" panose="020B0503020204020204" pitchFamily="34" charset="-122"/>
            </a:endParaRPr>
          </a:p>
        </p:txBody>
      </p:sp>
      <p:sp>
        <p:nvSpPr>
          <p:cNvPr id="11" name="矩形 10"/>
          <p:cNvSpPr/>
          <p:nvPr/>
        </p:nvSpPr>
        <p:spPr>
          <a:xfrm>
            <a:off x="6182048" y="1452913"/>
            <a:ext cx="5328592"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687461" y="1452913"/>
            <a:ext cx="5328592"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7" name="矩形 16"/>
          <p:cNvSpPr/>
          <p:nvPr/>
        </p:nvSpPr>
        <p:spPr>
          <a:xfrm>
            <a:off x="812966" y="1587383"/>
            <a:ext cx="5076000"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18" name="Group 2"/>
          <p:cNvGrpSpPr/>
          <p:nvPr/>
        </p:nvGrpSpPr>
        <p:grpSpPr bwMode="auto">
          <a:xfrm>
            <a:off x="2350749" y="1289897"/>
            <a:ext cx="2000434" cy="489449"/>
            <a:chOff x="1670" y="2351"/>
            <a:chExt cx="3413" cy="1114"/>
          </a:xfrm>
          <a:solidFill>
            <a:srgbClr val="C7A064"/>
          </a:solidFill>
        </p:grpSpPr>
        <p:sp>
          <p:nvSpPr>
            <p:cNvPr id="19"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20"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21"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23" name="文本框 22"/>
          <p:cNvSpPr txBox="1"/>
          <p:nvPr/>
        </p:nvSpPr>
        <p:spPr>
          <a:xfrm>
            <a:off x="2755173" y="1409283"/>
            <a:ext cx="1177519" cy="369332"/>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宏观政策</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41492" y="1800636"/>
            <a:ext cx="4991484" cy="1198880"/>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宏观表现：</a:t>
            </a:r>
            <a:r>
              <a:rPr lang="zh-CN" altLang="en-US" sz="1200" dirty="0">
                <a:latin typeface="微软雅黑" panose="020B0503020204020204" pitchFamily="34" charset="-122"/>
                <a:ea typeface="微软雅黑" panose="020B0503020204020204" pitchFamily="34" charset="-122"/>
              </a:rPr>
              <a:t>主要指标</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月同比增速有所回落，固定投资稳定，整体经济形式稳定向好；</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政策：</a:t>
            </a:r>
            <a:r>
              <a:rPr lang="zh-CN" sz="1200" dirty="0">
                <a:latin typeface="微软雅黑" panose="020B0503020204020204" pitchFamily="34" charset="-122"/>
                <a:ea typeface="微软雅黑" panose="020B0503020204020204" pitchFamily="34" charset="-122"/>
              </a:rPr>
              <a:t>调控分化，热点城市相继迎来防跌和防涨两种不同的政策，并持续加码。</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a:xfrm>
            <a:off x="6300568" y="1587383"/>
            <a:ext cx="5076000"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Group 2"/>
          <p:cNvGrpSpPr/>
          <p:nvPr/>
        </p:nvGrpSpPr>
        <p:grpSpPr bwMode="auto">
          <a:xfrm>
            <a:off x="7845336" y="1289897"/>
            <a:ext cx="2000434" cy="489449"/>
            <a:chOff x="1670" y="2351"/>
            <a:chExt cx="3413" cy="1114"/>
          </a:xfrm>
          <a:solidFill>
            <a:srgbClr val="C7A064"/>
          </a:solidFill>
        </p:grpSpPr>
        <p:sp>
          <p:nvSpPr>
            <p:cNvPr id="8"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9"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a:p>
          </p:txBody>
        </p:sp>
        <p:sp>
          <p:nvSpPr>
            <p:cNvPr id="10"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15" name="文本框 14"/>
          <p:cNvSpPr txBox="1"/>
          <p:nvPr/>
        </p:nvSpPr>
        <p:spPr>
          <a:xfrm>
            <a:off x="8249760" y="1400525"/>
            <a:ext cx="1177519" cy="369332"/>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区域环境</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52016" y="1800636"/>
            <a:ext cx="4991484" cy="1753235"/>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区域经济：</a:t>
            </a:r>
            <a:r>
              <a:rPr lang="zh-CN" altLang="en-US" sz="1200" dirty="0">
                <a:latin typeface="微软雅黑" panose="020B0503020204020204" pitchFamily="34" charset="-122"/>
                <a:ea typeface="微软雅黑" panose="020B0503020204020204" pitchFamily="34" charset="-122"/>
              </a:rPr>
              <a:t>延续稳定态势，投资领域稳定发展；</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政策一：</a:t>
            </a:r>
            <a:r>
              <a:rPr lang="zh-CN" altLang="en-US" sz="1200" dirty="0">
                <a:latin typeface="微软雅黑" panose="020B0503020204020204" pitchFamily="34" charset="-122"/>
                <a:ea typeface="微软雅黑" panose="020B0503020204020204" pitchFamily="34" charset="-122"/>
              </a:rPr>
              <a:t>开启</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租赁网签</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，对中介机构及网络房源发布进一步加强监管；</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城市基本面：</a:t>
            </a: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陕西国土空间规划：未来十五年陕西发展的国土空间规划出炉；</a:t>
            </a:r>
            <a:r>
              <a:rPr lang="en-US" altLang="zh-CN" sz="1200" dirty="0">
                <a:latin typeface="微软雅黑" panose="020B0503020204020204" pitchFamily="34" charset="-122"/>
                <a:ea typeface="微软雅黑" panose="020B0503020204020204" pitchFamily="34" charset="-122"/>
              </a:rPr>
              <a:t>B-</a:t>
            </a:r>
            <a:r>
              <a:rPr lang="zh-CN" sz="1200" dirty="0">
                <a:latin typeface="微软雅黑" panose="020B0503020204020204" pitchFamily="34" charset="-122"/>
                <a:ea typeface="微软雅黑" panose="020B0503020204020204" pitchFamily="34" charset="-122"/>
              </a:rPr>
              <a:t>浐灞生态区：将建成大西安东部新中新，浐灞未来五年发展规划出炉</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589405" y="5130800"/>
            <a:ext cx="9013190" cy="1198880"/>
          </a:xfrm>
          <a:prstGeom prst="rect">
            <a:avLst/>
          </a:prstGeom>
          <a:noFill/>
        </p:spPr>
        <p:txBody>
          <a:bodyPr wrap="square" rtlCol="0">
            <a:spAutoFit/>
          </a:bodyPr>
          <a:p>
            <a:pPr>
              <a:lnSpc>
                <a:spcPct val="150000"/>
              </a:lnSpc>
              <a:buClr>
                <a:srgbClr val="C7A064"/>
              </a:buClr>
            </a:pPr>
            <a:r>
              <a:rPr lang="en-US" altLang="zh-CN" sz="1600" b="1" spc="300" dirty="0">
                <a:solidFill>
                  <a:srgbClr val="C00000"/>
                </a:solidFill>
                <a:latin typeface="微软雅黑" panose="020B0503020204020204" pitchFamily="34" charset="-122"/>
                <a:ea typeface="微软雅黑" panose="020B0503020204020204" pitchFamily="34" charset="-122"/>
              </a:rPr>
              <a:t>10</a:t>
            </a:r>
            <a:r>
              <a:rPr lang="zh-CN" altLang="en-US" sz="1600" b="1" spc="300" dirty="0">
                <a:solidFill>
                  <a:srgbClr val="C00000"/>
                </a:solidFill>
                <a:latin typeface="微软雅黑" panose="020B0503020204020204" pitchFamily="34" charset="-122"/>
                <a:ea typeface="微软雅黑" panose="020B0503020204020204" pitchFamily="34" charset="-122"/>
              </a:rPr>
              <a:t>月趋势预判：</a:t>
            </a:r>
            <a:endParaRPr lang="en-US" altLang="zh-CN" sz="1600" b="1" spc="300" dirty="0">
              <a:solidFill>
                <a:srgbClr val="C00000"/>
              </a:solidFill>
              <a:latin typeface="微软雅黑" panose="020B0503020204020204" pitchFamily="34" charset="-122"/>
              <a:ea typeface="微软雅黑" panose="020B0503020204020204" pitchFamily="34" charset="-122"/>
            </a:endParaRPr>
          </a:p>
          <a:p>
            <a:pPr>
              <a:lnSpc>
                <a:spcPct val="150000"/>
              </a:lnSpc>
              <a:buClr>
                <a:srgbClr val="C7A064"/>
              </a:buClr>
            </a:pPr>
            <a:r>
              <a:rPr lang="zh-CN" altLang="en-US" sz="1600" b="1" spc="300" dirty="0">
                <a:solidFill>
                  <a:srgbClr val="C00000"/>
                </a:solidFill>
                <a:latin typeface="微软雅黑" panose="020B0503020204020204" pitchFamily="34" charset="-122"/>
                <a:ea typeface="微软雅黑" panose="020B0503020204020204" pitchFamily="34" charset="-122"/>
              </a:rPr>
              <a:t>政策层面</a:t>
            </a:r>
            <a:r>
              <a:rPr lang="en-US" altLang="zh-CN" sz="1600" b="1" spc="300" dirty="0">
                <a:solidFill>
                  <a:srgbClr val="C00000"/>
                </a:solidFill>
                <a:latin typeface="微软雅黑" panose="020B0503020204020204" pitchFamily="34" charset="-122"/>
                <a:ea typeface="微软雅黑" panose="020B0503020204020204" pitchFamily="34" charset="-122"/>
              </a:rPr>
              <a:t>-</a:t>
            </a:r>
            <a:r>
              <a:rPr lang="zh-CN" sz="1600" b="1" spc="300" dirty="0">
                <a:solidFill>
                  <a:srgbClr val="C00000"/>
                </a:solidFill>
                <a:latin typeface="微软雅黑" panose="020B0503020204020204" pitchFamily="34" charset="-122"/>
                <a:ea typeface="微软雅黑" panose="020B0503020204020204" pitchFamily="34" charset="-122"/>
              </a:rPr>
              <a:t>市场已经逐步降温趋于理性，预计</a:t>
            </a:r>
            <a:r>
              <a:rPr lang="en-US" altLang="zh-CN" sz="1600" b="1" spc="300" dirty="0">
                <a:solidFill>
                  <a:srgbClr val="C00000"/>
                </a:solidFill>
                <a:latin typeface="微软雅黑" panose="020B0503020204020204" pitchFamily="34" charset="-122"/>
                <a:ea typeface="微软雅黑" panose="020B0503020204020204" pitchFamily="34" charset="-122"/>
              </a:rPr>
              <a:t>10</a:t>
            </a:r>
            <a:r>
              <a:rPr lang="zh-CN" altLang="en-US" sz="1600" b="1" spc="300" dirty="0">
                <a:solidFill>
                  <a:srgbClr val="C00000"/>
                </a:solidFill>
                <a:latin typeface="微软雅黑" panose="020B0503020204020204" pitchFamily="34" charset="-122"/>
                <a:ea typeface="微软雅黑" panose="020B0503020204020204" pitchFamily="34" charset="-122"/>
              </a:rPr>
              <a:t>月将维持现有严控态势</a:t>
            </a:r>
            <a:endParaRPr lang="en-US" altLang="zh-CN" sz="1600" b="1" spc="300" dirty="0">
              <a:solidFill>
                <a:srgbClr val="C00000"/>
              </a:solidFill>
              <a:latin typeface="微软雅黑" panose="020B0503020204020204" pitchFamily="34" charset="-122"/>
              <a:ea typeface="微软雅黑" panose="020B0503020204020204" pitchFamily="34" charset="-122"/>
            </a:endParaRPr>
          </a:p>
          <a:p>
            <a:pPr>
              <a:lnSpc>
                <a:spcPct val="150000"/>
              </a:lnSpc>
              <a:buClr>
                <a:srgbClr val="C7A064"/>
              </a:buClr>
            </a:pPr>
            <a:r>
              <a:rPr lang="zh-CN" altLang="en-US" sz="1600" b="1" spc="300" dirty="0">
                <a:solidFill>
                  <a:srgbClr val="C00000"/>
                </a:solidFill>
                <a:latin typeface="微软雅黑" panose="020B0503020204020204" pitchFamily="34" charset="-122"/>
                <a:ea typeface="微软雅黑" panose="020B0503020204020204" pitchFamily="34" charset="-122"/>
              </a:rPr>
              <a:t>城市基本面</a:t>
            </a:r>
            <a:r>
              <a:rPr lang="en-US" altLang="zh-CN" sz="1600" b="1" spc="300" dirty="0">
                <a:solidFill>
                  <a:srgbClr val="C00000"/>
                </a:solidFill>
                <a:latin typeface="微软雅黑" panose="020B0503020204020204" pitchFamily="34" charset="-122"/>
                <a:ea typeface="微软雅黑" panose="020B0503020204020204" pitchFamily="34" charset="-122"/>
              </a:rPr>
              <a:t>-</a:t>
            </a:r>
            <a:r>
              <a:rPr lang="zh-CN" altLang="en-US" sz="1600" b="1" spc="300" dirty="0">
                <a:solidFill>
                  <a:srgbClr val="C00000"/>
                </a:solidFill>
                <a:latin typeface="微软雅黑" panose="020B0503020204020204" pitchFamily="34" charset="-122"/>
                <a:ea typeface="微软雅黑" panose="020B0503020204020204" pitchFamily="34" charset="-122"/>
              </a:rPr>
              <a:t>各个重点项目的加快建设和投入使用，频繁出现利好规划拉动城市发展</a:t>
            </a:r>
            <a:endParaRPr lang="en-US" altLang="zh-CN" sz="1600" b="1" spc="300" dirty="0">
              <a:solidFill>
                <a:srgbClr val="C00000"/>
              </a:solidFill>
              <a:latin typeface="微软雅黑" panose="020B0503020204020204" pitchFamily="34" charset="-122"/>
              <a:ea typeface="微软雅黑" panose="020B0503020204020204" pitchFamily="34" charset="-122"/>
            </a:endParaRPr>
          </a:p>
        </p:txBody>
      </p:sp>
      <p:sp>
        <p:nvSpPr>
          <p:cNvPr id="32" name="箭头: 下 31"/>
          <p:cNvSpPr/>
          <p:nvPr/>
        </p:nvSpPr>
        <p:spPr>
          <a:xfrm>
            <a:off x="3215680" y="4451727"/>
            <a:ext cx="5760640" cy="592297"/>
          </a:xfrm>
          <a:prstGeom prst="downArrow">
            <a:avLst/>
          </a:prstGeom>
          <a:solidFill>
            <a:srgbClr val="C79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p:cNvPicPr>
            <a:picLocks noChangeAspect="1"/>
          </p:cNvPicPr>
          <p:nvPr/>
        </p:nvPicPr>
        <p:blipFill>
          <a:blip r:embed="rId1">
            <a:alphaModFix amt="20000"/>
          </a:blip>
          <a:stretch>
            <a:fillRect/>
          </a:stretch>
        </p:blipFill>
        <p:spPr>
          <a:xfrm>
            <a:off x="7566716" y="2540863"/>
            <a:ext cx="2543605" cy="726744"/>
          </a:xfrm>
          <a:prstGeom prst="rect">
            <a:avLst/>
          </a:prstGeom>
        </p:spPr>
      </p:pic>
      <p:pic>
        <p:nvPicPr>
          <p:cNvPr id="25" name="图片 24"/>
          <p:cNvPicPr>
            <a:picLocks noChangeAspect="1"/>
          </p:cNvPicPr>
          <p:nvPr/>
        </p:nvPicPr>
        <p:blipFill>
          <a:blip r:embed="rId1">
            <a:alphaModFix amt="20000"/>
          </a:blip>
          <a:stretch>
            <a:fillRect/>
          </a:stretch>
        </p:blipFill>
        <p:spPr>
          <a:xfrm>
            <a:off x="1855075" y="2571608"/>
            <a:ext cx="2543605" cy="72674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3619863" y="2901796"/>
            <a:ext cx="4644824" cy="1054769"/>
            <a:chOff x="3677018" y="2825416"/>
            <a:chExt cx="4644824" cy="1054769"/>
          </a:xfrm>
        </p:grpSpPr>
        <p:sp>
          <p:nvSpPr>
            <p:cNvPr id="9" name="矩形 8"/>
            <p:cNvSpPr/>
            <p:nvPr/>
          </p:nvSpPr>
          <p:spPr>
            <a:xfrm rot="448409">
              <a:off x="3717758" y="2825416"/>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77018" y="2931977"/>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1" name="矩形 10"/>
            <p:cNvSpPr/>
            <p:nvPr/>
          </p:nvSpPr>
          <p:spPr>
            <a:xfrm rot="21217236">
              <a:off x="3870158" y="2977816"/>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4921389" y="3167571"/>
            <a:ext cx="2349490" cy="523220"/>
          </a:xfrm>
          <a:prstGeom prst="rect">
            <a:avLst/>
          </a:prstGeom>
          <a:noFill/>
        </p:spPr>
        <p:txBody>
          <a:bodyPr wrap="square" rtlCol="0">
            <a:spAutoFit/>
          </a:bodyPr>
          <a:p>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土地市场分析</a:t>
            </a:r>
            <a:endParaRPr lang="zh-CN" altLang="en-US" sz="2800" b="1"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整体土地市场</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5910" y="941070"/>
            <a:ext cx="1018286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西安市第二批集中供地发布，供应量激增，成交量小幅回升、成交价地位徘徊</a:t>
            </a:r>
            <a:endParaRPr lang="zh-CN" sz="1600" b="1" dirty="0">
              <a:solidFill>
                <a:srgbClr val="C7A064"/>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96545" y="1287780"/>
            <a:ext cx="9794875" cy="922020"/>
          </a:xfrm>
          <a:prstGeom prst="rect">
            <a:avLst/>
          </a:prstGeom>
          <a:noFill/>
        </p:spPr>
        <p:txBody>
          <a:bodyPr wrap="square" rtlCol="0">
            <a:spAutoFit/>
          </a:bodyPr>
          <a:p>
            <a:pPr marL="171450" indent="-171450">
              <a:lnSpc>
                <a:spcPct val="150000"/>
              </a:lnSpc>
              <a:buClr>
                <a:srgbClr val="C7A064"/>
              </a:buClr>
              <a:buFont typeface="Wingdings" panose="05000000000000000000" charset="0"/>
              <a:buChar char="Ø"/>
            </a:pPr>
            <a:r>
              <a:rPr lang="zh-CN" sz="1200" b="1" dirty="0">
                <a:latin typeface="微软雅黑" panose="020B0503020204020204" pitchFamily="34" charset="-122"/>
                <a:ea typeface="微软雅黑" panose="020B0503020204020204" pitchFamily="34" charset="-122"/>
              </a:rPr>
              <a:t>土地供应量</a:t>
            </a:r>
            <a:r>
              <a:rPr 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月土地供应量为</a:t>
            </a:r>
            <a:r>
              <a:rPr lang="en-US" altLang="zh-CN" sz="1200" b="1" u="sng" dirty="0">
                <a:solidFill>
                  <a:srgbClr val="C00000"/>
                </a:solidFill>
                <a:latin typeface="微软雅黑" panose="020B0503020204020204" pitchFamily="34" charset="-122"/>
                <a:ea typeface="微软雅黑" panose="020B0503020204020204" pitchFamily="34" charset="-122"/>
              </a:rPr>
              <a:t>304.7</a:t>
            </a:r>
            <a:r>
              <a:rPr lang="zh-CN" altLang="en-US" sz="1200" b="1" u="sng" dirty="0">
                <a:solidFill>
                  <a:srgbClr val="C00000"/>
                </a:solidFill>
                <a:latin typeface="微软雅黑" panose="020B0503020204020204" pitchFamily="34" charset="-122"/>
                <a:ea typeface="微软雅黑" panose="020B0503020204020204" pitchFamily="34" charset="-122"/>
              </a:rPr>
              <a:t>万</a:t>
            </a:r>
            <a:r>
              <a:rPr lang="zh-CN" altLang="en-US" sz="1200" b="1" u="sng" dirty="0">
                <a:solidFill>
                  <a:srgbClr val="C00000"/>
                </a:solidFill>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（合计</a:t>
            </a:r>
            <a:r>
              <a:rPr lang="en-US" altLang="zh-CN" sz="1200" dirty="0">
                <a:latin typeface="微软雅黑" panose="020B0503020204020204" pitchFamily="34" charset="-122"/>
                <a:ea typeface="微软雅黑" panose="020B0503020204020204" pitchFamily="34" charset="-122"/>
                <a:sym typeface="+mn-ea"/>
              </a:rPr>
              <a:t>4570.48</a:t>
            </a:r>
            <a:r>
              <a:rPr lang="zh-CN" altLang="en-US" sz="1200" dirty="0">
                <a:latin typeface="微软雅黑" panose="020B0503020204020204" pitchFamily="34" charset="-122"/>
                <a:ea typeface="微软雅黑" panose="020B0503020204020204" pitchFamily="34" charset="-122"/>
                <a:sym typeface="+mn-ea"/>
              </a:rPr>
              <a:t>亩）</a:t>
            </a:r>
            <a:r>
              <a:rPr lang="zh-CN" altLang="en-US" sz="1200" dirty="0">
                <a:latin typeface="微软雅黑" panose="020B0503020204020204" pitchFamily="34" charset="-122"/>
                <a:ea typeface="微软雅黑" panose="020B0503020204020204" pitchFamily="34" charset="-122"/>
              </a:rPr>
              <a:t>，环比</a:t>
            </a:r>
            <a:r>
              <a:rPr lang="zh-CN" altLang="en-US" sz="1200" b="1" dirty="0">
                <a:solidFill>
                  <a:srgbClr val="C00000"/>
                </a:solidFill>
                <a:latin typeface="微软雅黑" panose="020B0503020204020204" pitchFamily="34" charset="-122"/>
                <a:ea typeface="微软雅黑" panose="020B0503020204020204" pitchFamily="34" charset="-122"/>
              </a:rPr>
              <a:t>上涨</a:t>
            </a:r>
            <a:r>
              <a:rPr lang="en-US" altLang="zh-CN" sz="1200" b="1" dirty="0">
                <a:solidFill>
                  <a:srgbClr val="C00000"/>
                </a:solidFill>
                <a:latin typeface="微软雅黑" panose="020B0503020204020204" pitchFamily="34" charset="-122"/>
                <a:ea typeface="微软雅黑" panose="020B0503020204020204" pitchFamily="34" charset="-122"/>
              </a:rPr>
              <a:t>1166%</a:t>
            </a:r>
            <a:r>
              <a:rPr lang="zh-CN" altLang="en-US" sz="1200" dirty="0">
                <a:latin typeface="微软雅黑" panose="020B0503020204020204" pitchFamily="34" charset="-122"/>
                <a:ea typeface="微软雅黑" panose="020B0503020204020204" pitchFamily="34" charset="-122"/>
              </a:rPr>
              <a:t>，同比</a:t>
            </a:r>
            <a:r>
              <a:rPr lang="zh-CN" altLang="en-US" sz="1200" b="1" dirty="0">
                <a:solidFill>
                  <a:srgbClr val="C00000"/>
                </a:solidFill>
                <a:latin typeface="微软雅黑" panose="020B0503020204020204" pitchFamily="34" charset="-122"/>
                <a:ea typeface="微软雅黑" panose="020B0503020204020204" pitchFamily="34" charset="-122"/>
              </a:rPr>
              <a:t>上涨93%</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土地成交量</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月土地成交量为</a:t>
            </a:r>
            <a:r>
              <a:rPr lang="en-US" altLang="zh-CN" sz="1200" b="1" u="sng" dirty="0">
                <a:solidFill>
                  <a:srgbClr val="C00000"/>
                </a:solidFill>
                <a:latin typeface="微软雅黑" panose="020B0503020204020204" pitchFamily="34" charset="-122"/>
                <a:ea typeface="微软雅黑" panose="020B0503020204020204" pitchFamily="34" charset="-122"/>
              </a:rPr>
              <a:t>16.26万㎡</a:t>
            </a:r>
            <a:r>
              <a:rPr lang="zh-CN" altLang="en-US" sz="1200" dirty="0">
                <a:latin typeface="微软雅黑" panose="020B0503020204020204" pitchFamily="34" charset="-122"/>
                <a:ea typeface="微软雅黑" panose="020B0503020204020204" pitchFamily="34" charset="-122"/>
              </a:rPr>
              <a:t>（合计</a:t>
            </a:r>
            <a:r>
              <a:rPr lang="en-US" altLang="zh-CN" sz="1200" dirty="0">
                <a:latin typeface="微软雅黑" panose="020B0503020204020204" pitchFamily="34" charset="-122"/>
                <a:ea typeface="微软雅黑" panose="020B0503020204020204" pitchFamily="34" charset="-122"/>
              </a:rPr>
              <a:t>243</a:t>
            </a:r>
            <a:r>
              <a:rPr lang="zh-CN" altLang="en-US" sz="1200" dirty="0">
                <a:latin typeface="微软雅黑" panose="020B0503020204020204" pitchFamily="34" charset="-122"/>
                <a:ea typeface="微软雅黑" panose="020B0503020204020204" pitchFamily="34" charset="-122"/>
              </a:rPr>
              <a:t>亩），环比</a:t>
            </a:r>
            <a:r>
              <a:rPr lang="zh-CN" altLang="en-US" sz="1200" b="1" dirty="0">
                <a:solidFill>
                  <a:srgbClr val="C00000"/>
                </a:solidFill>
                <a:latin typeface="微软雅黑" panose="020B0503020204020204" pitchFamily="34" charset="-122"/>
                <a:ea typeface="微软雅黑" panose="020B0503020204020204" pitchFamily="34" charset="-122"/>
              </a:rPr>
              <a:t>上涨93%</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chemeClr val="accent1"/>
                </a:solidFill>
                <a:latin typeface="微软雅黑" panose="020B0503020204020204" pitchFamily="34" charset="-122"/>
                <a:ea typeface="微软雅黑" panose="020B0503020204020204" pitchFamily="34" charset="-122"/>
              </a:rPr>
              <a:t>下降</a:t>
            </a:r>
            <a:r>
              <a:rPr lang="en-US" altLang="zh-CN" sz="1200" b="1" u="sng" dirty="0">
                <a:solidFill>
                  <a:schemeClr val="accent1"/>
                </a:solidFill>
                <a:latin typeface="微软雅黑" panose="020B0503020204020204" pitchFamily="34" charset="-122"/>
                <a:ea typeface="微软雅黑" panose="020B0503020204020204" pitchFamily="34" charset="-122"/>
              </a:rPr>
              <a:t>87%</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成交楼面价</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月成交楼面均价为</a:t>
            </a:r>
            <a:r>
              <a:rPr lang="en-US" altLang="zh-CN" sz="1200" b="1" u="sng" dirty="0">
                <a:solidFill>
                  <a:srgbClr val="C00000"/>
                </a:solidFill>
                <a:latin typeface="微软雅黑" panose="020B0503020204020204" pitchFamily="34" charset="-122"/>
                <a:ea typeface="微软雅黑" panose="020B0503020204020204" pitchFamily="34" charset="-122"/>
              </a:rPr>
              <a:t>3189元/㎡</a:t>
            </a:r>
            <a:r>
              <a:rPr lang="zh-CN" altLang="en-US" sz="1200" dirty="0">
                <a:latin typeface="微软雅黑" panose="020B0503020204020204" pitchFamily="34" charset="-122"/>
                <a:ea typeface="微软雅黑" panose="020B0503020204020204" pitchFamily="34" charset="-122"/>
              </a:rPr>
              <a:t>，环比</a:t>
            </a:r>
            <a:r>
              <a:rPr lang="zh-CN" altLang="en-US" sz="1200" b="1" dirty="0">
                <a:solidFill>
                  <a:srgbClr val="C00000"/>
                </a:solidFill>
                <a:latin typeface="微软雅黑" panose="020B0503020204020204" pitchFamily="34" charset="-122"/>
                <a:ea typeface="微软雅黑" panose="020B0503020204020204" pitchFamily="34" charset="-122"/>
              </a:rPr>
              <a:t>上涨183%</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chemeClr val="accent1"/>
                </a:solidFill>
                <a:latin typeface="微软雅黑" panose="020B0503020204020204" pitchFamily="34" charset="-122"/>
                <a:ea typeface="微软雅黑" panose="020B0503020204020204" pitchFamily="34" charset="-122"/>
              </a:rPr>
              <a:t>下降28%</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3" name="object 23"/>
          <p:cNvSpPr txBox="1"/>
          <p:nvPr/>
        </p:nvSpPr>
        <p:spPr>
          <a:xfrm>
            <a:off x="8271510" y="6432550"/>
            <a:ext cx="3472815" cy="269875"/>
          </a:xfrm>
          <a:prstGeom prst="rect">
            <a:avLst/>
          </a:prstGeom>
        </p:spPr>
        <p:txBody>
          <a:bodyPr vert="horz" wrap="square" lIns="0" tIns="12065" rIns="0" bIns="0" rtlCol="0">
            <a:spAutoFit/>
          </a:bodyPr>
          <a:p>
            <a:pPr marL="12700">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备注：大西安包含主城区</a:t>
            </a:r>
            <a:r>
              <a:rPr lang="en-US" altLang="zh-CN"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西咸新区；土地类型包含商品住宅</a:t>
            </a:r>
            <a:r>
              <a:rPr lang="en-US" altLang="zh-CN"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商办</a:t>
            </a:r>
            <a:r>
              <a:rPr lang="en-US" altLang="zh-CN"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商住</a:t>
            </a:r>
            <a:endParaRPr lang="en-US" altLang="zh-CN"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a:p>
            <a:pPr marL="12700">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7" name="图片 6" descr="文本&#10;&#10;描述已自动生成"/>
          <p:cNvPicPr>
            <a:picLocks noChangeAspect="1"/>
          </p:cNvPicPr>
          <p:nvPr/>
        </p:nvPicPr>
        <p:blipFill>
          <a:blip r:embed="rId2">
            <a:alphaModFix amt="20000"/>
          </a:blip>
          <a:stretch>
            <a:fillRect/>
          </a:stretch>
        </p:blipFill>
        <p:spPr>
          <a:xfrm>
            <a:off x="3411304" y="3456555"/>
            <a:ext cx="5336717" cy="961571"/>
          </a:xfrm>
          <a:prstGeom prst="rect">
            <a:avLst/>
          </a:prstGeom>
        </p:spPr>
      </p:pic>
      <p:graphicFrame>
        <p:nvGraphicFramePr>
          <p:cNvPr id="8" name="图表 7"/>
          <p:cNvGraphicFramePr/>
          <p:nvPr/>
        </p:nvGraphicFramePr>
        <p:xfrm>
          <a:off x="386715" y="2209800"/>
          <a:ext cx="11377930" cy="4173220"/>
        </p:xfrm>
        <a:graphic>
          <a:graphicData uri="http://schemas.openxmlformats.org/drawingml/2006/chart">
            <c:chart xmlns:c="http://schemas.openxmlformats.org/drawingml/2006/chart" xmlns:r="http://schemas.openxmlformats.org/officeDocument/2006/relationships" r:id="rId1"/>
          </a:graphicData>
        </a:graphic>
      </p:graphicFrame>
      <p:pic>
        <p:nvPicPr>
          <p:cNvPr id="3" name="图片 2"/>
          <p:cNvPicPr>
            <a:picLocks noChangeAspect="1"/>
          </p:cNvPicPr>
          <p:nvPr/>
        </p:nvPicPr>
        <p:blipFill>
          <a:blip r:embed="rId3"/>
          <a:stretch>
            <a:fillRect/>
          </a:stretch>
        </p:blipFill>
        <p:spPr>
          <a:xfrm>
            <a:off x="191770" y="2209800"/>
            <a:ext cx="10287000" cy="5800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土地供应结构</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5910" y="941070"/>
            <a:ext cx="1018286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供应端同环比大幅回升，以涉宅用地为绝对主力，占比超</a:t>
            </a:r>
            <a:r>
              <a:rPr lang="en-US" altLang="zh-CN" sz="1600" b="1" dirty="0">
                <a:solidFill>
                  <a:srgbClr val="C7A064"/>
                </a:solidFill>
                <a:latin typeface="微软雅黑" panose="020B0503020204020204" pitchFamily="34" charset="-122"/>
                <a:ea typeface="微软雅黑" panose="020B0503020204020204" pitchFamily="34" charset="-122"/>
              </a:rPr>
              <a:t>93%</a:t>
            </a:r>
            <a:r>
              <a:rPr lang="zh-CN" altLang="en-US" sz="1600" b="1" dirty="0">
                <a:solidFill>
                  <a:srgbClr val="C7A064"/>
                </a:solidFill>
                <a:latin typeface="微软雅黑" panose="020B0503020204020204" pitchFamily="34" charset="-122"/>
                <a:ea typeface="微软雅黑" panose="020B0503020204020204" pitchFamily="34" charset="-122"/>
              </a:rPr>
              <a:t>。</a:t>
            </a:r>
            <a:endParaRPr lang="zh-CN" altLang="en-US" sz="1600" b="1" dirty="0">
              <a:solidFill>
                <a:srgbClr val="C7A064"/>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96544" y="1301115"/>
            <a:ext cx="11487455" cy="368300"/>
          </a:xfrm>
          <a:prstGeom prst="rect">
            <a:avLst/>
          </a:prstGeom>
          <a:noFill/>
        </p:spPr>
        <p:txBody>
          <a:bodyPr wrap="square" rtlCol="0">
            <a:spAutoFit/>
          </a:bodyPr>
          <a:p>
            <a:pPr indent="0">
              <a:lnSpc>
                <a:spcPct val="150000"/>
              </a:lnSpc>
              <a:buClr>
                <a:srgbClr val="C7A064"/>
              </a:buClr>
              <a:buFont typeface="Wingdings" panose="05000000000000000000" charset="0"/>
              <a:buNone/>
            </a:pP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月土地供应量相比</a:t>
            </a:r>
            <a:r>
              <a:rPr lang="zh-CN" sz="1200" dirty="0">
                <a:latin typeface="微软雅黑" panose="020B0503020204020204" pitchFamily="34" charset="-122"/>
                <a:ea typeface="微软雅黑" panose="020B0503020204020204" pitchFamily="34" charset="-122"/>
              </a:rPr>
              <a:t>相比前两月大幅回升，供应量为</a:t>
            </a:r>
            <a:r>
              <a:rPr lang="en-US" altLang="zh-CN" sz="1200" dirty="0">
                <a:latin typeface="微软雅黑" panose="020B0503020204020204" pitchFamily="34" charset="-122"/>
                <a:ea typeface="微软雅黑" panose="020B0503020204020204" pitchFamily="34" charset="-122"/>
              </a:rPr>
              <a:t>304.7</a:t>
            </a:r>
            <a:r>
              <a:rPr lang="zh-CN" altLang="en-US" sz="1200" dirty="0">
                <a:latin typeface="微软雅黑" panose="020B0503020204020204" pitchFamily="34" charset="-122"/>
                <a:ea typeface="微软雅黑" panose="020B0503020204020204" pitchFamily="34" charset="-122"/>
              </a:rPr>
              <a:t>万方，从土地供应结构来看，涉宅用地为本月主力供应占比超</a:t>
            </a:r>
            <a:r>
              <a:rPr lang="en-US" altLang="zh-CN" sz="1200" dirty="0">
                <a:latin typeface="微软雅黑" panose="020B0503020204020204" pitchFamily="34" charset="-122"/>
                <a:ea typeface="微软雅黑" panose="020B0503020204020204" pitchFamily="34" charset="-122"/>
              </a:rPr>
              <a:t>93%</a:t>
            </a:r>
            <a:r>
              <a:rPr lang="zh-CN" altLang="en-US" sz="1200" dirty="0">
                <a:latin typeface="微软雅黑" panose="020B0503020204020204" pitchFamily="34" charset="-122"/>
                <a:ea typeface="微软雅黑" panose="020B0503020204020204" pitchFamily="34" charset="-122"/>
              </a:rPr>
              <a:t>，创一年新高。</a:t>
            </a:r>
            <a:endParaRPr lang="zh-CN" altLang="en-US" sz="1200" dirty="0">
              <a:latin typeface="微软雅黑" panose="020B0503020204020204" pitchFamily="34" charset="-122"/>
              <a:ea typeface="微软雅黑" panose="020B0503020204020204" pitchFamily="34" charset="-122"/>
            </a:endParaRPr>
          </a:p>
        </p:txBody>
      </p:sp>
      <p:graphicFrame>
        <p:nvGraphicFramePr>
          <p:cNvPr id="12" name="图表 11"/>
          <p:cNvGraphicFramePr/>
          <p:nvPr/>
        </p:nvGraphicFramePr>
        <p:xfrm>
          <a:off x="8618220" y="1938020"/>
          <a:ext cx="3573780" cy="22783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3" name="图表 12"/>
          <p:cNvGraphicFramePr/>
          <p:nvPr/>
        </p:nvGraphicFramePr>
        <p:xfrm>
          <a:off x="8618220" y="4105275"/>
          <a:ext cx="3574415" cy="2289810"/>
        </p:xfrm>
        <a:graphic>
          <a:graphicData uri="http://schemas.openxmlformats.org/drawingml/2006/chart">
            <c:chart xmlns:c="http://schemas.openxmlformats.org/drawingml/2006/chart" xmlns:r="http://schemas.openxmlformats.org/officeDocument/2006/relationships" r:id="rId2"/>
          </a:graphicData>
        </a:graphic>
      </p:graphicFrame>
      <p:sp>
        <p:nvSpPr>
          <p:cNvPr id="149" name="object 23"/>
          <p:cNvSpPr txBox="1"/>
          <p:nvPr/>
        </p:nvSpPr>
        <p:spPr>
          <a:xfrm>
            <a:off x="9636125" y="6568440"/>
            <a:ext cx="2147570" cy="134620"/>
          </a:xfrm>
          <a:prstGeom prst="rect">
            <a:avLst/>
          </a:prstGeom>
        </p:spPr>
        <p:txBody>
          <a:bodyPr vert="horz" wrap="square" lIns="0" tIns="12065" rIns="0" bIns="0" rtlCol="0">
            <a:spAutoFit/>
          </a:bodyPr>
          <a:p>
            <a:pPr marL="12700">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7" name="图片 6" descr="文本&#10;&#10;描述已自动生成"/>
          <p:cNvPicPr>
            <a:picLocks noChangeAspect="1"/>
          </p:cNvPicPr>
          <p:nvPr/>
        </p:nvPicPr>
        <p:blipFill>
          <a:blip r:embed="rId4">
            <a:alphaModFix amt="20000"/>
          </a:blip>
          <a:stretch>
            <a:fillRect/>
          </a:stretch>
        </p:blipFill>
        <p:spPr>
          <a:xfrm>
            <a:off x="1724109" y="3504180"/>
            <a:ext cx="5336717" cy="961571"/>
          </a:xfrm>
          <a:prstGeom prst="rect">
            <a:avLst/>
          </a:prstGeom>
        </p:spPr>
      </p:pic>
      <p:graphicFrame>
        <p:nvGraphicFramePr>
          <p:cNvPr id="10" name="图表 9"/>
          <p:cNvGraphicFramePr/>
          <p:nvPr/>
        </p:nvGraphicFramePr>
        <p:xfrm>
          <a:off x="387985" y="1788160"/>
          <a:ext cx="8860790" cy="46170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土地供应区域</a:t>
            </a:r>
            <a:endParaRPr lang="zh-CN" altLang="en-US"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clrChange>
              <a:clrFrom>
                <a:srgbClr val="F3FFF3">
                  <a:alpha val="100000"/>
                </a:srgbClr>
              </a:clrFrom>
              <a:clrTo>
                <a:srgbClr val="F3FFF3">
                  <a:alpha val="100000"/>
                  <a:alpha val="0"/>
                </a:srgbClr>
              </a:clrTo>
            </a:clrChange>
            <a:lum bright="-6000" contrast="12000"/>
          </a:blip>
          <a:srcRect t="212" r="487" b="882"/>
          <a:stretch>
            <a:fillRect/>
          </a:stretch>
        </p:blipFill>
        <p:spPr>
          <a:xfrm>
            <a:off x="4649470" y="1069975"/>
            <a:ext cx="7435850" cy="5461635"/>
          </a:xfrm>
          <a:prstGeom prst="rect">
            <a:avLst/>
          </a:prstGeom>
          <a:ln>
            <a:solidFill>
              <a:srgbClr val="C79D61"/>
            </a:solidFill>
          </a:ln>
        </p:spPr>
      </p:pic>
      <p:sp>
        <p:nvSpPr>
          <p:cNvPr id="11" name="文本框 10"/>
          <p:cNvSpPr txBox="1"/>
          <p:nvPr/>
        </p:nvSpPr>
        <p:spPr>
          <a:xfrm>
            <a:off x="266700" y="941070"/>
            <a:ext cx="4294505" cy="706755"/>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本月共计</a:t>
            </a:r>
            <a:r>
              <a:rPr lang="en-US" altLang="zh-CN" sz="1600" b="1" dirty="0">
                <a:solidFill>
                  <a:srgbClr val="C7A064"/>
                </a:solidFill>
                <a:latin typeface="微软雅黑" panose="020B0503020204020204" pitchFamily="34" charset="-122"/>
                <a:ea typeface="微软雅黑" panose="020B0503020204020204" pitchFamily="34" charset="-122"/>
              </a:rPr>
              <a:t>67</a:t>
            </a:r>
            <a:r>
              <a:rPr lang="zh-CN" altLang="en-US" sz="1600" b="1" dirty="0">
                <a:solidFill>
                  <a:srgbClr val="C7A064"/>
                </a:solidFill>
                <a:latin typeface="微软雅黑" panose="020B0503020204020204" pitchFamily="34" charset="-122"/>
                <a:ea typeface="微软雅黑" panose="020B0503020204020204" pitchFamily="34" charset="-122"/>
              </a:rPr>
              <a:t>宗供地，主城区为供应主力，阎良、鄠邑首次集中放量。</a:t>
            </a:r>
            <a:endParaRPr lang="zh-CN" altLang="en-US" sz="1600" b="1" dirty="0">
              <a:solidFill>
                <a:srgbClr val="C7A064"/>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66700" y="1544955"/>
            <a:ext cx="4265930" cy="783590"/>
          </a:xfrm>
          <a:prstGeom prst="rect">
            <a:avLst/>
          </a:prstGeom>
          <a:noFill/>
        </p:spPr>
        <p:txBody>
          <a:bodyPr wrap="square" rtlCol="0">
            <a:spAutoFit/>
          </a:bodyPr>
          <a:p>
            <a:pPr indent="0">
              <a:lnSpc>
                <a:spcPct val="150000"/>
              </a:lnSpc>
              <a:buClr>
                <a:srgbClr val="C7A064"/>
              </a:buClr>
              <a:buFont typeface="Wingdings" panose="05000000000000000000" charset="0"/>
              <a:buNone/>
            </a:pPr>
            <a:r>
              <a:rPr lang="en-US" altLang="zh-CN" sz="1000" dirty="0">
                <a:latin typeface="微软雅黑" panose="020B0503020204020204" pitchFamily="34" charset="-122"/>
                <a:ea typeface="微软雅黑" panose="020B0503020204020204" pitchFamily="34" charset="-122"/>
              </a:rPr>
              <a:t>9</a:t>
            </a:r>
            <a:r>
              <a:rPr lang="zh-CN" altLang="en-US" sz="1000" dirty="0">
                <a:latin typeface="微软雅黑" panose="020B0503020204020204" pitchFamily="34" charset="-122"/>
                <a:ea typeface="微软雅黑" panose="020B0503020204020204" pitchFamily="34" charset="-122"/>
              </a:rPr>
              <a:t>月土地供应</a:t>
            </a:r>
            <a:r>
              <a:rPr lang="en-US" sz="1000" dirty="0">
                <a:latin typeface="微软雅黑" panose="020B0503020204020204" pitchFamily="34" charset="-122"/>
                <a:ea typeface="微软雅黑" panose="020B0503020204020204" pitchFamily="34" charset="-122"/>
              </a:rPr>
              <a:t>67</a:t>
            </a:r>
            <a:r>
              <a:rPr lang="zh-CN" altLang="en-US" sz="1000" dirty="0">
                <a:latin typeface="微软雅黑" panose="020B0503020204020204" pitchFamily="34" charset="-122"/>
                <a:ea typeface="微软雅黑" panose="020B0503020204020204" pitchFamily="34" charset="-122"/>
              </a:rPr>
              <a:t>宗，其中大西安土地供应年度第二次集中放量，供应</a:t>
            </a:r>
            <a:r>
              <a:rPr lang="en-US" altLang="zh-CN" sz="1000" dirty="0">
                <a:latin typeface="微软雅黑" panose="020B0503020204020204" pitchFamily="34" charset="-122"/>
                <a:ea typeface="微软雅黑" panose="020B0503020204020204" pitchFamily="34" charset="-122"/>
              </a:rPr>
              <a:t>45</a:t>
            </a:r>
            <a:r>
              <a:rPr lang="zh-CN" altLang="en-US" sz="1000" dirty="0">
                <a:latin typeface="微软雅黑" panose="020B0503020204020204" pitchFamily="34" charset="-122"/>
                <a:ea typeface="微软雅黑" panose="020B0503020204020204" pitchFamily="34" charset="-122"/>
              </a:rPr>
              <a:t>宗，共计</a:t>
            </a:r>
            <a:r>
              <a:rPr lang="en-US" altLang="zh-CN" sz="1000" dirty="0">
                <a:latin typeface="微软雅黑" panose="020B0503020204020204" pitchFamily="34" charset="-122"/>
                <a:ea typeface="微软雅黑" panose="020B0503020204020204" pitchFamily="34" charset="-122"/>
              </a:rPr>
              <a:t>3159</a:t>
            </a:r>
            <a:r>
              <a:rPr lang="zh-CN" altLang="en-US" sz="1000" dirty="0">
                <a:latin typeface="微软雅黑" panose="020B0503020204020204" pitchFamily="34" charset="-122"/>
                <a:ea typeface="微软雅黑" panose="020B0503020204020204" pitchFamily="34" charset="-122"/>
              </a:rPr>
              <a:t>亩，供应规模超过首次集中供地；西咸新区再次放量，供应</a:t>
            </a:r>
            <a:r>
              <a:rPr lang="en-US" altLang="zh-CN" sz="1000" dirty="0">
                <a:latin typeface="微软雅黑" panose="020B0503020204020204" pitchFamily="34" charset="-122"/>
                <a:ea typeface="微软雅黑" panose="020B0503020204020204" pitchFamily="34" charset="-122"/>
              </a:rPr>
              <a:t>19</a:t>
            </a:r>
            <a:r>
              <a:rPr lang="zh-CN" altLang="en-US" sz="1000" dirty="0">
                <a:latin typeface="微软雅黑" panose="020B0503020204020204" pitchFamily="34" charset="-122"/>
                <a:ea typeface="微软雅黑" panose="020B0503020204020204" pitchFamily="34" charset="-122"/>
              </a:rPr>
              <a:t>宗，共计</a:t>
            </a:r>
            <a:r>
              <a:rPr lang="en-US" altLang="zh-CN" sz="1000" dirty="0">
                <a:latin typeface="微软雅黑" panose="020B0503020204020204" pitchFamily="34" charset="-122"/>
                <a:ea typeface="微软雅黑" panose="020B0503020204020204" pitchFamily="34" charset="-122"/>
              </a:rPr>
              <a:t>1225.7</a:t>
            </a:r>
            <a:r>
              <a:rPr lang="zh-CN" altLang="en-US" sz="1000" dirty="0">
                <a:latin typeface="微软雅黑" panose="020B0503020204020204" pitchFamily="34" charset="-122"/>
                <a:ea typeface="微软雅黑" panose="020B0503020204020204" pitchFamily="34" charset="-122"/>
              </a:rPr>
              <a:t>亩；郊县阎良、鄠邑迎来首次集中供应。</a:t>
            </a:r>
            <a:endParaRPr lang="zh-CN" altLang="en-US" sz="1000" dirty="0">
              <a:latin typeface="微软雅黑" panose="020B0503020204020204" pitchFamily="34" charset="-122"/>
              <a:ea typeface="微软雅黑" panose="020B0503020204020204" pitchFamily="34" charset="-122"/>
            </a:endParaRPr>
          </a:p>
        </p:txBody>
      </p:sp>
      <p:graphicFrame>
        <p:nvGraphicFramePr>
          <p:cNvPr id="13" name="表格 12"/>
          <p:cNvGraphicFramePr/>
          <p:nvPr>
            <p:custDataLst>
              <p:tags r:id="rId2"/>
            </p:custDataLst>
          </p:nvPr>
        </p:nvGraphicFramePr>
        <p:xfrm>
          <a:off x="292100" y="2329815"/>
          <a:ext cx="4236720" cy="2049780"/>
        </p:xfrm>
        <a:graphic>
          <a:graphicData uri="http://schemas.openxmlformats.org/drawingml/2006/table">
            <a:tbl>
              <a:tblPr firstRow="1" bandRow="1">
                <a:tableStyleId>{5C22544A-7EE6-4342-B048-85BDC9FD1C3A}</a:tableStyleId>
              </a:tblPr>
              <a:tblGrid>
                <a:gridCol w="779780"/>
                <a:gridCol w="683895"/>
                <a:gridCol w="462915"/>
                <a:gridCol w="464185"/>
                <a:gridCol w="442595"/>
                <a:gridCol w="670560"/>
                <a:gridCol w="732790"/>
              </a:tblGrid>
              <a:tr h="210820">
                <a:tc rowSpan="2" gridSpan="2">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土地区位</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rowSpan="2" hMerge="1">
                  <a:tcPr>
                    <a:lnR w="6350">
                      <a:solidFill>
                        <a:srgbClr val="C79D61"/>
                      </a:solidFill>
                      <a:prstDash val="solid"/>
                    </a:lnR>
                    <a:lnT w="6350">
                      <a:solidFill>
                        <a:srgbClr val="C79D61"/>
                      </a:solidFill>
                      <a:prstDash val="solid"/>
                    </a:lnT>
                  </a:tcPr>
                </a:tc>
                <a:tc rowSpan="2">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供应宗数</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gridSpan="2">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供应结构</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hMerge="1">
                  <a:tcPr>
                    <a:lnR w="6350">
                      <a:solidFill>
                        <a:srgbClr val="C79D61"/>
                      </a:solidFill>
                      <a:prstDash val="solid"/>
                    </a:lnR>
                    <a:lnT w="6350">
                      <a:solidFill>
                        <a:srgbClr val="C79D61"/>
                      </a:solidFill>
                      <a:prstDash val="solid"/>
                    </a:lnT>
                    <a:lnB w="6350">
                      <a:solidFill>
                        <a:srgbClr val="C79D61"/>
                      </a:solidFill>
                      <a:prstDash val="solid"/>
                    </a:lnB>
                  </a:tcPr>
                </a:tc>
                <a:tc rowSpan="2">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供应面积（亩）</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rowSpan="2">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计容建面（万㎡）</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r>
              <a:tr h="210820">
                <a:tc vMerge="1" gridSpan="2">
                  <a:tcPr>
                    <a:lnL w="6350">
                      <a:solidFill>
                        <a:srgbClr val="C79D61"/>
                      </a:solidFill>
                      <a:prstDash val="solid"/>
                    </a:lnL>
                    <a:lnB w="6350">
                      <a:solidFill>
                        <a:srgbClr val="C79D61"/>
                      </a:solidFill>
                      <a:prstDash val="solid"/>
                    </a:lnB>
                  </a:tcPr>
                </a:tc>
                <a:tc vMerge="1" hMerge="1">
                  <a:tcPr>
                    <a:lnR w="6350">
                      <a:solidFill>
                        <a:srgbClr val="C79D61"/>
                      </a:solidFill>
                      <a:prstDash val="solid"/>
                    </a:lnR>
                    <a:lnB w="6350">
                      <a:solidFill>
                        <a:srgbClr val="C79D61"/>
                      </a:solidFill>
                      <a:prstDash val="solid"/>
                    </a:lnB>
                  </a:tcPr>
                </a:tc>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商办</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住宅</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vMerge="1">
                  <a:tcPr>
                    <a:lnL w="6350">
                      <a:solidFill>
                        <a:srgbClr val="C79D61"/>
                      </a:solidFill>
                      <a:prstDash val="solid"/>
                    </a:lnL>
                    <a:lnR w="6350">
                      <a:solidFill>
                        <a:srgbClr val="C79D61"/>
                      </a:solidFill>
                      <a:prstDash val="solid"/>
                    </a:lnR>
                    <a:lnB w="6350">
                      <a:solidFill>
                        <a:srgbClr val="C79D61"/>
                      </a:solidFill>
                      <a:prstDash val="solid"/>
                    </a:lnB>
                  </a:tcPr>
                </a:tc>
                <a:tc vMerge="1">
                  <a:tcPr>
                    <a:lnL w="6350">
                      <a:solidFill>
                        <a:srgbClr val="C79D61"/>
                      </a:solidFill>
                      <a:prstDash val="solid"/>
                    </a:lnL>
                    <a:lnR w="6350">
                      <a:solidFill>
                        <a:srgbClr val="C79D61"/>
                      </a:solidFill>
                      <a:prstDash val="solid"/>
                    </a:lnR>
                    <a:lnB w="6350">
                      <a:solidFill>
                        <a:srgbClr val="C79D61"/>
                      </a:solidFill>
                      <a:prstDash val="solid"/>
                    </a:lnB>
                  </a:tcPr>
                </a:tc>
              </a:tr>
              <a:tr h="175895">
                <a:tc rowSpan="4">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主城区（57.4%）</a:t>
                      </a:r>
                      <a:endPar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高新区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685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127.2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208280">
                <a:tc vMerge="1">
                  <a:tcPr>
                    <a:lnL w="6350">
                      <a:solidFill>
                        <a:srgbClr val="C79D61"/>
                      </a:solidFill>
                      <a:prstDash val="solid"/>
                    </a:lnL>
                    <a:lnR w="6350">
                      <a:solidFill>
                        <a:srgbClr val="C79D61"/>
                      </a:solidFill>
                      <a:prstDash val="solid"/>
                    </a:lnR>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浐灞生态区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1474.6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246.6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210820">
                <a:tc vMerge="1">
                  <a:tcPr>
                    <a:lnL w="6350">
                      <a:solidFill>
                        <a:srgbClr val="C79D61"/>
                      </a:solidFill>
                      <a:prstDash val="solid"/>
                    </a:lnL>
                    <a:lnR w="6350">
                      <a:solidFill>
                        <a:srgbClr val="C79D61"/>
                      </a:solidFill>
                      <a:prstDash val="solid"/>
                    </a:lnR>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城北区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354.5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81.8</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210820">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曲江新区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81.5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63220">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西咸新区（27.1%）</a:t>
                      </a:r>
                      <a:endPar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西咸新区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1225.7</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179.2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210820">
                <a:tc rowSpan="2">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周边（15.5%）</a:t>
                      </a:r>
                      <a:endPar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阎良区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224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38.2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210820">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鄠邑区</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480.6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91.8</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bl>
          </a:graphicData>
        </a:graphic>
      </p:graphicFrame>
      <p:sp>
        <p:nvSpPr>
          <p:cNvPr id="149" name="object 23"/>
          <p:cNvSpPr txBox="1"/>
          <p:nvPr/>
        </p:nvSpPr>
        <p:spPr>
          <a:xfrm>
            <a:off x="9882505" y="6571615"/>
            <a:ext cx="2115185" cy="269875"/>
          </a:xfrm>
          <a:prstGeom prst="rect">
            <a:avLst/>
          </a:prstGeom>
        </p:spPr>
        <p:txBody>
          <a:bodyPr vert="horz" wrap="square" lIns="0" tIns="12065" rIns="0" bIns="0" rtlCol="0">
            <a:spAutoFit/>
          </a:bodyPr>
          <a:lstStyle/>
          <a:p>
            <a:pPr marL="12700">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a:p>
            <a:pPr marL="12700">
              <a:lnSpc>
                <a:spcPct val="100000"/>
              </a:lnSpc>
              <a:spcBef>
                <a:spcPts val="95"/>
              </a:spcBef>
            </a:pPr>
            <a:r>
              <a:rPr lang="zh-CN"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地图来源：安居客</a:t>
            </a:r>
            <a:endParaRPr lang="zh-CN"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文本框 19"/>
          <p:cNvSpPr txBox="1"/>
          <p:nvPr/>
        </p:nvSpPr>
        <p:spPr>
          <a:xfrm>
            <a:off x="1121410" y="4465955"/>
            <a:ext cx="3378835" cy="737235"/>
          </a:xfrm>
          <a:prstGeom prst="rect">
            <a:avLst/>
          </a:prstGeom>
          <a:noFill/>
        </p:spPr>
        <p:txBody>
          <a:bodyPr wrap="square" rtlCol="0">
            <a:spAutoFit/>
          </a:bodyPr>
          <a:p>
            <a:pPr marL="171450" indent="-171450">
              <a:lnSpc>
                <a:spcPct val="150000"/>
              </a:lnSpc>
              <a:buClr>
                <a:srgbClr val="C7A064"/>
              </a:buClr>
              <a:buFont typeface="Wingdings" panose="05000000000000000000" charset="0"/>
              <a:buChar char="u"/>
            </a:pPr>
            <a:r>
              <a:rPr lang="zh-CN" sz="1000" b="1" dirty="0">
                <a:solidFill>
                  <a:srgbClr val="C79D61"/>
                </a:solidFill>
                <a:latin typeface="微软雅黑" panose="020B0503020204020204" pitchFamily="34" charset="-122"/>
                <a:ea typeface="微软雅黑" panose="020B0503020204020204" pitchFamily="34" charset="-122"/>
              </a:rPr>
              <a:t>特征一：供应规模大</a:t>
            </a:r>
            <a:endParaRPr lang="zh-CN" sz="1000" b="1" dirty="0">
              <a:solidFill>
                <a:srgbClr val="C79D61"/>
              </a:solidFill>
              <a:latin typeface="微软雅黑" panose="020B0503020204020204" pitchFamily="34" charset="-122"/>
              <a:ea typeface="微软雅黑" panose="020B0503020204020204" pitchFamily="34" charset="-122"/>
            </a:endParaRPr>
          </a:p>
          <a:p>
            <a:pPr indent="0">
              <a:lnSpc>
                <a:spcPct val="150000"/>
              </a:lnSpc>
              <a:buClr>
                <a:srgbClr val="C7A064"/>
              </a:buClr>
              <a:buFont typeface="Wingdings" panose="05000000000000000000" charset="0"/>
              <a:buNone/>
            </a:pPr>
            <a:r>
              <a:rPr lang="zh-CN" sz="900" dirty="0">
                <a:latin typeface="微软雅黑" panose="020B0503020204020204" pitchFamily="34" charset="-122"/>
                <a:ea typeface="微软雅黑" panose="020B0503020204020204" pitchFamily="34" charset="-122"/>
              </a:rPr>
              <a:t>本次供应</a:t>
            </a:r>
            <a:r>
              <a:rPr lang="en-US" altLang="zh-CN" sz="900" dirty="0">
                <a:latin typeface="微软雅黑" panose="020B0503020204020204" pitchFamily="34" charset="-122"/>
                <a:ea typeface="微软雅黑" panose="020B0503020204020204" pitchFamily="34" charset="-122"/>
              </a:rPr>
              <a:t>45</a:t>
            </a:r>
            <a:r>
              <a:rPr lang="zh-CN" altLang="en-US" sz="900" dirty="0">
                <a:latin typeface="微软雅黑" panose="020B0503020204020204" pitchFamily="34" charset="-122"/>
                <a:ea typeface="微软雅黑" panose="020B0503020204020204" pitchFamily="34" charset="-122"/>
              </a:rPr>
              <a:t>宗，其中可开发商品住宅用地</a:t>
            </a:r>
            <a:r>
              <a:rPr lang="en-US" altLang="zh-CN" sz="900" dirty="0">
                <a:latin typeface="微软雅黑" panose="020B0503020204020204" pitchFamily="34" charset="-122"/>
                <a:ea typeface="微软雅黑" panose="020B0503020204020204" pitchFamily="34" charset="-122"/>
              </a:rPr>
              <a:t>32</a:t>
            </a:r>
            <a:r>
              <a:rPr lang="zh-CN" altLang="en-US" sz="900" dirty="0">
                <a:latin typeface="微软雅黑" panose="020B0503020204020204" pitchFamily="34" charset="-122"/>
                <a:ea typeface="微软雅黑" panose="020B0503020204020204" pitchFamily="34" charset="-122"/>
              </a:rPr>
              <a:t>宗，较首次供地的</a:t>
            </a:r>
            <a:r>
              <a:rPr lang="en-US" altLang="zh-CN" sz="900" dirty="0">
                <a:latin typeface="微软雅黑" panose="020B0503020204020204" pitchFamily="34" charset="-122"/>
                <a:ea typeface="微软雅黑" panose="020B0503020204020204" pitchFamily="34" charset="-122"/>
              </a:rPr>
              <a:t>20</a:t>
            </a:r>
            <a:r>
              <a:rPr lang="zh-CN" altLang="en-US" sz="900" dirty="0">
                <a:latin typeface="微软雅黑" panose="020B0503020204020204" pitchFamily="34" charset="-122"/>
                <a:ea typeface="微软雅黑" panose="020B0503020204020204" pitchFamily="34" charset="-122"/>
              </a:rPr>
              <a:t>宗开发用地，供应量更大、范围更广、优质地块更多。</a:t>
            </a:r>
            <a:endParaRPr lang="zh-CN" altLang="en-US" sz="900" dirty="0">
              <a:latin typeface="微软雅黑" panose="020B0503020204020204" pitchFamily="34" charset="-122"/>
              <a:ea typeface="微软雅黑" panose="020B0503020204020204" pitchFamily="34" charset="-122"/>
            </a:endParaRPr>
          </a:p>
        </p:txBody>
      </p:sp>
      <p:sp>
        <p:nvSpPr>
          <p:cNvPr id="21" name="矩形 20"/>
          <p:cNvSpPr/>
          <p:nvPr/>
        </p:nvSpPr>
        <p:spPr>
          <a:xfrm>
            <a:off x="296004" y="4428774"/>
            <a:ext cx="756000" cy="756000"/>
          </a:xfrm>
          <a:prstGeom prst="rect">
            <a:avLst/>
          </a:prstGeom>
          <a:solidFill>
            <a:srgbClr val="C79D61"/>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天正解读</a:t>
            </a:r>
            <a:endParaRPr lang="zh-CN" altLang="en-US" sz="2000" b="1" dirty="0">
              <a:latin typeface="微软雅黑" panose="020B0503020204020204" pitchFamily="34" charset="-122"/>
              <a:ea typeface="微软雅黑" panose="020B0503020204020204" pitchFamily="34" charset="-122"/>
            </a:endParaRPr>
          </a:p>
        </p:txBody>
      </p:sp>
      <p:sp>
        <p:nvSpPr>
          <p:cNvPr id="22" name="任意多边形 15"/>
          <p:cNvSpPr/>
          <p:nvPr/>
        </p:nvSpPr>
        <p:spPr>
          <a:xfrm>
            <a:off x="290195" y="4418965"/>
            <a:ext cx="4236756" cy="2112645"/>
          </a:xfrm>
          <a:custGeom>
            <a:avLst/>
            <a:gdLst>
              <a:gd name="connsiteX0" fmla="*/ 1280 w 6672"/>
              <a:gd name="connsiteY0" fmla="*/ 0 h 3327"/>
              <a:gd name="connsiteX1" fmla="*/ 6671 w 6672"/>
              <a:gd name="connsiteY1" fmla="*/ 9 h 3327"/>
              <a:gd name="connsiteX2" fmla="*/ 6671 w 6672"/>
              <a:gd name="connsiteY2" fmla="*/ 3327 h 3327"/>
              <a:gd name="connsiteX3" fmla="*/ 0 w 6672"/>
              <a:gd name="connsiteY3" fmla="*/ 3318 h 3327"/>
              <a:gd name="connsiteX4" fmla="*/ 9 w 6672"/>
              <a:gd name="connsiteY4" fmla="*/ 1253 h 3327"/>
              <a:gd name="connsiteX5" fmla="*/ 1289 w 6672"/>
              <a:gd name="connsiteY5" fmla="*/ 1253 h 3327"/>
              <a:gd name="connsiteX6" fmla="*/ 1280 w 6672"/>
              <a:gd name="connsiteY6" fmla="*/ 0 h 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2" h="3327">
                <a:moveTo>
                  <a:pt x="1280" y="0"/>
                </a:moveTo>
                <a:lnTo>
                  <a:pt x="6671" y="9"/>
                </a:lnTo>
                <a:cubicBezTo>
                  <a:pt x="6666" y="917"/>
                  <a:pt x="6675" y="2418"/>
                  <a:pt x="6671" y="3327"/>
                </a:cubicBezTo>
                <a:lnTo>
                  <a:pt x="0" y="3318"/>
                </a:lnTo>
                <a:lnTo>
                  <a:pt x="9" y="1253"/>
                </a:lnTo>
                <a:lnTo>
                  <a:pt x="1289" y="1253"/>
                </a:lnTo>
                <a:cubicBezTo>
                  <a:pt x="1289" y="1039"/>
                  <a:pt x="1280" y="213"/>
                  <a:pt x="1280" y="0"/>
                </a:cubicBezTo>
              </a:path>
            </a:pathLst>
          </a:custGeom>
          <a:ln w="12700">
            <a:solidFill>
              <a:srgbClr val="C7A064"/>
            </a:solidFill>
            <a:prstDash val="dash"/>
          </a:ln>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27" name="文本框 26"/>
          <p:cNvSpPr txBox="1"/>
          <p:nvPr/>
        </p:nvSpPr>
        <p:spPr>
          <a:xfrm>
            <a:off x="302895" y="5157470"/>
            <a:ext cx="4220210" cy="1383665"/>
          </a:xfrm>
          <a:prstGeom prst="rect">
            <a:avLst/>
          </a:prstGeom>
          <a:noFill/>
        </p:spPr>
        <p:txBody>
          <a:bodyPr wrap="square" rtlCol="0">
            <a:spAutoFit/>
          </a:bodyPr>
          <a:p>
            <a:pPr marL="171450" indent="-171450" algn="l">
              <a:lnSpc>
                <a:spcPct val="150000"/>
              </a:lnSpc>
              <a:buClr>
                <a:srgbClr val="C7A064"/>
              </a:buClr>
              <a:buSzTx/>
              <a:buFont typeface="Wingdings" panose="05000000000000000000" charset="0"/>
              <a:buChar char="u"/>
            </a:pPr>
            <a:r>
              <a:rPr lang="zh-CN" sz="1000" b="1" dirty="0">
                <a:solidFill>
                  <a:srgbClr val="C79D61"/>
                </a:solidFill>
                <a:latin typeface="微软雅黑" panose="020B0503020204020204" pitchFamily="34" charset="-122"/>
                <a:ea typeface="微软雅黑" panose="020B0503020204020204" pitchFamily="34" charset="-122"/>
              </a:rPr>
              <a:t>特征二：土拍规则更加严苛</a:t>
            </a:r>
            <a:endParaRPr lang="zh-CN" sz="1000" b="1" dirty="0">
              <a:solidFill>
                <a:srgbClr val="C79D61"/>
              </a:solidFill>
              <a:latin typeface="微软雅黑" panose="020B0503020204020204" pitchFamily="34" charset="-122"/>
              <a:ea typeface="微软雅黑" panose="020B0503020204020204" pitchFamily="34" charset="-122"/>
            </a:endParaRPr>
          </a:p>
          <a:p>
            <a:pPr indent="0">
              <a:lnSpc>
                <a:spcPct val="150000"/>
              </a:lnSpc>
              <a:buClr>
                <a:srgbClr val="C7A064"/>
              </a:buClr>
              <a:buFont typeface="Wingdings" panose="05000000000000000000" charset="0"/>
              <a:buNone/>
            </a:pPr>
            <a:r>
              <a:rPr lang="zh-CN" altLang="en-US" sz="900" dirty="0">
                <a:latin typeface="微软雅黑" panose="020B0503020204020204" pitchFamily="34" charset="-122"/>
                <a:ea typeface="微软雅黑" panose="020B0503020204020204" pitchFamily="34" charset="-122"/>
              </a:rPr>
              <a:t>继续采用</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限房价、定品质、竞地价</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出让；严控住宅用地溢价率，最高不得超过</a:t>
            </a:r>
            <a:r>
              <a:rPr lang="en-US" altLang="zh-CN" sz="900" dirty="0">
                <a:latin typeface="微软雅黑" panose="020B0503020204020204" pitchFamily="34" charset="-122"/>
                <a:ea typeface="微软雅黑" panose="020B0503020204020204" pitchFamily="34" charset="-122"/>
              </a:rPr>
              <a:t>15%</a:t>
            </a:r>
            <a:r>
              <a:rPr lang="zh-CN" altLang="en-US" sz="900" dirty="0">
                <a:latin typeface="微软雅黑" panose="020B0503020204020204" pitchFamily="34" charset="-122"/>
                <a:ea typeface="微软雅黑" panose="020B0503020204020204" pitchFamily="34" charset="-122"/>
              </a:rPr>
              <a:t>，报价达到最高限价后摇号确定竞买企业，并对竞拍企业的资金来源做出限制。公开拍卖地块均设置</a:t>
            </a:r>
            <a:r>
              <a:rPr lang="en-US" altLang="zh-CN" sz="900" dirty="0">
                <a:latin typeface="微软雅黑" panose="020B0503020204020204" pitchFamily="34" charset="-122"/>
                <a:ea typeface="微软雅黑" panose="020B0503020204020204" pitchFamily="34" charset="-122"/>
              </a:rPr>
              <a:t>5%-10%</a:t>
            </a:r>
            <a:r>
              <a:rPr lang="zh-CN" altLang="en-US" sz="900" dirty="0">
                <a:latin typeface="微软雅黑" panose="020B0503020204020204" pitchFamily="34" charset="-122"/>
                <a:ea typeface="微软雅黑" panose="020B0503020204020204" pitchFamily="34" charset="-122"/>
              </a:rPr>
              <a:t>的固定自持比例，自持年限</a:t>
            </a:r>
            <a:r>
              <a:rPr lang="en-US" altLang="zh-CN" sz="900" dirty="0">
                <a:latin typeface="微软雅黑" panose="020B0503020204020204" pitchFamily="34" charset="-122"/>
                <a:ea typeface="微软雅黑" panose="020B0503020204020204" pitchFamily="34" charset="-122"/>
              </a:rPr>
              <a:t>10</a:t>
            </a:r>
            <a:r>
              <a:rPr lang="zh-CN" altLang="en-US" sz="900" dirty="0">
                <a:latin typeface="微软雅黑" panose="020B0503020204020204" pitchFamily="34" charset="-122"/>
                <a:ea typeface="微软雅黑" panose="020B0503020204020204" pitchFamily="34" charset="-122"/>
              </a:rPr>
              <a:t>年。</a:t>
            </a:r>
            <a:endParaRPr lang="zh-CN" altLang="en-US" sz="900" dirty="0">
              <a:latin typeface="微软雅黑" panose="020B0503020204020204" pitchFamily="34" charset="-122"/>
              <a:ea typeface="微软雅黑" panose="020B0503020204020204" pitchFamily="34" charset="-122"/>
            </a:endParaRPr>
          </a:p>
          <a:p>
            <a:pPr marL="171450" indent="-171450" algn="l">
              <a:lnSpc>
                <a:spcPct val="150000"/>
              </a:lnSpc>
              <a:buClr>
                <a:srgbClr val="C7A064"/>
              </a:buClr>
              <a:buSzTx/>
              <a:buFont typeface="Wingdings" panose="05000000000000000000" charset="0"/>
              <a:buChar char="u"/>
            </a:pPr>
            <a:r>
              <a:rPr lang="zh-CN" sz="1000" b="1" dirty="0">
                <a:solidFill>
                  <a:srgbClr val="C79D61"/>
                </a:solidFill>
                <a:latin typeface="微软雅黑" panose="020B0503020204020204" pitchFamily="34" charset="-122"/>
                <a:ea typeface="微软雅黑" panose="020B0503020204020204" pitchFamily="34" charset="-122"/>
              </a:rPr>
              <a:t>特征三：毛坯售价更高</a:t>
            </a:r>
            <a:endParaRPr lang="zh-CN" sz="1000" b="1" dirty="0">
              <a:solidFill>
                <a:srgbClr val="C79D61"/>
              </a:solidFill>
              <a:latin typeface="微软雅黑" panose="020B0503020204020204" pitchFamily="34" charset="-122"/>
              <a:ea typeface="微软雅黑" panose="020B0503020204020204" pitchFamily="34" charset="-122"/>
            </a:endParaRPr>
          </a:p>
          <a:p>
            <a:pPr indent="0">
              <a:lnSpc>
                <a:spcPct val="150000"/>
              </a:lnSpc>
              <a:buClr>
                <a:srgbClr val="C7A064"/>
              </a:buClr>
              <a:buFont typeface="Wingdings" panose="05000000000000000000" charset="0"/>
              <a:buNone/>
            </a:pPr>
            <a:r>
              <a:rPr lang="zh-CN" altLang="en-US" sz="900" dirty="0">
                <a:latin typeface="微软雅黑" panose="020B0503020204020204" pitchFamily="34" charset="-122"/>
                <a:ea typeface="微软雅黑" panose="020B0503020204020204" pitchFamily="34" charset="-122"/>
              </a:rPr>
              <a:t>本次可开发的</a:t>
            </a:r>
            <a:r>
              <a:rPr lang="en-US" altLang="zh-CN" sz="900" dirty="0">
                <a:latin typeface="微软雅黑" panose="020B0503020204020204" pitchFamily="34" charset="-122"/>
                <a:ea typeface="微软雅黑" panose="020B0503020204020204" pitchFamily="34" charset="-122"/>
              </a:rPr>
              <a:t>32</a:t>
            </a:r>
            <a:r>
              <a:rPr lang="zh-CN" altLang="en-US" sz="900" dirty="0">
                <a:latin typeface="微软雅黑" panose="020B0503020204020204" pitchFamily="34" charset="-122"/>
                <a:ea typeface="微软雅黑" panose="020B0503020204020204" pitchFamily="34" charset="-122"/>
              </a:rPr>
              <a:t>宗地块毛坯售价明显高于同区域在售竞品。</a:t>
            </a:r>
            <a:endParaRPr lang="zh-CN" altLang="en-US" sz="900" dirty="0">
              <a:latin typeface="微软雅黑" panose="020B0503020204020204" pitchFamily="34" charset="-122"/>
              <a:ea typeface="微软雅黑" panose="020B0503020204020204" pitchFamily="34" charset="-122"/>
            </a:endParaRPr>
          </a:p>
        </p:txBody>
      </p:sp>
      <p:pic>
        <p:nvPicPr>
          <p:cNvPr id="28" name="图片 27" descr="文本&#10;&#10;描述已自动生成"/>
          <p:cNvPicPr>
            <a:picLocks noChangeAspect="1"/>
          </p:cNvPicPr>
          <p:nvPr/>
        </p:nvPicPr>
        <p:blipFill>
          <a:blip r:embed="rId3">
            <a:alphaModFix amt="20000"/>
          </a:blip>
          <a:stretch>
            <a:fillRect/>
          </a:stretch>
        </p:blipFill>
        <p:spPr>
          <a:xfrm>
            <a:off x="1971040" y="3183890"/>
            <a:ext cx="2242185" cy="3994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364605" y="1227455"/>
            <a:ext cx="5636895" cy="4942205"/>
            <a:chOff x="10023" y="1933"/>
            <a:chExt cx="8877" cy="7783"/>
          </a:xfrm>
        </p:grpSpPr>
        <p:grpSp>
          <p:nvGrpSpPr>
            <p:cNvPr id="8" name="组合 7"/>
            <p:cNvGrpSpPr/>
            <p:nvPr/>
          </p:nvGrpSpPr>
          <p:grpSpPr>
            <a:xfrm rot="0">
              <a:off x="10023" y="1933"/>
              <a:ext cx="8877" cy="7783"/>
              <a:chOff x="-654196" y="607557"/>
              <a:chExt cx="4181475" cy="4092575"/>
            </a:xfrm>
            <a:solidFill>
              <a:srgbClr val="808080"/>
            </a:solidFill>
          </p:grpSpPr>
          <p:sp>
            <p:nvSpPr>
              <p:cNvPr id="9" name="任意多边形 3"/>
              <p:cNvSpPr/>
              <p:nvPr/>
            </p:nvSpPr>
            <p:spPr bwMode="auto">
              <a:xfrm>
                <a:off x="1963592" y="607557"/>
                <a:ext cx="1563687" cy="1211262"/>
              </a:xfrm>
              <a:custGeom>
                <a:avLst/>
                <a:gdLst>
                  <a:gd name="connsiteX0" fmla="*/ 0 w 1794294"/>
                  <a:gd name="connsiteY0" fmla="*/ 681487 h 1388853"/>
                  <a:gd name="connsiteX1" fmla="*/ 60384 w 1794294"/>
                  <a:gd name="connsiteY1" fmla="*/ 586596 h 1388853"/>
                  <a:gd name="connsiteX2" fmla="*/ 60384 w 1794294"/>
                  <a:gd name="connsiteY2" fmla="*/ 543464 h 1388853"/>
                  <a:gd name="connsiteX3" fmla="*/ 86264 w 1794294"/>
                  <a:gd name="connsiteY3" fmla="*/ 500332 h 1388853"/>
                  <a:gd name="connsiteX4" fmla="*/ 43132 w 1794294"/>
                  <a:gd name="connsiteY4" fmla="*/ 457200 h 1388853"/>
                  <a:gd name="connsiteX5" fmla="*/ 60384 w 1794294"/>
                  <a:gd name="connsiteY5" fmla="*/ 414068 h 1388853"/>
                  <a:gd name="connsiteX6" fmla="*/ 69011 w 1794294"/>
                  <a:gd name="connsiteY6" fmla="*/ 379562 h 1388853"/>
                  <a:gd name="connsiteX7" fmla="*/ 94890 w 1794294"/>
                  <a:gd name="connsiteY7" fmla="*/ 327804 h 1388853"/>
                  <a:gd name="connsiteX8" fmla="*/ 60384 w 1794294"/>
                  <a:gd name="connsiteY8" fmla="*/ 258793 h 1388853"/>
                  <a:gd name="connsiteX9" fmla="*/ 60384 w 1794294"/>
                  <a:gd name="connsiteY9" fmla="*/ 224287 h 1388853"/>
                  <a:gd name="connsiteX10" fmla="*/ 120769 w 1794294"/>
                  <a:gd name="connsiteY10" fmla="*/ 207034 h 1388853"/>
                  <a:gd name="connsiteX11" fmla="*/ 163901 w 1794294"/>
                  <a:gd name="connsiteY11" fmla="*/ 138023 h 1388853"/>
                  <a:gd name="connsiteX12" fmla="*/ 250166 w 1794294"/>
                  <a:gd name="connsiteY12" fmla="*/ 103517 h 1388853"/>
                  <a:gd name="connsiteX13" fmla="*/ 267418 w 1794294"/>
                  <a:gd name="connsiteY13" fmla="*/ 51759 h 1388853"/>
                  <a:gd name="connsiteX14" fmla="*/ 414067 w 1794294"/>
                  <a:gd name="connsiteY14" fmla="*/ 69011 h 1388853"/>
                  <a:gd name="connsiteX15" fmla="*/ 457200 w 1794294"/>
                  <a:gd name="connsiteY15" fmla="*/ 60385 h 1388853"/>
                  <a:gd name="connsiteX16" fmla="*/ 491705 w 1794294"/>
                  <a:gd name="connsiteY16" fmla="*/ 94891 h 1388853"/>
                  <a:gd name="connsiteX17" fmla="*/ 474452 w 1794294"/>
                  <a:gd name="connsiteY17" fmla="*/ 155276 h 1388853"/>
                  <a:gd name="connsiteX18" fmla="*/ 534837 w 1794294"/>
                  <a:gd name="connsiteY18" fmla="*/ 155276 h 1388853"/>
                  <a:gd name="connsiteX19" fmla="*/ 577969 w 1794294"/>
                  <a:gd name="connsiteY19" fmla="*/ 146649 h 1388853"/>
                  <a:gd name="connsiteX20" fmla="*/ 603849 w 1794294"/>
                  <a:gd name="connsiteY20" fmla="*/ 120770 h 1388853"/>
                  <a:gd name="connsiteX21" fmla="*/ 621101 w 1794294"/>
                  <a:gd name="connsiteY21" fmla="*/ 86264 h 1388853"/>
                  <a:gd name="connsiteX22" fmla="*/ 690113 w 1794294"/>
                  <a:gd name="connsiteY22" fmla="*/ 69011 h 1388853"/>
                  <a:gd name="connsiteX23" fmla="*/ 707366 w 1794294"/>
                  <a:gd name="connsiteY23" fmla="*/ 138023 h 1388853"/>
                  <a:gd name="connsiteX24" fmla="*/ 741871 w 1794294"/>
                  <a:gd name="connsiteY24" fmla="*/ 155276 h 1388853"/>
                  <a:gd name="connsiteX25" fmla="*/ 793630 w 1794294"/>
                  <a:gd name="connsiteY25" fmla="*/ 189781 h 1388853"/>
                  <a:gd name="connsiteX26" fmla="*/ 854015 w 1794294"/>
                  <a:gd name="connsiteY26" fmla="*/ 138023 h 1388853"/>
                  <a:gd name="connsiteX27" fmla="*/ 888520 w 1794294"/>
                  <a:gd name="connsiteY27" fmla="*/ 103517 h 1388853"/>
                  <a:gd name="connsiteX28" fmla="*/ 957532 w 1794294"/>
                  <a:gd name="connsiteY28" fmla="*/ 155276 h 1388853"/>
                  <a:gd name="connsiteX29" fmla="*/ 983411 w 1794294"/>
                  <a:gd name="connsiteY29" fmla="*/ 138023 h 1388853"/>
                  <a:gd name="connsiteX30" fmla="*/ 1035169 w 1794294"/>
                  <a:gd name="connsiteY30" fmla="*/ 129396 h 1388853"/>
                  <a:gd name="connsiteX31" fmla="*/ 1078301 w 1794294"/>
                  <a:gd name="connsiteY31" fmla="*/ 163902 h 1388853"/>
                  <a:gd name="connsiteX32" fmla="*/ 1104181 w 1794294"/>
                  <a:gd name="connsiteY32" fmla="*/ 155276 h 1388853"/>
                  <a:gd name="connsiteX33" fmla="*/ 1130060 w 1794294"/>
                  <a:gd name="connsiteY33" fmla="*/ 112143 h 1388853"/>
                  <a:gd name="connsiteX34" fmla="*/ 1164566 w 1794294"/>
                  <a:gd name="connsiteY34" fmla="*/ 86264 h 1388853"/>
                  <a:gd name="connsiteX35" fmla="*/ 1224950 w 1794294"/>
                  <a:gd name="connsiteY35" fmla="*/ 138023 h 1388853"/>
                  <a:gd name="connsiteX36" fmla="*/ 1233577 w 1794294"/>
                  <a:gd name="connsiteY36" fmla="*/ 163902 h 1388853"/>
                  <a:gd name="connsiteX37" fmla="*/ 1311215 w 1794294"/>
                  <a:gd name="connsiteY37" fmla="*/ 138023 h 1388853"/>
                  <a:gd name="connsiteX38" fmla="*/ 1311215 w 1794294"/>
                  <a:gd name="connsiteY38" fmla="*/ 138023 h 1388853"/>
                  <a:gd name="connsiteX39" fmla="*/ 1406105 w 1794294"/>
                  <a:gd name="connsiteY39" fmla="*/ 51759 h 1388853"/>
                  <a:gd name="connsiteX40" fmla="*/ 1406105 w 1794294"/>
                  <a:gd name="connsiteY40" fmla="*/ 8627 h 1388853"/>
                  <a:gd name="connsiteX41" fmla="*/ 1440611 w 1794294"/>
                  <a:gd name="connsiteY41" fmla="*/ 0 h 1388853"/>
                  <a:gd name="connsiteX42" fmla="*/ 1440611 w 1794294"/>
                  <a:gd name="connsiteY42" fmla="*/ 0 h 1388853"/>
                  <a:gd name="connsiteX43" fmla="*/ 1570007 w 1794294"/>
                  <a:gd name="connsiteY43" fmla="*/ 34506 h 1388853"/>
                  <a:gd name="connsiteX44" fmla="*/ 1682150 w 1794294"/>
                  <a:gd name="connsiteY44" fmla="*/ 112143 h 1388853"/>
                  <a:gd name="connsiteX45" fmla="*/ 1682150 w 1794294"/>
                  <a:gd name="connsiteY45" fmla="*/ 112143 h 1388853"/>
                  <a:gd name="connsiteX46" fmla="*/ 1725283 w 1794294"/>
                  <a:gd name="connsiteY46" fmla="*/ 241540 h 1388853"/>
                  <a:gd name="connsiteX47" fmla="*/ 1725283 w 1794294"/>
                  <a:gd name="connsiteY47" fmla="*/ 310551 h 1388853"/>
                  <a:gd name="connsiteX48" fmla="*/ 1725283 w 1794294"/>
                  <a:gd name="connsiteY48" fmla="*/ 310551 h 1388853"/>
                  <a:gd name="connsiteX49" fmla="*/ 1785667 w 1794294"/>
                  <a:gd name="connsiteY49" fmla="*/ 388189 h 1388853"/>
                  <a:gd name="connsiteX50" fmla="*/ 1759788 w 1794294"/>
                  <a:gd name="connsiteY50" fmla="*/ 448574 h 1388853"/>
                  <a:gd name="connsiteX51" fmla="*/ 1759788 w 1794294"/>
                  <a:gd name="connsiteY51" fmla="*/ 569343 h 1388853"/>
                  <a:gd name="connsiteX52" fmla="*/ 1751162 w 1794294"/>
                  <a:gd name="connsiteY52" fmla="*/ 664234 h 1388853"/>
                  <a:gd name="connsiteX53" fmla="*/ 1785667 w 1794294"/>
                  <a:gd name="connsiteY53" fmla="*/ 741872 h 1388853"/>
                  <a:gd name="connsiteX54" fmla="*/ 1794294 w 1794294"/>
                  <a:gd name="connsiteY54" fmla="*/ 862642 h 1388853"/>
                  <a:gd name="connsiteX55" fmla="*/ 1794294 w 1794294"/>
                  <a:gd name="connsiteY55" fmla="*/ 966159 h 1388853"/>
                  <a:gd name="connsiteX56" fmla="*/ 1785667 w 1794294"/>
                  <a:gd name="connsiteY56" fmla="*/ 1052423 h 1388853"/>
                  <a:gd name="connsiteX57" fmla="*/ 1768415 w 1794294"/>
                  <a:gd name="connsiteY57" fmla="*/ 1104181 h 1388853"/>
                  <a:gd name="connsiteX58" fmla="*/ 1759788 w 1794294"/>
                  <a:gd name="connsiteY58" fmla="*/ 1173193 h 1388853"/>
                  <a:gd name="connsiteX59" fmla="*/ 1777041 w 1794294"/>
                  <a:gd name="connsiteY59" fmla="*/ 1285336 h 1388853"/>
                  <a:gd name="connsiteX60" fmla="*/ 1777041 w 1794294"/>
                  <a:gd name="connsiteY60" fmla="*/ 1362974 h 1388853"/>
                  <a:gd name="connsiteX61" fmla="*/ 1742535 w 1794294"/>
                  <a:gd name="connsiteY61" fmla="*/ 1388853 h 1388853"/>
                  <a:gd name="connsiteX62" fmla="*/ 1682150 w 1794294"/>
                  <a:gd name="connsiteY62" fmla="*/ 1337094 h 1388853"/>
                  <a:gd name="connsiteX63" fmla="*/ 1621766 w 1794294"/>
                  <a:gd name="connsiteY63" fmla="*/ 1345721 h 1388853"/>
                  <a:gd name="connsiteX64" fmla="*/ 1587260 w 1794294"/>
                  <a:gd name="connsiteY64" fmla="*/ 1371600 h 1388853"/>
                  <a:gd name="connsiteX65" fmla="*/ 1518249 w 1794294"/>
                  <a:gd name="connsiteY65" fmla="*/ 1354347 h 1388853"/>
                  <a:gd name="connsiteX66" fmla="*/ 1414732 w 1794294"/>
                  <a:gd name="connsiteY66" fmla="*/ 1354347 h 1388853"/>
                  <a:gd name="connsiteX67" fmla="*/ 1319841 w 1794294"/>
                  <a:gd name="connsiteY67" fmla="*/ 1354347 h 1388853"/>
                  <a:gd name="connsiteX68" fmla="*/ 1319841 w 1794294"/>
                  <a:gd name="connsiteY68" fmla="*/ 1354347 h 1388853"/>
                  <a:gd name="connsiteX69" fmla="*/ 1319841 w 1794294"/>
                  <a:gd name="connsiteY69" fmla="*/ 1354347 h 1388853"/>
                  <a:gd name="connsiteX70" fmla="*/ 1242203 w 1794294"/>
                  <a:gd name="connsiteY70" fmla="*/ 1328468 h 1388853"/>
                  <a:gd name="connsiteX71" fmla="*/ 1181818 w 1794294"/>
                  <a:gd name="connsiteY71" fmla="*/ 1268083 h 1388853"/>
                  <a:gd name="connsiteX72" fmla="*/ 1138686 w 1794294"/>
                  <a:gd name="connsiteY72" fmla="*/ 1224951 h 1388853"/>
                  <a:gd name="connsiteX73" fmla="*/ 1138686 w 1794294"/>
                  <a:gd name="connsiteY73" fmla="*/ 1224951 h 1388853"/>
                  <a:gd name="connsiteX74" fmla="*/ 1043796 w 1794294"/>
                  <a:gd name="connsiteY74" fmla="*/ 1164566 h 1388853"/>
                  <a:gd name="connsiteX75" fmla="*/ 957532 w 1794294"/>
                  <a:gd name="connsiteY75" fmla="*/ 1164566 h 1388853"/>
                  <a:gd name="connsiteX76" fmla="*/ 897147 w 1794294"/>
                  <a:gd name="connsiteY76" fmla="*/ 1009291 h 1388853"/>
                  <a:gd name="connsiteX77" fmla="*/ 871267 w 1794294"/>
                  <a:gd name="connsiteY77" fmla="*/ 957532 h 1388853"/>
                  <a:gd name="connsiteX78" fmla="*/ 862641 w 1794294"/>
                  <a:gd name="connsiteY78" fmla="*/ 828136 h 1388853"/>
                  <a:gd name="connsiteX79" fmla="*/ 802256 w 1794294"/>
                  <a:gd name="connsiteY79" fmla="*/ 828136 h 1388853"/>
                  <a:gd name="connsiteX80" fmla="*/ 646981 w 1794294"/>
                  <a:gd name="connsiteY80" fmla="*/ 776377 h 1388853"/>
                  <a:gd name="connsiteX81" fmla="*/ 474452 w 1794294"/>
                  <a:gd name="connsiteY81" fmla="*/ 715993 h 1388853"/>
                  <a:gd name="connsiteX82" fmla="*/ 345056 w 1794294"/>
                  <a:gd name="connsiteY82" fmla="*/ 759125 h 1388853"/>
                  <a:gd name="connsiteX83" fmla="*/ 258792 w 1794294"/>
                  <a:gd name="connsiteY83" fmla="*/ 785004 h 1388853"/>
                  <a:gd name="connsiteX84" fmla="*/ 129396 w 1794294"/>
                  <a:gd name="connsiteY84" fmla="*/ 733245 h 1388853"/>
                  <a:gd name="connsiteX85" fmla="*/ 0 w 1794294"/>
                  <a:gd name="connsiteY85" fmla="*/ 681487 h 13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94294" h="1388853">
                    <a:moveTo>
                      <a:pt x="0" y="681487"/>
                    </a:moveTo>
                    <a:lnTo>
                      <a:pt x="60384" y="586596"/>
                    </a:lnTo>
                    <a:lnTo>
                      <a:pt x="60384" y="543464"/>
                    </a:lnTo>
                    <a:lnTo>
                      <a:pt x="86264" y="500332"/>
                    </a:lnTo>
                    <a:lnTo>
                      <a:pt x="43132" y="457200"/>
                    </a:lnTo>
                    <a:lnTo>
                      <a:pt x="60384" y="414068"/>
                    </a:lnTo>
                    <a:lnTo>
                      <a:pt x="69011" y="379562"/>
                    </a:lnTo>
                    <a:lnTo>
                      <a:pt x="94890" y="327804"/>
                    </a:lnTo>
                    <a:lnTo>
                      <a:pt x="60384" y="258793"/>
                    </a:lnTo>
                    <a:lnTo>
                      <a:pt x="60384" y="224287"/>
                    </a:lnTo>
                    <a:lnTo>
                      <a:pt x="120769" y="207034"/>
                    </a:lnTo>
                    <a:lnTo>
                      <a:pt x="163901" y="138023"/>
                    </a:lnTo>
                    <a:lnTo>
                      <a:pt x="250166" y="103517"/>
                    </a:lnTo>
                    <a:lnTo>
                      <a:pt x="267418" y="51759"/>
                    </a:lnTo>
                    <a:lnTo>
                      <a:pt x="414067" y="69011"/>
                    </a:lnTo>
                    <a:lnTo>
                      <a:pt x="457200" y="60385"/>
                    </a:lnTo>
                    <a:lnTo>
                      <a:pt x="491705" y="94891"/>
                    </a:lnTo>
                    <a:lnTo>
                      <a:pt x="474452" y="155276"/>
                    </a:lnTo>
                    <a:lnTo>
                      <a:pt x="534837" y="155276"/>
                    </a:lnTo>
                    <a:lnTo>
                      <a:pt x="577969" y="146649"/>
                    </a:lnTo>
                    <a:lnTo>
                      <a:pt x="603849" y="120770"/>
                    </a:lnTo>
                    <a:lnTo>
                      <a:pt x="621101" y="86264"/>
                    </a:lnTo>
                    <a:lnTo>
                      <a:pt x="690113" y="69011"/>
                    </a:lnTo>
                    <a:lnTo>
                      <a:pt x="707366" y="138023"/>
                    </a:lnTo>
                    <a:lnTo>
                      <a:pt x="741871" y="155276"/>
                    </a:lnTo>
                    <a:lnTo>
                      <a:pt x="793630" y="189781"/>
                    </a:lnTo>
                    <a:lnTo>
                      <a:pt x="854015" y="138023"/>
                    </a:lnTo>
                    <a:lnTo>
                      <a:pt x="888520" y="103517"/>
                    </a:lnTo>
                    <a:lnTo>
                      <a:pt x="957532" y="155276"/>
                    </a:lnTo>
                    <a:lnTo>
                      <a:pt x="983411" y="138023"/>
                    </a:lnTo>
                    <a:lnTo>
                      <a:pt x="1035169" y="129396"/>
                    </a:lnTo>
                    <a:lnTo>
                      <a:pt x="1078301" y="163902"/>
                    </a:lnTo>
                    <a:lnTo>
                      <a:pt x="1104181" y="155276"/>
                    </a:lnTo>
                    <a:lnTo>
                      <a:pt x="1130060" y="112143"/>
                    </a:lnTo>
                    <a:lnTo>
                      <a:pt x="1164566" y="86264"/>
                    </a:lnTo>
                    <a:lnTo>
                      <a:pt x="1224950" y="138023"/>
                    </a:lnTo>
                    <a:lnTo>
                      <a:pt x="1233577" y="163902"/>
                    </a:lnTo>
                    <a:lnTo>
                      <a:pt x="1311215" y="138023"/>
                    </a:lnTo>
                    <a:lnTo>
                      <a:pt x="1311215" y="138023"/>
                    </a:lnTo>
                    <a:lnTo>
                      <a:pt x="1406105" y="51759"/>
                    </a:lnTo>
                    <a:lnTo>
                      <a:pt x="1406105" y="8627"/>
                    </a:lnTo>
                    <a:lnTo>
                      <a:pt x="1440611" y="0"/>
                    </a:lnTo>
                    <a:lnTo>
                      <a:pt x="1440611" y="0"/>
                    </a:lnTo>
                    <a:lnTo>
                      <a:pt x="1570007" y="34506"/>
                    </a:lnTo>
                    <a:lnTo>
                      <a:pt x="1682150" y="112143"/>
                    </a:lnTo>
                    <a:lnTo>
                      <a:pt x="1682150" y="112143"/>
                    </a:lnTo>
                    <a:lnTo>
                      <a:pt x="1725283" y="241540"/>
                    </a:lnTo>
                    <a:lnTo>
                      <a:pt x="1725283" y="310551"/>
                    </a:lnTo>
                    <a:lnTo>
                      <a:pt x="1725283" y="310551"/>
                    </a:lnTo>
                    <a:lnTo>
                      <a:pt x="1785667" y="388189"/>
                    </a:lnTo>
                    <a:lnTo>
                      <a:pt x="1759788" y="448574"/>
                    </a:lnTo>
                    <a:lnTo>
                      <a:pt x="1759788" y="569343"/>
                    </a:lnTo>
                    <a:lnTo>
                      <a:pt x="1751162" y="664234"/>
                    </a:lnTo>
                    <a:lnTo>
                      <a:pt x="1785667" y="741872"/>
                    </a:lnTo>
                    <a:lnTo>
                      <a:pt x="1794294" y="862642"/>
                    </a:lnTo>
                    <a:lnTo>
                      <a:pt x="1794294" y="966159"/>
                    </a:lnTo>
                    <a:lnTo>
                      <a:pt x="1785667" y="1052423"/>
                    </a:lnTo>
                    <a:lnTo>
                      <a:pt x="1768415" y="1104181"/>
                    </a:lnTo>
                    <a:lnTo>
                      <a:pt x="1759788" y="1173193"/>
                    </a:lnTo>
                    <a:lnTo>
                      <a:pt x="1777041" y="1285336"/>
                    </a:lnTo>
                    <a:lnTo>
                      <a:pt x="1777041" y="1362974"/>
                    </a:lnTo>
                    <a:lnTo>
                      <a:pt x="1742535" y="1388853"/>
                    </a:lnTo>
                    <a:lnTo>
                      <a:pt x="1682150" y="1337094"/>
                    </a:lnTo>
                    <a:lnTo>
                      <a:pt x="1621766" y="1345721"/>
                    </a:lnTo>
                    <a:lnTo>
                      <a:pt x="1587260" y="1371600"/>
                    </a:lnTo>
                    <a:lnTo>
                      <a:pt x="1518249" y="1354347"/>
                    </a:lnTo>
                    <a:lnTo>
                      <a:pt x="1414732" y="1354347"/>
                    </a:lnTo>
                    <a:lnTo>
                      <a:pt x="1319841" y="1354347"/>
                    </a:lnTo>
                    <a:lnTo>
                      <a:pt x="1319841" y="1354347"/>
                    </a:lnTo>
                    <a:lnTo>
                      <a:pt x="1319841" y="1354347"/>
                    </a:lnTo>
                    <a:lnTo>
                      <a:pt x="1242203" y="1328468"/>
                    </a:lnTo>
                    <a:lnTo>
                      <a:pt x="1181818" y="1268083"/>
                    </a:lnTo>
                    <a:lnTo>
                      <a:pt x="1138686" y="1224951"/>
                    </a:lnTo>
                    <a:lnTo>
                      <a:pt x="1138686" y="1224951"/>
                    </a:lnTo>
                    <a:lnTo>
                      <a:pt x="1043796" y="1164566"/>
                    </a:lnTo>
                    <a:lnTo>
                      <a:pt x="957532" y="1164566"/>
                    </a:lnTo>
                    <a:lnTo>
                      <a:pt x="897147" y="1009291"/>
                    </a:lnTo>
                    <a:lnTo>
                      <a:pt x="871267" y="957532"/>
                    </a:lnTo>
                    <a:lnTo>
                      <a:pt x="862641" y="828136"/>
                    </a:lnTo>
                    <a:lnTo>
                      <a:pt x="802256" y="828136"/>
                    </a:lnTo>
                    <a:lnTo>
                      <a:pt x="646981" y="776377"/>
                    </a:lnTo>
                    <a:lnTo>
                      <a:pt x="474452" y="715993"/>
                    </a:lnTo>
                    <a:lnTo>
                      <a:pt x="345056" y="759125"/>
                    </a:lnTo>
                    <a:lnTo>
                      <a:pt x="258792" y="785004"/>
                    </a:lnTo>
                    <a:lnTo>
                      <a:pt x="129396" y="733245"/>
                    </a:lnTo>
                    <a:lnTo>
                      <a:pt x="0" y="681487"/>
                    </a:lnTo>
                    <a:close/>
                  </a:path>
                </a:pathLst>
              </a:custGeom>
              <a:solidFill>
                <a:srgbClr val="D9D9D9"/>
              </a:solidFill>
              <a:ln w="6350" cap="flat" cmpd="sng" algn="ctr">
                <a:solidFill>
                  <a:schemeClr val="bg1"/>
                </a:solidFill>
                <a:prstDash val="sysDash"/>
              </a:ln>
              <a:effectLst>
                <a:outerShdw blurRad="38100" dist="30000" dir="5400000" rotWithShape="0">
                  <a:srgbClr val="000000">
                    <a:alpha val="45000"/>
                  </a:srgbClr>
                </a:outerShdw>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cs typeface="+mn-cs"/>
                </a:endParaRPr>
              </a:p>
            </p:txBody>
          </p:sp>
          <p:sp>
            <p:nvSpPr>
              <p:cNvPr id="11" name="任意多边形 4"/>
              <p:cNvSpPr/>
              <p:nvPr/>
            </p:nvSpPr>
            <p:spPr bwMode="auto">
              <a:xfrm>
                <a:off x="-654196" y="1240969"/>
                <a:ext cx="4114800" cy="1851025"/>
              </a:xfrm>
              <a:custGeom>
                <a:avLst/>
                <a:gdLst>
                  <a:gd name="connsiteX0" fmla="*/ 2044460 w 4615132"/>
                  <a:gd name="connsiteY0" fmla="*/ 888521 h 2165230"/>
                  <a:gd name="connsiteX1" fmla="*/ 1975449 w 4615132"/>
                  <a:gd name="connsiteY1" fmla="*/ 914400 h 2165230"/>
                  <a:gd name="connsiteX2" fmla="*/ 1966822 w 4615132"/>
                  <a:gd name="connsiteY2" fmla="*/ 957532 h 2165230"/>
                  <a:gd name="connsiteX3" fmla="*/ 2001328 w 4615132"/>
                  <a:gd name="connsiteY3" fmla="*/ 1000664 h 2165230"/>
                  <a:gd name="connsiteX4" fmla="*/ 2035834 w 4615132"/>
                  <a:gd name="connsiteY4" fmla="*/ 1078302 h 2165230"/>
                  <a:gd name="connsiteX5" fmla="*/ 2009954 w 4615132"/>
                  <a:gd name="connsiteY5" fmla="*/ 1095555 h 2165230"/>
                  <a:gd name="connsiteX6" fmla="*/ 1932317 w 4615132"/>
                  <a:gd name="connsiteY6" fmla="*/ 1130061 h 2165230"/>
                  <a:gd name="connsiteX7" fmla="*/ 1733909 w 4615132"/>
                  <a:gd name="connsiteY7" fmla="*/ 1164566 h 2165230"/>
                  <a:gd name="connsiteX8" fmla="*/ 1682150 w 4615132"/>
                  <a:gd name="connsiteY8" fmla="*/ 1104181 h 2165230"/>
                  <a:gd name="connsiteX9" fmla="*/ 1604513 w 4615132"/>
                  <a:gd name="connsiteY9" fmla="*/ 1155940 h 2165230"/>
                  <a:gd name="connsiteX10" fmla="*/ 1561381 w 4615132"/>
                  <a:gd name="connsiteY10" fmla="*/ 1095555 h 2165230"/>
                  <a:gd name="connsiteX11" fmla="*/ 1457864 w 4615132"/>
                  <a:gd name="connsiteY11" fmla="*/ 1026544 h 2165230"/>
                  <a:gd name="connsiteX12" fmla="*/ 1406105 w 4615132"/>
                  <a:gd name="connsiteY12" fmla="*/ 1026544 h 2165230"/>
                  <a:gd name="connsiteX13" fmla="*/ 1337094 w 4615132"/>
                  <a:gd name="connsiteY13" fmla="*/ 871268 h 2165230"/>
                  <a:gd name="connsiteX14" fmla="*/ 1216324 w 4615132"/>
                  <a:gd name="connsiteY14" fmla="*/ 871268 h 2165230"/>
                  <a:gd name="connsiteX15" fmla="*/ 1112807 w 4615132"/>
                  <a:gd name="connsiteY15" fmla="*/ 923027 h 2165230"/>
                  <a:gd name="connsiteX16" fmla="*/ 1043796 w 4615132"/>
                  <a:gd name="connsiteY16" fmla="*/ 974785 h 2165230"/>
                  <a:gd name="connsiteX17" fmla="*/ 931652 w 4615132"/>
                  <a:gd name="connsiteY17" fmla="*/ 793630 h 2165230"/>
                  <a:gd name="connsiteX18" fmla="*/ 845388 w 4615132"/>
                  <a:gd name="connsiteY18" fmla="*/ 802257 h 2165230"/>
                  <a:gd name="connsiteX19" fmla="*/ 785003 w 4615132"/>
                  <a:gd name="connsiteY19" fmla="*/ 767751 h 2165230"/>
                  <a:gd name="connsiteX20" fmla="*/ 785003 w 4615132"/>
                  <a:gd name="connsiteY20" fmla="*/ 767751 h 2165230"/>
                  <a:gd name="connsiteX21" fmla="*/ 707366 w 4615132"/>
                  <a:gd name="connsiteY21" fmla="*/ 802257 h 2165230"/>
                  <a:gd name="connsiteX22" fmla="*/ 724618 w 4615132"/>
                  <a:gd name="connsiteY22" fmla="*/ 914400 h 2165230"/>
                  <a:gd name="connsiteX23" fmla="*/ 759124 w 4615132"/>
                  <a:gd name="connsiteY23" fmla="*/ 966159 h 2165230"/>
                  <a:gd name="connsiteX24" fmla="*/ 664234 w 4615132"/>
                  <a:gd name="connsiteY24" fmla="*/ 1009291 h 2165230"/>
                  <a:gd name="connsiteX25" fmla="*/ 655607 w 4615132"/>
                  <a:gd name="connsiteY25" fmla="*/ 1155940 h 2165230"/>
                  <a:gd name="connsiteX26" fmla="*/ 759124 w 4615132"/>
                  <a:gd name="connsiteY26" fmla="*/ 1216325 h 2165230"/>
                  <a:gd name="connsiteX27" fmla="*/ 785003 w 4615132"/>
                  <a:gd name="connsiteY27" fmla="*/ 1293963 h 2165230"/>
                  <a:gd name="connsiteX28" fmla="*/ 733245 w 4615132"/>
                  <a:gd name="connsiteY28" fmla="*/ 1293963 h 2165230"/>
                  <a:gd name="connsiteX29" fmla="*/ 672860 w 4615132"/>
                  <a:gd name="connsiteY29" fmla="*/ 1293963 h 2165230"/>
                  <a:gd name="connsiteX30" fmla="*/ 629728 w 4615132"/>
                  <a:gd name="connsiteY30" fmla="*/ 1337095 h 2165230"/>
                  <a:gd name="connsiteX31" fmla="*/ 569343 w 4615132"/>
                  <a:gd name="connsiteY31" fmla="*/ 1362974 h 2165230"/>
                  <a:gd name="connsiteX32" fmla="*/ 500332 w 4615132"/>
                  <a:gd name="connsiteY32" fmla="*/ 1345721 h 2165230"/>
                  <a:gd name="connsiteX33" fmla="*/ 465826 w 4615132"/>
                  <a:gd name="connsiteY33" fmla="*/ 1319842 h 2165230"/>
                  <a:gd name="connsiteX34" fmla="*/ 388188 w 4615132"/>
                  <a:gd name="connsiteY34" fmla="*/ 1345721 h 2165230"/>
                  <a:gd name="connsiteX35" fmla="*/ 388188 w 4615132"/>
                  <a:gd name="connsiteY35" fmla="*/ 1414732 h 2165230"/>
                  <a:gd name="connsiteX36" fmla="*/ 388188 w 4615132"/>
                  <a:gd name="connsiteY36" fmla="*/ 1483744 h 2165230"/>
                  <a:gd name="connsiteX37" fmla="*/ 345056 w 4615132"/>
                  <a:gd name="connsiteY37" fmla="*/ 1500997 h 2165230"/>
                  <a:gd name="connsiteX38" fmla="*/ 276045 w 4615132"/>
                  <a:gd name="connsiteY38" fmla="*/ 1500997 h 2165230"/>
                  <a:gd name="connsiteX39" fmla="*/ 207034 w 4615132"/>
                  <a:gd name="connsiteY39" fmla="*/ 1526876 h 2165230"/>
                  <a:gd name="connsiteX40" fmla="*/ 155275 w 4615132"/>
                  <a:gd name="connsiteY40" fmla="*/ 1552755 h 2165230"/>
                  <a:gd name="connsiteX41" fmla="*/ 120769 w 4615132"/>
                  <a:gd name="connsiteY41" fmla="*/ 1570008 h 2165230"/>
                  <a:gd name="connsiteX42" fmla="*/ 77637 w 4615132"/>
                  <a:gd name="connsiteY42" fmla="*/ 1552755 h 2165230"/>
                  <a:gd name="connsiteX43" fmla="*/ 25879 w 4615132"/>
                  <a:gd name="connsiteY43" fmla="*/ 1621766 h 2165230"/>
                  <a:gd name="connsiteX44" fmla="*/ 17252 w 4615132"/>
                  <a:gd name="connsiteY44" fmla="*/ 1699404 h 2165230"/>
                  <a:gd name="connsiteX45" fmla="*/ 0 w 4615132"/>
                  <a:gd name="connsiteY45" fmla="*/ 1768415 h 2165230"/>
                  <a:gd name="connsiteX46" fmla="*/ 0 w 4615132"/>
                  <a:gd name="connsiteY46" fmla="*/ 1820174 h 2165230"/>
                  <a:gd name="connsiteX47" fmla="*/ 25879 w 4615132"/>
                  <a:gd name="connsiteY47" fmla="*/ 1906438 h 2165230"/>
                  <a:gd name="connsiteX48" fmla="*/ 86264 w 4615132"/>
                  <a:gd name="connsiteY48" fmla="*/ 1984076 h 2165230"/>
                  <a:gd name="connsiteX49" fmla="*/ 138022 w 4615132"/>
                  <a:gd name="connsiteY49" fmla="*/ 2078966 h 2165230"/>
                  <a:gd name="connsiteX50" fmla="*/ 155275 w 4615132"/>
                  <a:gd name="connsiteY50" fmla="*/ 2165230 h 2165230"/>
                  <a:gd name="connsiteX51" fmla="*/ 155275 w 4615132"/>
                  <a:gd name="connsiteY51" fmla="*/ 2165230 h 2165230"/>
                  <a:gd name="connsiteX52" fmla="*/ 310550 w 4615132"/>
                  <a:gd name="connsiteY52" fmla="*/ 2104846 h 2165230"/>
                  <a:gd name="connsiteX53" fmla="*/ 405441 w 4615132"/>
                  <a:gd name="connsiteY53" fmla="*/ 2087593 h 2165230"/>
                  <a:gd name="connsiteX54" fmla="*/ 517584 w 4615132"/>
                  <a:gd name="connsiteY54" fmla="*/ 2122098 h 2165230"/>
                  <a:gd name="connsiteX55" fmla="*/ 569343 w 4615132"/>
                  <a:gd name="connsiteY55" fmla="*/ 2087593 h 2165230"/>
                  <a:gd name="connsiteX56" fmla="*/ 785003 w 4615132"/>
                  <a:gd name="connsiteY56" fmla="*/ 2027208 h 2165230"/>
                  <a:gd name="connsiteX57" fmla="*/ 940279 w 4615132"/>
                  <a:gd name="connsiteY57" fmla="*/ 2009955 h 2165230"/>
                  <a:gd name="connsiteX58" fmla="*/ 1009290 w 4615132"/>
                  <a:gd name="connsiteY58" fmla="*/ 1958197 h 2165230"/>
                  <a:gd name="connsiteX59" fmla="*/ 1181818 w 4615132"/>
                  <a:gd name="connsiteY59" fmla="*/ 1932317 h 2165230"/>
                  <a:gd name="connsiteX60" fmla="*/ 1250830 w 4615132"/>
                  <a:gd name="connsiteY60" fmla="*/ 1915064 h 2165230"/>
                  <a:gd name="connsiteX61" fmla="*/ 1250830 w 4615132"/>
                  <a:gd name="connsiteY61" fmla="*/ 1915064 h 2165230"/>
                  <a:gd name="connsiteX62" fmla="*/ 1354347 w 4615132"/>
                  <a:gd name="connsiteY62" fmla="*/ 1794295 h 2165230"/>
                  <a:gd name="connsiteX63" fmla="*/ 1466490 w 4615132"/>
                  <a:gd name="connsiteY63" fmla="*/ 1785668 h 2165230"/>
                  <a:gd name="connsiteX64" fmla="*/ 1500996 w 4615132"/>
                  <a:gd name="connsiteY64" fmla="*/ 1846053 h 2165230"/>
                  <a:gd name="connsiteX65" fmla="*/ 1578634 w 4615132"/>
                  <a:gd name="connsiteY65" fmla="*/ 1880559 h 2165230"/>
                  <a:gd name="connsiteX66" fmla="*/ 1630392 w 4615132"/>
                  <a:gd name="connsiteY66" fmla="*/ 1837427 h 2165230"/>
                  <a:gd name="connsiteX67" fmla="*/ 1647645 w 4615132"/>
                  <a:gd name="connsiteY67" fmla="*/ 1794295 h 2165230"/>
                  <a:gd name="connsiteX68" fmla="*/ 1656271 w 4615132"/>
                  <a:gd name="connsiteY68" fmla="*/ 1708030 h 2165230"/>
                  <a:gd name="connsiteX69" fmla="*/ 1656271 w 4615132"/>
                  <a:gd name="connsiteY69" fmla="*/ 1664898 h 2165230"/>
                  <a:gd name="connsiteX70" fmla="*/ 1777041 w 4615132"/>
                  <a:gd name="connsiteY70" fmla="*/ 1699404 h 2165230"/>
                  <a:gd name="connsiteX71" fmla="*/ 1846052 w 4615132"/>
                  <a:gd name="connsiteY71" fmla="*/ 1733910 h 2165230"/>
                  <a:gd name="connsiteX72" fmla="*/ 1975449 w 4615132"/>
                  <a:gd name="connsiteY72" fmla="*/ 1768415 h 2165230"/>
                  <a:gd name="connsiteX73" fmla="*/ 2078966 w 4615132"/>
                  <a:gd name="connsiteY73" fmla="*/ 1708030 h 2165230"/>
                  <a:gd name="connsiteX74" fmla="*/ 2139350 w 4615132"/>
                  <a:gd name="connsiteY74" fmla="*/ 1699404 h 2165230"/>
                  <a:gd name="connsiteX75" fmla="*/ 2139350 w 4615132"/>
                  <a:gd name="connsiteY75" fmla="*/ 1699404 h 2165230"/>
                  <a:gd name="connsiteX76" fmla="*/ 2234241 w 4615132"/>
                  <a:gd name="connsiteY76" fmla="*/ 1613140 h 2165230"/>
                  <a:gd name="connsiteX77" fmla="*/ 2234241 w 4615132"/>
                  <a:gd name="connsiteY77" fmla="*/ 1613140 h 2165230"/>
                  <a:gd name="connsiteX78" fmla="*/ 2355011 w 4615132"/>
                  <a:gd name="connsiteY78" fmla="*/ 1587261 h 2165230"/>
                  <a:gd name="connsiteX79" fmla="*/ 2518913 w 4615132"/>
                  <a:gd name="connsiteY79" fmla="*/ 1578634 h 2165230"/>
                  <a:gd name="connsiteX80" fmla="*/ 2700067 w 4615132"/>
                  <a:gd name="connsiteY80" fmla="*/ 1621766 h 2165230"/>
                  <a:gd name="connsiteX81" fmla="*/ 2751826 w 4615132"/>
                  <a:gd name="connsiteY81" fmla="*/ 1725283 h 2165230"/>
                  <a:gd name="connsiteX82" fmla="*/ 2786332 w 4615132"/>
                  <a:gd name="connsiteY82" fmla="*/ 1777042 h 2165230"/>
                  <a:gd name="connsiteX83" fmla="*/ 3071003 w 4615132"/>
                  <a:gd name="connsiteY83" fmla="*/ 1647646 h 2165230"/>
                  <a:gd name="connsiteX84" fmla="*/ 3295290 w 4615132"/>
                  <a:gd name="connsiteY84" fmla="*/ 1613140 h 2165230"/>
                  <a:gd name="connsiteX85" fmla="*/ 3717984 w 4615132"/>
                  <a:gd name="connsiteY85" fmla="*/ 1440612 h 2165230"/>
                  <a:gd name="connsiteX86" fmla="*/ 3985403 w 4615132"/>
                  <a:gd name="connsiteY86" fmla="*/ 1302589 h 2165230"/>
                  <a:gd name="connsiteX87" fmla="*/ 4114800 w 4615132"/>
                  <a:gd name="connsiteY87" fmla="*/ 1268083 h 2165230"/>
                  <a:gd name="connsiteX88" fmla="*/ 4339086 w 4615132"/>
                  <a:gd name="connsiteY88" fmla="*/ 1216325 h 2165230"/>
                  <a:gd name="connsiteX89" fmla="*/ 4615132 w 4615132"/>
                  <a:gd name="connsiteY89" fmla="*/ 1000664 h 2165230"/>
                  <a:gd name="connsiteX90" fmla="*/ 4580626 w 4615132"/>
                  <a:gd name="connsiteY90" fmla="*/ 888521 h 2165230"/>
                  <a:gd name="connsiteX91" fmla="*/ 4546120 w 4615132"/>
                  <a:gd name="connsiteY91" fmla="*/ 672861 h 2165230"/>
                  <a:gd name="connsiteX92" fmla="*/ 4339086 w 4615132"/>
                  <a:gd name="connsiteY92" fmla="*/ 672861 h 2165230"/>
                  <a:gd name="connsiteX93" fmla="*/ 4218317 w 4615132"/>
                  <a:gd name="connsiteY93" fmla="*/ 655608 h 2165230"/>
                  <a:gd name="connsiteX94" fmla="*/ 3994030 w 4615132"/>
                  <a:gd name="connsiteY94" fmla="*/ 483080 h 2165230"/>
                  <a:gd name="connsiteX95" fmla="*/ 3890513 w 4615132"/>
                  <a:gd name="connsiteY95" fmla="*/ 483080 h 2165230"/>
                  <a:gd name="connsiteX96" fmla="*/ 3812875 w 4615132"/>
                  <a:gd name="connsiteY96" fmla="*/ 215661 h 2165230"/>
                  <a:gd name="connsiteX97" fmla="*/ 3795622 w 4615132"/>
                  <a:gd name="connsiteY97" fmla="*/ 138023 h 2165230"/>
                  <a:gd name="connsiteX98" fmla="*/ 3433313 w 4615132"/>
                  <a:gd name="connsiteY98" fmla="*/ 25880 h 2165230"/>
                  <a:gd name="connsiteX99" fmla="*/ 3209026 w 4615132"/>
                  <a:gd name="connsiteY99" fmla="*/ 94891 h 2165230"/>
                  <a:gd name="connsiteX100" fmla="*/ 2941607 w 4615132"/>
                  <a:gd name="connsiteY100" fmla="*/ 0 h 2165230"/>
                  <a:gd name="connsiteX101" fmla="*/ 3027871 w 4615132"/>
                  <a:gd name="connsiteY101" fmla="*/ 69012 h 2165230"/>
                  <a:gd name="connsiteX102" fmla="*/ 2967486 w 4615132"/>
                  <a:gd name="connsiteY102" fmla="*/ 146649 h 2165230"/>
                  <a:gd name="connsiteX103" fmla="*/ 2976113 w 4615132"/>
                  <a:gd name="connsiteY103" fmla="*/ 232914 h 2165230"/>
                  <a:gd name="connsiteX104" fmla="*/ 2984739 w 4615132"/>
                  <a:gd name="connsiteY104" fmla="*/ 276046 h 2165230"/>
                  <a:gd name="connsiteX105" fmla="*/ 3088256 w 4615132"/>
                  <a:gd name="connsiteY105" fmla="*/ 250166 h 2165230"/>
                  <a:gd name="connsiteX106" fmla="*/ 3209026 w 4615132"/>
                  <a:gd name="connsiteY106" fmla="*/ 310551 h 2165230"/>
                  <a:gd name="connsiteX107" fmla="*/ 3269411 w 4615132"/>
                  <a:gd name="connsiteY107" fmla="*/ 327804 h 2165230"/>
                  <a:gd name="connsiteX108" fmla="*/ 3252158 w 4615132"/>
                  <a:gd name="connsiteY108" fmla="*/ 508959 h 2165230"/>
                  <a:gd name="connsiteX109" fmla="*/ 3252158 w 4615132"/>
                  <a:gd name="connsiteY109" fmla="*/ 638355 h 2165230"/>
                  <a:gd name="connsiteX110" fmla="*/ 3269411 w 4615132"/>
                  <a:gd name="connsiteY110" fmla="*/ 698740 h 2165230"/>
                  <a:gd name="connsiteX111" fmla="*/ 3269411 w 4615132"/>
                  <a:gd name="connsiteY111" fmla="*/ 750498 h 2165230"/>
                  <a:gd name="connsiteX112" fmla="*/ 3286664 w 4615132"/>
                  <a:gd name="connsiteY112" fmla="*/ 836763 h 2165230"/>
                  <a:gd name="connsiteX113" fmla="*/ 3312543 w 4615132"/>
                  <a:gd name="connsiteY113" fmla="*/ 940280 h 2165230"/>
                  <a:gd name="connsiteX114" fmla="*/ 3278037 w 4615132"/>
                  <a:gd name="connsiteY114" fmla="*/ 1000664 h 2165230"/>
                  <a:gd name="connsiteX115" fmla="*/ 3226279 w 4615132"/>
                  <a:gd name="connsiteY115" fmla="*/ 983412 h 2165230"/>
                  <a:gd name="connsiteX116" fmla="*/ 3114135 w 4615132"/>
                  <a:gd name="connsiteY116" fmla="*/ 1035170 h 2165230"/>
                  <a:gd name="connsiteX117" fmla="*/ 3010618 w 4615132"/>
                  <a:gd name="connsiteY117" fmla="*/ 1104181 h 2165230"/>
                  <a:gd name="connsiteX118" fmla="*/ 2829464 w 4615132"/>
                  <a:gd name="connsiteY118" fmla="*/ 1112808 h 2165230"/>
                  <a:gd name="connsiteX119" fmla="*/ 2648309 w 4615132"/>
                  <a:gd name="connsiteY119" fmla="*/ 1069676 h 2165230"/>
                  <a:gd name="connsiteX120" fmla="*/ 2398143 w 4615132"/>
                  <a:gd name="connsiteY120" fmla="*/ 1069676 h 2165230"/>
                  <a:gd name="connsiteX121" fmla="*/ 2044460 w 4615132"/>
                  <a:gd name="connsiteY121" fmla="*/ 888521 h 216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615132" h="2165230">
                    <a:moveTo>
                      <a:pt x="2044460" y="888521"/>
                    </a:moveTo>
                    <a:lnTo>
                      <a:pt x="1975449" y="914400"/>
                    </a:lnTo>
                    <a:lnTo>
                      <a:pt x="1966822" y="957532"/>
                    </a:lnTo>
                    <a:lnTo>
                      <a:pt x="2001328" y="1000664"/>
                    </a:lnTo>
                    <a:lnTo>
                      <a:pt x="2035834" y="1078302"/>
                    </a:lnTo>
                    <a:lnTo>
                      <a:pt x="2009954" y="1095555"/>
                    </a:lnTo>
                    <a:lnTo>
                      <a:pt x="1932317" y="1130061"/>
                    </a:lnTo>
                    <a:lnTo>
                      <a:pt x="1733909" y="1164566"/>
                    </a:lnTo>
                    <a:lnTo>
                      <a:pt x="1682150" y="1104181"/>
                    </a:lnTo>
                    <a:lnTo>
                      <a:pt x="1604513" y="1155940"/>
                    </a:lnTo>
                    <a:lnTo>
                      <a:pt x="1561381" y="1095555"/>
                    </a:lnTo>
                    <a:lnTo>
                      <a:pt x="1457864" y="1026544"/>
                    </a:lnTo>
                    <a:lnTo>
                      <a:pt x="1406105" y="1026544"/>
                    </a:lnTo>
                    <a:lnTo>
                      <a:pt x="1337094" y="871268"/>
                    </a:lnTo>
                    <a:lnTo>
                      <a:pt x="1216324" y="871268"/>
                    </a:lnTo>
                    <a:lnTo>
                      <a:pt x="1112807" y="923027"/>
                    </a:lnTo>
                    <a:lnTo>
                      <a:pt x="1043796" y="974785"/>
                    </a:lnTo>
                    <a:lnTo>
                      <a:pt x="931652" y="793630"/>
                    </a:lnTo>
                    <a:lnTo>
                      <a:pt x="845388" y="802257"/>
                    </a:lnTo>
                    <a:lnTo>
                      <a:pt x="785003" y="767751"/>
                    </a:lnTo>
                    <a:lnTo>
                      <a:pt x="785003" y="767751"/>
                    </a:lnTo>
                    <a:lnTo>
                      <a:pt x="707366" y="802257"/>
                    </a:lnTo>
                    <a:lnTo>
                      <a:pt x="724618" y="914400"/>
                    </a:lnTo>
                    <a:lnTo>
                      <a:pt x="759124" y="966159"/>
                    </a:lnTo>
                    <a:lnTo>
                      <a:pt x="664234" y="1009291"/>
                    </a:lnTo>
                    <a:lnTo>
                      <a:pt x="655607" y="1155940"/>
                    </a:lnTo>
                    <a:lnTo>
                      <a:pt x="759124" y="1216325"/>
                    </a:lnTo>
                    <a:lnTo>
                      <a:pt x="785003" y="1293963"/>
                    </a:lnTo>
                    <a:lnTo>
                      <a:pt x="733245" y="1293963"/>
                    </a:lnTo>
                    <a:lnTo>
                      <a:pt x="672860" y="1293963"/>
                    </a:lnTo>
                    <a:lnTo>
                      <a:pt x="629728" y="1337095"/>
                    </a:lnTo>
                    <a:lnTo>
                      <a:pt x="569343" y="1362974"/>
                    </a:lnTo>
                    <a:lnTo>
                      <a:pt x="500332" y="1345721"/>
                    </a:lnTo>
                    <a:lnTo>
                      <a:pt x="465826" y="1319842"/>
                    </a:lnTo>
                    <a:lnTo>
                      <a:pt x="388188" y="1345721"/>
                    </a:lnTo>
                    <a:lnTo>
                      <a:pt x="388188" y="1414732"/>
                    </a:lnTo>
                    <a:lnTo>
                      <a:pt x="388188" y="1483744"/>
                    </a:lnTo>
                    <a:lnTo>
                      <a:pt x="345056" y="1500997"/>
                    </a:lnTo>
                    <a:lnTo>
                      <a:pt x="276045" y="1500997"/>
                    </a:lnTo>
                    <a:lnTo>
                      <a:pt x="207034" y="1526876"/>
                    </a:lnTo>
                    <a:lnTo>
                      <a:pt x="155275" y="1552755"/>
                    </a:lnTo>
                    <a:lnTo>
                      <a:pt x="120769" y="1570008"/>
                    </a:lnTo>
                    <a:lnTo>
                      <a:pt x="77637" y="1552755"/>
                    </a:lnTo>
                    <a:lnTo>
                      <a:pt x="25879" y="1621766"/>
                    </a:lnTo>
                    <a:lnTo>
                      <a:pt x="17252" y="1699404"/>
                    </a:lnTo>
                    <a:lnTo>
                      <a:pt x="0" y="1768415"/>
                    </a:lnTo>
                    <a:lnTo>
                      <a:pt x="0" y="1820174"/>
                    </a:lnTo>
                    <a:lnTo>
                      <a:pt x="25879" y="1906438"/>
                    </a:lnTo>
                    <a:lnTo>
                      <a:pt x="86264" y="1984076"/>
                    </a:lnTo>
                    <a:lnTo>
                      <a:pt x="138022" y="2078966"/>
                    </a:lnTo>
                    <a:lnTo>
                      <a:pt x="155275" y="2165230"/>
                    </a:lnTo>
                    <a:lnTo>
                      <a:pt x="155275" y="2165230"/>
                    </a:lnTo>
                    <a:lnTo>
                      <a:pt x="310550" y="2104846"/>
                    </a:lnTo>
                    <a:lnTo>
                      <a:pt x="405441" y="2087593"/>
                    </a:lnTo>
                    <a:lnTo>
                      <a:pt x="517584" y="2122098"/>
                    </a:lnTo>
                    <a:lnTo>
                      <a:pt x="569343" y="2087593"/>
                    </a:lnTo>
                    <a:lnTo>
                      <a:pt x="785003" y="2027208"/>
                    </a:lnTo>
                    <a:lnTo>
                      <a:pt x="940279" y="2009955"/>
                    </a:lnTo>
                    <a:lnTo>
                      <a:pt x="1009290" y="1958197"/>
                    </a:lnTo>
                    <a:lnTo>
                      <a:pt x="1181818" y="1932317"/>
                    </a:lnTo>
                    <a:lnTo>
                      <a:pt x="1250830" y="1915064"/>
                    </a:lnTo>
                    <a:lnTo>
                      <a:pt x="1250830" y="1915064"/>
                    </a:lnTo>
                    <a:lnTo>
                      <a:pt x="1354347" y="1794295"/>
                    </a:lnTo>
                    <a:lnTo>
                      <a:pt x="1466490" y="1785668"/>
                    </a:lnTo>
                    <a:lnTo>
                      <a:pt x="1500996" y="1846053"/>
                    </a:lnTo>
                    <a:lnTo>
                      <a:pt x="1578634" y="1880559"/>
                    </a:lnTo>
                    <a:lnTo>
                      <a:pt x="1630392" y="1837427"/>
                    </a:lnTo>
                    <a:lnTo>
                      <a:pt x="1647645" y="1794295"/>
                    </a:lnTo>
                    <a:lnTo>
                      <a:pt x="1656271" y="1708030"/>
                    </a:lnTo>
                    <a:lnTo>
                      <a:pt x="1656271" y="1664898"/>
                    </a:lnTo>
                    <a:lnTo>
                      <a:pt x="1777041" y="1699404"/>
                    </a:lnTo>
                    <a:lnTo>
                      <a:pt x="1846052" y="1733910"/>
                    </a:lnTo>
                    <a:lnTo>
                      <a:pt x="1975449" y="1768415"/>
                    </a:lnTo>
                    <a:lnTo>
                      <a:pt x="2078966" y="1708030"/>
                    </a:lnTo>
                    <a:lnTo>
                      <a:pt x="2139350" y="1699404"/>
                    </a:lnTo>
                    <a:lnTo>
                      <a:pt x="2139350" y="1699404"/>
                    </a:lnTo>
                    <a:lnTo>
                      <a:pt x="2234241" y="1613140"/>
                    </a:lnTo>
                    <a:lnTo>
                      <a:pt x="2234241" y="1613140"/>
                    </a:lnTo>
                    <a:lnTo>
                      <a:pt x="2355011" y="1587261"/>
                    </a:lnTo>
                    <a:lnTo>
                      <a:pt x="2518913" y="1578634"/>
                    </a:lnTo>
                    <a:lnTo>
                      <a:pt x="2700067" y="1621766"/>
                    </a:lnTo>
                    <a:lnTo>
                      <a:pt x="2751826" y="1725283"/>
                    </a:lnTo>
                    <a:lnTo>
                      <a:pt x="2786332" y="1777042"/>
                    </a:lnTo>
                    <a:lnTo>
                      <a:pt x="3071003" y="1647646"/>
                    </a:lnTo>
                    <a:lnTo>
                      <a:pt x="3295290" y="1613140"/>
                    </a:lnTo>
                    <a:lnTo>
                      <a:pt x="3717984" y="1440612"/>
                    </a:lnTo>
                    <a:lnTo>
                      <a:pt x="3985403" y="1302589"/>
                    </a:lnTo>
                    <a:lnTo>
                      <a:pt x="4114800" y="1268083"/>
                    </a:lnTo>
                    <a:lnTo>
                      <a:pt x="4339086" y="1216325"/>
                    </a:lnTo>
                    <a:lnTo>
                      <a:pt x="4615132" y="1000664"/>
                    </a:lnTo>
                    <a:lnTo>
                      <a:pt x="4580626" y="888521"/>
                    </a:lnTo>
                    <a:lnTo>
                      <a:pt x="4546120" y="672861"/>
                    </a:lnTo>
                    <a:lnTo>
                      <a:pt x="4339086" y="672861"/>
                    </a:lnTo>
                    <a:lnTo>
                      <a:pt x="4218317" y="655608"/>
                    </a:lnTo>
                    <a:lnTo>
                      <a:pt x="3994030" y="483080"/>
                    </a:lnTo>
                    <a:lnTo>
                      <a:pt x="3890513" y="483080"/>
                    </a:lnTo>
                    <a:lnTo>
                      <a:pt x="3812875" y="215661"/>
                    </a:lnTo>
                    <a:lnTo>
                      <a:pt x="3795622" y="138023"/>
                    </a:lnTo>
                    <a:lnTo>
                      <a:pt x="3433313" y="25880"/>
                    </a:lnTo>
                    <a:lnTo>
                      <a:pt x="3209026" y="94891"/>
                    </a:lnTo>
                    <a:lnTo>
                      <a:pt x="2941607" y="0"/>
                    </a:lnTo>
                    <a:lnTo>
                      <a:pt x="3027871" y="69012"/>
                    </a:lnTo>
                    <a:lnTo>
                      <a:pt x="2967486" y="146649"/>
                    </a:lnTo>
                    <a:lnTo>
                      <a:pt x="2976113" y="232914"/>
                    </a:lnTo>
                    <a:lnTo>
                      <a:pt x="2984739" y="276046"/>
                    </a:lnTo>
                    <a:lnTo>
                      <a:pt x="3088256" y="250166"/>
                    </a:lnTo>
                    <a:lnTo>
                      <a:pt x="3209026" y="310551"/>
                    </a:lnTo>
                    <a:lnTo>
                      <a:pt x="3269411" y="327804"/>
                    </a:lnTo>
                    <a:lnTo>
                      <a:pt x="3252158" y="508959"/>
                    </a:lnTo>
                    <a:lnTo>
                      <a:pt x="3252158" y="638355"/>
                    </a:lnTo>
                    <a:lnTo>
                      <a:pt x="3269411" y="698740"/>
                    </a:lnTo>
                    <a:lnTo>
                      <a:pt x="3269411" y="750498"/>
                    </a:lnTo>
                    <a:lnTo>
                      <a:pt x="3286664" y="836763"/>
                    </a:lnTo>
                    <a:lnTo>
                      <a:pt x="3312543" y="940280"/>
                    </a:lnTo>
                    <a:lnTo>
                      <a:pt x="3278037" y="1000664"/>
                    </a:lnTo>
                    <a:lnTo>
                      <a:pt x="3226279" y="983412"/>
                    </a:lnTo>
                    <a:lnTo>
                      <a:pt x="3114135" y="1035170"/>
                    </a:lnTo>
                    <a:lnTo>
                      <a:pt x="3010618" y="1104181"/>
                    </a:lnTo>
                    <a:lnTo>
                      <a:pt x="2829464" y="1112808"/>
                    </a:lnTo>
                    <a:lnTo>
                      <a:pt x="2648309" y="1069676"/>
                    </a:lnTo>
                    <a:lnTo>
                      <a:pt x="2398143" y="1069676"/>
                    </a:lnTo>
                    <a:lnTo>
                      <a:pt x="2044460" y="888521"/>
                    </a:lnTo>
                    <a:close/>
                  </a:path>
                </a:pathLst>
              </a:custGeom>
              <a:solidFill>
                <a:srgbClr val="D9D9D9"/>
              </a:solidFill>
              <a:ln w="6350" cap="flat" cmpd="sng" algn="ctr">
                <a:solidFill>
                  <a:schemeClr val="bg1"/>
                </a:solidFill>
                <a:prstDash val="sysDash"/>
              </a:ln>
              <a:effectLst>
                <a:outerShdw blurRad="38100" dist="30000" dir="5400000" rotWithShape="0">
                  <a:srgbClr val="000000">
                    <a:alpha val="45000"/>
                  </a:srgbClr>
                </a:outerShdw>
              </a:effectLst>
            </p:spPr>
            <p:txBody>
              <a:bodyPr anchor="ctr">
                <a:noAutofit/>
              </a:bodyPr>
              <a:p>
                <a:pPr lvl="0" algn="ctr">
                  <a:spcBef>
                    <a:spcPts val="0"/>
                  </a:spcBef>
                  <a:spcAft>
                    <a:spcPts val="0"/>
                  </a:spcAft>
                  <a:buClrTx/>
                  <a:buSzTx/>
                  <a:buFontTx/>
                  <a:defRPr/>
                </a:pPr>
                <a:endParaRPr lang="zh-CN" altLang="en-US" sz="1400" kern="0" noProof="0">
                  <a:ln>
                    <a:noFill/>
                  </a:ln>
                  <a:solidFill>
                    <a:prstClr val="black"/>
                  </a:solidFill>
                  <a:effectLst/>
                  <a:uLnTx/>
                  <a:uFillTx/>
                  <a:latin typeface="Verdana" panose="020B0604030504040204"/>
                  <a:ea typeface="微软雅黑" panose="020B0503020204020204" pitchFamily="34" charset="-122"/>
                  <a:sym typeface="+mn-ea"/>
                </a:endParaRPr>
              </a:p>
            </p:txBody>
          </p:sp>
          <p:sp>
            <p:nvSpPr>
              <p:cNvPr id="12" name="任意多边形 5"/>
              <p:cNvSpPr/>
              <p:nvPr/>
            </p:nvSpPr>
            <p:spPr bwMode="auto">
              <a:xfrm>
                <a:off x="888854" y="720885"/>
                <a:ext cx="1374775" cy="1436687"/>
              </a:xfrm>
              <a:custGeom>
                <a:avLst/>
                <a:gdLst>
                  <a:gd name="connsiteX0" fmla="*/ 353683 w 1578634"/>
                  <a:gd name="connsiteY0" fmla="*/ 1440611 h 1647645"/>
                  <a:gd name="connsiteX1" fmla="*/ 569344 w 1578634"/>
                  <a:gd name="connsiteY1" fmla="*/ 1552755 h 1647645"/>
                  <a:gd name="connsiteX2" fmla="*/ 638355 w 1578634"/>
                  <a:gd name="connsiteY2" fmla="*/ 1613140 h 1647645"/>
                  <a:gd name="connsiteX3" fmla="*/ 845389 w 1578634"/>
                  <a:gd name="connsiteY3" fmla="*/ 1604513 h 1647645"/>
                  <a:gd name="connsiteX4" fmla="*/ 1121434 w 1578634"/>
                  <a:gd name="connsiteY4" fmla="*/ 1647645 h 1647645"/>
                  <a:gd name="connsiteX5" fmla="*/ 1302589 w 1578634"/>
                  <a:gd name="connsiteY5" fmla="*/ 1647645 h 1647645"/>
                  <a:gd name="connsiteX6" fmla="*/ 1500996 w 1578634"/>
                  <a:gd name="connsiteY6" fmla="*/ 1535502 h 1647645"/>
                  <a:gd name="connsiteX7" fmla="*/ 1578634 w 1578634"/>
                  <a:gd name="connsiteY7" fmla="*/ 1509623 h 1647645"/>
                  <a:gd name="connsiteX8" fmla="*/ 1570008 w 1578634"/>
                  <a:gd name="connsiteY8" fmla="*/ 1371600 h 1647645"/>
                  <a:gd name="connsiteX9" fmla="*/ 1552755 w 1578634"/>
                  <a:gd name="connsiteY9" fmla="*/ 1199072 h 1647645"/>
                  <a:gd name="connsiteX10" fmla="*/ 1535502 w 1578634"/>
                  <a:gd name="connsiteY10" fmla="*/ 888521 h 1647645"/>
                  <a:gd name="connsiteX11" fmla="*/ 1380227 w 1578634"/>
                  <a:gd name="connsiteY11" fmla="*/ 802257 h 1647645"/>
                  <a:gd name="connsiteX12" fmla="*/ 1276710 w 1578634"/>
                  <a:gd name="connsiteY12" fmla="*/ 819510 h 1647645"/>
                  <a:gd name="connsiteX13" fmla="*/ 1250830 w 1578634"/>
                  <a:gd name="connsiteY13" fmla="*/ 707366 h 1647645"/>
                  <a:gd name="connsiteX14" fmla="*/ 1302589 w 1578634"/>
                  <a:gd name="connsiteY14" fmla="*/ 629728 h 1647645"/>
                  <a:gd name="connsiteX15" fmla="*/ 1250830 w 1578634"/>
                  <a:gd name="connsiteY15" fmla="*/ 543464 h 1647645"/>
                  <a:gd name="connsiteX16" fmla="*/ 1078302 w 1578634"/>
                  <a:gd name="connsiteY16" fmla="*/ 534838 h 1647645"/>
                  <a:gd name="connsiteX17" fmla="*/ 1095555 w 1578634"/>
                  <a:gd name="connsiteY17" fmla="*/ 439947 h 1647645"/>
                  <a:gd name="connsiteX18" fmla="*/ 1061049 w 1578634"/>
                  <a:gd name="connsiteY18" fmla="*/ 379562 h 1647645"/>
                  <a:gd name="connsiteX19" fmla="*/ 974785 w 1578634"/>
                  <a:gd name="connsiteY19" fmla="*/ 448574 h 1647645"/>
                  <a:gd name="connsiteX20" fmla="*/ 914400 w 1578634"/>
                  <a:gd name="connsiteY20" fmla="*/ 336430 h 1647645"/>
                  <a:gd name="connsiteX21" fmla="*/ 854015 w 1578634"/>
                  <a:gd name="connsiteY21" fmla="*/ 215661 h 1647645"/>
                  <a:gd name="connsiteX22" fmla="*/ 793630 w 1578634"/>
                  <a:gd name="connsiteY22" fmla="*/ 155276 h 1647645"/>
                  <a:gd name="connsiteX23" fmla="*/ 698740 w 1578634"/>
                  <a:gd name="connsiteY23" fmla="*/ 207034 h 1647645"/>
                  <a:gd name="connsiteX24" fmla="*/ 586596 w 1578634"/>
                  <a:gd name="connsiteY24" fmla="*/ 129396 h 1647645"/>
                  <a:gd name="connsiteX25" fmla="*/ 534838 w 1578634"/>
                  <a:gd name="connsiteY25" fmla="*/ 43132 h 1647645"/>
                  <a:gd name="connsiteX26" fmla="*/ 396815 w 1578634"/>
                  <a:gd name="connsiteY26" fmla="*/ 86264 h 1647645"/>
                  <a:gd name="connsiteX27" fmla="*/ 327804 w 1578634"/>
                  <a:gd name="connsiteY27" fmla="*/ 0 h 1647645"/>
                  <a:gd name="connsiteX28" fmla="*/ 163902 w 1578634"/>
                  <a:gd name="connsiteY28" fmla="*/ 43132 h 1647645"/>
                  <a:gd name="connsiteX29" fmla="*/ 215661 w 1578634"/>
                  <a:gd name="connsiteY29" fmla="*/ 198408 h 1647645"/>
                  <a:gd name="connsiteX30" fmla="*/ 189781 w 1578634"/>
                  <a:gd name="connsiteY30" fmla="*/ 301925 h 1647645"/>
                  <a:gd name="connsiteX31" fmla="*/ 120770 w 1578634"/>
                  <a:gd name="connsiteY31" fmla="*/ 388189 h 1647645"/>
                  <a:gd name="connsiteX32" fmla="*/ 77638 w 1578634"/>
                  <a:gd name="connsiteY32" fmla="*/ 465827 h 1647645"/>
                  <a:gd name="connsiteX33" fmla="*/ 181155 w 1578634"/>
                  <a:gd name="connsiteY33" fmla="*/ 595223 h 1647645"/>
                  <a:gd name="connsiteX34" fmla="*/ 250166 w 1578634"/>
                  <a:gd name="connsiteY34" fmla="*/ 672861 h 1647645"/>
                  <a:gd name="connsiteX35" fmla="*/ 207034 w 1578634"/>
                  <a:gd name="connsiteY35" fmla="*/ 759125 h 1647645"/>
                  <a:gd name="connsiteX36" fmla="*/ 181155 w 1578634"/>
                  <a:gd name="connsiteY36" fmla="*/ 845389 h 1647645"/>
                  <a:gd name="connsiteX37" fmla="*/ 146649 w 1578634"/>
                  <a:gd name="connsiteY37" fmla="*/ 888521 h 1647645"/>
                  <a:gd name="connsiteX38" fmla="*/ 77638 w 1578634"/>
                  <a:gd name="connsiteY38" fmla="*/ 854015 h 1647645"/>
                  <a:gd name="connsiteX39" fmla="*/ 34506 w 1578634"/>
                  <a:gd name="connsiteY39" fmla="*/ 836762 h 1647645"/>
                  <a:gd name="connsiteX40" fmla="*/ 0 w 1578634"/>
                  <a:gd name="connsiteY40" fmla="*/ 888521 h 1647645"/>
                  <a:gd name="connsiteX41" fmla="*/ 25879 w 1578634"/>
                  <a:gd name="connsiteY41" fmla="*/ 1026544 h 1647645"/>
                  <a:gd name="connsiteX42" fmla="*/ 163902 w 1578634"/>
                  <a:gd name="connsiteY42" fmla="*/ 1078302 h 1647645"/>
                  <a:gd name="connsiteX43" fmla="*/ 163902 w 1578634"/>
                  <a:gd name="connsiteY43" fmla="*/ 1199072 h 1647645"/>
                  <a:gd name="connsiteX44" fmla="*/ 284672 w 1578634"/>
                  <a:gd name="connsiteY44" fmla="*/ 1276710 h 1647645"/>
                  <a:gd name="connsiteX45" fmla="*/ 353683 w 1578634"/>
                  <a:gd name="connsiteY45" fmla="*/ 1328468 h 1647645"/>
                  <a:gd name="connsiteX46" fmla="*/ 353683 w 1578634"/>
                  <a:gd name="connsiteY46" fmla="*/ 1440611 h 164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78634" h="1647645">
                    <a:moveTo>
                      <a:pt x="353683" y="1440611"/>
                    </a:moveTo>
                    <a:lnTo>
                      <a:pt x="569344" y="1552755"/>
                    </a:lnTo>
                    <a:lnTo>
                      <a:pt x="638355" y="1613140"/>
                    </a:lnTo>
                    <a:lnTo>
                      <a:pt x="845389" y="1604513"/>
                    </a:lnTo>
                    <a:lnTo>
                      <a:pt x="1121434" y="1647645"/>
                    </a:lnTo>
                    <a:lnTo>
                      <a:pt x="1302589" y="1647645"/>
                    </a:lnTo>
                    <a:lnTo>
                      <a:pt x="1500996" y="1535502"/>
                    </a:lnTo>
                    <a:lnTo>
                      <a:pt x="1578634" y="1509623"/>
                    </a:lnTo>
                    <a:lnTo>
                      <a:pt x="1570008" y="1371600"/>
                    </a:lnTo>
                    <a:lnTo>
                      <a:pt x="1552755" y="1199072"/>
                    </a:lnTo>
                    <a:lnTo>
                      <a:pt x="1535502" y="888521"/>
                    </a:lnTo>
                    <a:lnTo>
                      <a:pt x="1380227" y="802257"/>
                    </a:lnTo>
                    <a:lnTo>
                      <a:pt x="1276710" y="819510"/>
                    </a:lnTo>
                    <a:lnTo>
                      <a:pt x="1250830" y="707366"/>
                    </a:lnTo>
                    <a:lnTo>
                      <a:pt x="1302589" y="629728"/>
                    </a:lnTo>
                    <a:lnTo>
                      <a:pt x="1250830" y="543464"/>
                    </a:lnTo>
                    <a:lnTo>
                      <a:pt x="1078302" y="534838"/>
                    </a:lnTo>
                    <a:lnTo>
                      <a:pt x="1095555" y="439947"/>
                    </a:lnTo>
                    <a:lnTo>
                      <a:pt x="1061049" y="379562"/>
                    </a:lnTo>
                    <a:lnTo>
                      <a:pt x="974785" y="448574"/>
                    </a:lnTo>
                    <a:lnTo>
                      <a:pt x="914400" y="336430"/>
                    </a:lnTo>
                    <a:lnTo>
                      <a:pt x="854015" y="215661"/>
                    </a:lnTo>
                    <a:lnTo>
                      <a:pt x="793630" y="155276"/>
                    </a:lnTo>
                    <a:lnTo>
                      <a:pt x="698740" y="207034"/>
                    </a:lnTo>
                    <a:lnTo>
                      <a:pt x="586596" y="129396"/>
                    </a:lnTo>
                    <a:lnTo>
                      <a:pt x="534838" y="43132"/>
                    </a:lnTo>
                    <a:lnTo>
                      <a:pt x="396815" y="86264"/>
                    </a:lnTo>
                    <a:lnTo>
                      <a:pt x="327804" y="0"/>
                    </a:lnTo>
                    <a:lnTo>
                      <a:pt x="163902" y="43132"/>
                    </a:lnTo>
                    <a:lnTo>
                      <a:pt x="215661" y="198408"/>
                    </a:lnTo>
                    <a:lnTo>
                      <a:pt x="189781" y="301925"/>
                    </a:lnTo>
                    <a:lnTo>
                      <a:pt x="120770" y="388189"/>
                    </a:lnTo>
                    <a:lnTo>
                      <a:pt x="77638" y="465827"/>
                    </a:lnTo>
                    <a:lnTo>
                      <a:pt x="181155" y="595223"/>
                    </a:lnTo>
                    <a:lnTo>
                      <a:pt x="250166" y="672861"/>
                    </a:lnTo>
                    <a:lnTo>
                      <a:pt x="207034" y="759125"/>
                    </a:lnTo>
                    <a:lnTo>
                      <a:pt x="181155" y="845389"/>
                    </a:lnTo>
                    <a:lnTo>
                      <a:pt x="146649" y="888521"/>
                    </a:lnTo>
                    <a:lnTo>
                      <a:pt x="77638" y="854015"/>
                    </a:lnTo>
                    <a:lnTo>
                      <a:pt x="34506" y="836762"/>
                    </a:lnTo>
                    <a:lnTo>
                      <a:pt x="0" y="888521"/>
                    </a:lnTo>
                    <a:lnTo>
                      <a:pt x="25879" y="1026544"/>
                    </a:lnTo>
                    <a:lnTo>
                      <a:pt x="163902" y="1078302"/>
                    </a:lnTo>
                    <a:lnTo>
                      <a:pt x="163902" y="1199072"/>
                    </a:lnTo>
                    <a:lnTo>
                      <a:pt x="284672" y="1276710"/>
                    </a:lnTo>
                    <a:lnTo>
                      <a:pt x="353683" y="1328468"/>
                    </a:lnTo>
                    <a:lnTo>
                      <a:pt x="353683" y="1440611"/>
                    </a:lnTo>
                    <a:close/>
                  </a:path>
                </a:pathLst>
              </a:custGeom>
              <a:solidFill>
                <a:srgbClr val="D9D9D9"/>
              </a:solidFill>
              <a:ln w="6350" cap="flat" cmpd="sng" algn="ctr">
                <a:solidFill>
                  <a:schemeClr val="bg1"/>
                </a:solidFill>
                <a:prstDash val="sysDash"/>
              </a:ln>
              <a:effectLst>
                <a:outerShdw blurRad="38100" dist="30000" dir="5400000" rotWithShape="0">
                  <a:srgbClr val="000000">
                    <a:alpha val="45000"/>
                  </a:srgbClr>
                </a:outerShdw>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cs typeface="+mn-cs"/>
                </a:endParaRPr>
              </a:p>
            </p:txBody>
          </p:sp>
          <p:sp>
            <p:nvSpPr>
              <p:cNvPr id="13" name="任意多边形 6"/>
              <p:cNvSpPr/>
              <p:nvPr/>
            </p:nvSpPr>
            <p:spPr bwMode="auto">
              <a:xfrm>
                <a:off x="444354" y="2758619"/>
                <a:ext cx="1354138" cy="1941513"/>
              </a:xfrm>
              <a:custGeom>
                <a:avLst/>
                <a:gdLst>
                  <a:gd name="connsiteX0" fmla="*/ 1552754 w 1552754"/>
                  <a:gd name="connsiteY0" fmla="*/ 0 h 2225615"/>
                  <a:gd name="connsiteX1" fmla="*/ 1207698 w 1552754"/>
                  <a:gd name="connsiteY1" fmla="*/ 163902 h 2225615"/>
                  <a:gd name="connsiteX2" fmla="*/ 931652 w 1552754"/>
                  <a:gd name="connsiteY2" fmla="*/ 310551 h 2225615"/>
                  <a:gd name="connsiteX3" fmla="*/ 664234 w 1552754"/>
                  <a:gd name="connsiteY3" fmla="*/ 491705 h 2225615"/>
                  <a:gd name="connsiteX4" fmla="*/ 534837 w 1552754"/>
                  <a:gd name="connsiteY4" fmla="*/ 698739 h 2225615"/>
                  <a:gd name="connsiteX5" fmla="*/ 439947 w 1552754"/>
                  <a:gd name="connsiteY5" fmla="*/ 905773 h 2225615"/>
                  <a:gd name="connsiteX6" fmla="*/ 327803 w 1552754"/>
                  <a:gd name="connsiteY6" fmla="*/ 1000664 h 2225615"/>
                  <a:gd name="connsiteX7" fmla="*/ 0 w 1552754"/>
                  <a:gd name="connsiteY7" fmla="*/ 1138687 h 2225615"/>
                  <a:gd name="connsiteX8" fmla="*/ 198407 w 1552754"/>
                  <a:gd name="connsiteY8" fmla="*/ 1293962 h 2225615"/>
                  <a:gd name="connsiteX9" fmla="*/ 163902 w 1552754"/>
                  <a:gd name="connsiteY9" fmla="*/ 1406105 h 2225615"/>
                  <a:gd name="connsiteX10" fmla="*/ 103517 w 1552754"/>
                  <a:gd name="connsiteY10" fmla="*/ 1406105 h 2225615"/>
                  <a:gd name="connsiteX11" fmla="*/ 94890 w 1552754"/>
                  <a:gd name="connsiteY11" fmla="*/ 1500996 h 2225615"/>
                  <a:gd name="connsiteX12" fmla="*/ 86264 w 1552754"/>
                  <a:gd name="connsiteY12" fmla="*/ 1578634 h 2225615"/>
                  <a:gd name="connsiteX13" fmla="*/ 34505 w 1552754"/>
                  <a:gd name="connsiteY13" fmla="*/ 1552755 h 2225615"/>
                  <a:gd name="connsiteX14" fmla="*/ 34505 w 1552754"/>
                  <a:gd name="connsiteY14" fmla="*/ 1664898 h 2225615"/>
                  <a:gd name="connsiteX15" fmla="*/ 94890 w 1552754"/>
                  <a:gd name="connsiteY15" fmla="*/ 1639019 h 2225615"/>
                  <a:gd name="connsiteX16" fmla="*/ 112143 w 1552754"/>
                  <a:gd name="connsiteY16" fmla="*/ 1682151 h 2225615"/>
                  <a:gd name="connsiteX17" fmla="*/ 189781 w 1552754"/>
                  <a:gd name="connsiteY17" fmla="*/ 1699404 h 2225615"/>
                  <a:gd name="connsiteX18" fmla="*/ 155275 w 1552754"/>
                  <a:gd name="connsiteY18" fmla="*/ 1777041 h 2225615"/>
                  <a:gd name="connsiteX19" fmla="*/ 69011 w 1552754"/>
                  <a:gd name="connsiteY19" fmla="*/ 1777041 h 2225615"/>
                  <a:gd name="connsiteX20" fmla="*/ 8626 w 1552754"/>
                  <a:gd name="connsiteY20" fmla="*/ 1846053 h 2225615"/>
                  <a:gd name="connsiteX21" fmla="*/ 8626 w 1552754"/>
                  <a:gd name="connsiteY21" fmla="*/ 1846053 h 2225615"/>
                  <a:gd name="connsiteX22" fmla="*/ 120769 w 1552754"/>
                  <a:gd name="connsiteY22" fmla="*/ 1897811 h 2225615"/>
                  <a:gd name="connsiteX23" fmla="*/ 94890 w 1552754"/>
                  <a:gd name="connsiteY23" fmla="*/ 1992702 h 2225615"/>
                  <a:gd name="connsiteX24" fmla="*/ 181154 w 1552754"/>
                  <a:gd name="connsiteY24" fmla="*/ 2061713 h 2225615"/>
                  <a:gd name="connsiteX25" fmla="*/ 250166 w 1552754"/>
                  <a:gd name="connsiteY25" fmla="*/ 2104845 h 2225615"/>
                  <a:gd name="connsiteX26" fmla="*/ 276045 w 1552754"/>
                  <a:gd name="connsiteY26" fmla="*/ 2078966 h 2225615"/>
                  <a:gd name="connsiteX27" fmla="*/ 310551 w 1552754"/>
                  <a:gd name="connsiteY27" fmla="*/ 2216988 h 2225615"/>
                  <a:gd name="connsiteX28" fmla="*/ 439947 w 1552754"/>
                  <a:gd name="connsiteY28" fmla="*/ 2225615 h 2225615"/>
                  <a:gd name="connsiteX29" fmla="*/ 483079 w 1552754"/>
                  <a:gd name="connsiteY29" fmla="*/ 2122098 h 2225615"/>
                  <a:gd name="connsiteX30" fmla="*/ 560717 w 1552754"/>
                  <a:gd name="connsiteY30" fmla="*/ 2122098 h 2225615"/>
                  <a:gd name="connsiteX31" fmla="*/ 595222 w 1552754"/>
                  <a:gd name="connsiteY31" fmla="*/ 2001328 h 2225615"/>
                  <a:gd name="connsiteX32" fmla="*/ 612475 w 1552754"/>
                  <a:gd name="connsiteY32" fmla="*/ 1975449 h 2225615"/>
                  <a:gd name="connsiteX33" fmla="*/ 569343 w 1552754"/>
                  <a:gd name="connsiteY33" fmla="*/ 1940943 h 2225615"/>
                  <a:gd name="connsiteX34" fmla="*/ 621102 w 1552754"/>
                  <a:gd name="connsiteY34" fmla="*/ 1940943 h 2225615"/>
                  <a:gd name="connsiteX35" fmla="*/ 733245 w 1552754"/>
                  <a:gd name="connsiteY35" fmla="*/ 1958196 h 2225615"/>
                  <a:gd name="connsiteX36" fmla="*/ 836762 w 1552754"/>
                  <a:gd name="connsiteY36" fmla="*/ 1958196 h 2225615"/>
                  <a:gd name="connsiteX37" fmla="*/ 940279 w 1552754"/>
                  <a:gd name="connsiteY37" fmla="*/ 2018581 h 2225615"/>
                  <a:gd name="connsiteX38" fmla="*/ 1017917 w 1552754"/>
                  <a:gd name="connsiteY38" fmla="*/ 2182483 h 2225615"/>
                  <a:gd name="connsiteX39" fmla="*/ 1095554 w 1552754"/>
                  <a:gd name="connsiteY39" fmla="*/ 2130724 h 2225615"/>
                  <a:gd name="connsiteX40" fmla="*/ 1190445 w 1552754"/>
                  <a:gd name="connsiteY40" fmla="*/ 2130724 h 2225615"/>
                  <a:gd name="connsiteX41" fmla="*/ 1259456 w 1552754"/>
                  <a:gd name="connsiteY41" fmla="*/ 2078966 h 2225615"/>
                  <a:gd name="connsiteX42" fmla="*/ 1224951 w 1552754"/>
                  <a:gd name="connsiteY42" fmla="*/ 1940943 h 2225615"/>
                  <a:gd name="connsiteX43" fmla="*/ 1276709 w 1552754"/>
                  <a:gd name="connsiteY43" fmla="*/ 1828800 h 2225615"/>
                  <a:gd name="connsiteX44" fmla="*/ 1233577 w 1552754"/>
                  <a:gd name="connsiteY44" fmla="*/ 1664898 h 2225615"/>
                  <a:gd name="connsiteX45" fmla="*/ 1155939 w 1552754"/>
                  <a:gd name="connsiteY45" fmla="*/ 1587260 h 2225615"/>
                  <a:gd name="connsiteX46" fmla="*/ 1138686 w 1552754"/>
                  <a:gd name="connsiteY46" fmla="*/ 1483743 h 2225615"/>
                  <a:gd name="connsiteX47" fmla="*/ 1095554 w 1552754"/>
                  <a:gd name="connsiteY47" fmla="*/ 1380226 h 2225615"/>
                  <a:gd name="connsiteX48" fmla="*/ 1095554 w 1552754"/>
                  <a:gd name="connsiteY48" fmla="*/ 1242204 h 2225615"/>
                  <a:gd name="connsiteX49" fmla="*/ 1138686 w 1552754"/>
                  <a:gd name="connsiteY49" fmla="*/ 1164566 h 2225615"/>
                  <a:gd name="connsiteX50" fmla="*/ 1199071 w 1552754"/>
                  <a:gd name="connsiteY50" fmla="*/ 1078302 h 2225615"/>
                  <a:gd name="connsiteX51" fmla="*/ 1250830 w 1552754"/>
                  <a:gd name="connsiteY51" fmla="*/ 966158 h 2225615"/>
                  <a:gd name="connsiteX52" fmla="*/ 1319841 w 1552754"/>
                  <a:gd name="connsiteY52" fmla="*/ 828136 h 2225615"/>
                  <a:gd name="connsiteX53" fmla="*/ 1293962 w 1552754"/>
                  <a:gd name="connsiteY53" fmla="*/ 681487 h 2225615"/>
                  <a:gd name="connsiteX54" fmla="*/ 1285336 w 1552754"/>
                  <a:gd name="connsiteY54" fmla="*/ 621102 h 2225615"/>
                  <a:gd name="connsiteX55" fmla="*/ 1293962 w 1552754"/>
                  <a:gd name="connsiteY55" fmla="*/ 517585 h 2225615"/>
                  <a:gd name="connsiteX56" fmla="*/ 1259456 w 1552754"/>
                  <a:gd name="connsiteY56" fmla="*/ 448573 h 2225615"/>
                  <a:gd name="connsiteX57" fmla="*/ 1233577 w 1552754"/>
                  <a:gd name="connsiteY57" fmla="*/ 353683 h 2225615"/>
                  <a:gd name="connsiteX58" fmla="*/ 1345720 w 1552754"/>
                  <a:gd name="connsiteY58" fmla="*/ 207034 h 2225615"/>
                  <a:gd name="connsiteX59" fmla="*/ 1500996 w 1552754"/>
                  <a:gd name="connsiteY59" fmla="*/ 224287 h 2225615"/>
                  <a:gd name="connsiteX60" fmla="*/ 1552754 w 1552754"/>
                  <a:gd name="connsiteY60" fmla="*/ 0 h 222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52754" h="2225615">
                    <a:moveTo>
                      <a:pt x="1552754" y="0"/>
                    </a:moveTo>
                    <a:lnTo>
                      <a:pt x="1207698" y="163902"/>
                    </a:lnTo>
                    <a:lnTo>
                      <a:pt x="931652" y="310551"/>
                    </a:lnTo>
                    <a:lnTo>
                      <a:pt x="664234" y="491705"/>
                    </a:lnTo>
                    <a:lnTo>
                      <a:pt x="534837" y="698739"/>
                    </a:lnTo>
                    <a:lnTo>
                      <a:pt x="439947" y="905773"/>
                    </a:lnTo>
                    <a:lnTo>
                      <a:pt x="327803" y="1000664"/>
                    </a:lnTo>
                    <a:lnTo>
                      <a:pt x="0" y="1138687"/>
                    </a:lnTo>
                    <a:lnTo>
                      <a:pt x="198407" y="1293962"/>
                    </a:lnTo>
                    <a:lnTo>
                      <a:pt x="163902" y="1406105"/>
                    </a:lnTo>
                    <a:lnTo>
                      <a:pt x="103517" y="1406105"/>
                    </a:lnTo>
                    <a:lnTo>
                      <a:pt x="94890" y="1500996"/>
                    </a:lnTo>
                    <a:lnTo>
                      <a:pt x="86264" y="1578634"/>
                    </a:lnTo>
                    <a:lnTo>
                      <a:pt x="34505" y="1552755"/>
                    </a:lnTo>
                    <a:lnTo>
                      <a:pt x="34505" y="1664898"/>
                    </a:lnTo>
                    <a:lnTo>
                      <a:pt x="94890" y="1639019"/>
                    </a:lnTo>
                    <a:lnTo>
                      <a:pt x="112143" y="1682151"/>
                    </a:lnTo>
                    <a:lnTo>
                      <a:pt x="189781" y="1699404"/>
                    </a:lnTo>
                    <a:lnTo>
                      <a:pt x="155275" y="1777041"/>
                    </a:lnTo>
                    <a:lnTo>
                      <a:pt x="69011" y="1777041"/>
                    </a:lnTo>
                    <a:lnTo>
                      <a:pt x="8626" y="1846053"/>
                    </a:lnTo>
                    <a:lnTo>
                      <a:pt x="8626" y="1846053"/>
                    </a:lnTo>
                    <a:lnTo>
                      <a:pt x="120769" y="1897811"/>
                    </a:lnTo>
                    <a:lnTo>
                      <a:pt x="94890" y="1992702"/>
                    </a:lnTo>
                    <a:lnTo>
                      <a:pt x="181154" y="2061713"/>
                    </a:lnTo>
                    <a:lnTo>
                      <a:pt x="250166" y="2104845"/>
                    </a:lnTo>
                    <a:lnTo>
                      <a:pt x="276045" y="2078966"/>
                    </a:lnTo>
                    <a:lnTo>
                      <a:pt x="310551" y="2216988"/>
                    </a:lnTo>
                    <a:lnTo>
                      <a:pt x="439947" y="2225615"/>
                    </a:lnTo>
                    <a:lnTo>
                      <a:pt x="483079" y="2122098"/>
                    </a:lnTo>
                    <a:lnTo>
                      <a:pt x="560717" y="2122098"/>
                    </a:lnTo>
                    <a:lnTo>
                      <a:pt x="595222" y="2001328"/>
                    </a:lnTo>
                    <a:lnTo>
                      <a:pt x="612475" y="1975449"/>
                    </a:lnTo>
                    <a:lnTo>
                      <a:pt x="569343" y="1940943"/>
                    </a:lnTo>
                    <a:lnTo>
                      <a:pt x="621102" y="1940943"/>
                    </a:lnTo>
                    <a:lnTo>
                      <a:pt x="733245" y="1958196"/>
                    </a:lnTo>
                    <a:lnTo>
                      <a:pt x="836762" y="1958196"/>
                    </a:lnTo>
                    <a:lnTo>
                      <a:pt x="940279" y="2018581"/>
                    </a:lnTo>
                    <a:lnTo>
                      <a:pt x="1017917" y="2182483"/>
                    </a:lnTo>
                    <a:lnTo>
                      <a:pt x="1095554" y="2130724"/>
                    </a:lnTo>
                    <a:lnTo>
                      <a:pt x="1190445" y="2130724"/>
                    </a:lnTo>
                    <a:lnTo>
                      <a:pt x="1259456" y="2078966"/>
                    </a:lnTo>
                    <a:lnTo>
                      <a:pt x="1224951" y="1940943"/>
                    </a:lnTo>
                    <a:lnTo>
                      <a:pt x="1276709" y="1828800"/>
                    </a:lnTo>
                    <a:lnTo>
                      <a:pt x="1233577" y="1664898"/>
                    </a:lnTo>
                    <a:lnTo>
                      <a:pt x="1155939" y="1587260"/>
                    </a:lnTo>
                    <a:lnTo>
                      <a:pt x="1138686" y="1483743"/>
                    </a:lnTo>
                    <a:lnTo>
                      <a:pt x="1095554" y="1380226"/>
                    </a:lnTo>
                    <a:lnTo>
                      <a:pt x="1095554" y="1242204"/>
                    </a:lnTo>
                    <a:lnTo>
                      <a:pt x="1138686" y="1164566"/>
                    </a:lnTo>
                    <a:lnTo>
                      <a:pt x="1199071" y="1078302"/>
                    </a:lnTo>
                    <a:lnTo>
                      <a:pt x="1250830" y="966158"/>
                    </a:lnTo>
                    <a:lnTo>
                      <a:pt x="1319841" y="828136"/>
                    </a:lnTo>
                    <a:lnTo>
                      <a:pt x="1293962" y="681487"/>
                    </a:lnTo>
                    <a:lnTo>
                      <a:pt x="1285336" y="621102"/>
                    </a:lnTo>
                    <a:lnTo>
                      <a:pt x="1293962" y="517585"/>
                    </a:lnTo>
                    <a:lnTo>
                      <a:pt x="1259456" y="448573"/>
                    </a:lnTo>
                    <a:lnTo>
                      <a:pt x="1233577" y="353683"/>
                    </a:lnTo>
                    <a:lnTo>
                      <a:pt x="1345720" y="207034"/>
                    </a:lnTo>
                    <a:lnTo>
                      <a:pt x="1500996" y="224287"/>
                    </a:lnTo>
                    <a:lnTo>
                      <a:pt x="1552754" y="0"/>
                    </a:lnTo>
                    <a:close/>
                  </a:path>
                </a:pathLst>
              </a:custGeom>
              <a:solidFill>
                <a:srgbClr val="D9D9D9"/>
              </a:solidFill>
              <a:ln w="6350" cap="flat" cmpd="sng" algn="ctr">
                <a:solidFill>
                  <a:schemeClr val="bg1"/>
                </a:solidFill>
                <a:prstDash val="sysDash"/>
              </a:ln>
              <a:effectLst>
                <a:outerShdw blurRad="38100" dist="30000" dir="5400000" rotWithShape="0">
                  <a:srgbClr val="000000">
                    <a:alpha val="45000"/>
                  </a:srgbClr>
                </a:outerShdw>
              </a:effectLst>
            </p:spPr>
            <p:txBody>
              <a:bodyPr anchor="ctr">
                <a:noAutofit/>
              </a:bodyPr>
              <a:p>
                <a:pPr lvl="0" algn="ctr">
                  <a:spcBef>
                    <a:spcPts val="0"/>
                  </a:spcBef>
                  <a:spcAft>
                    <a:spcPts val="0"/>
                  </a:spcAft>
                  <a:buClrTx/>
                  <a:buSzTx/>
                  <a:buFontTx/>
                  <a:defRPr/>
                </a:pPr>
                <a:endParaRPr lang="zh-CN" altLang="en-US" sz="1400" kern="0" noProof="0">
                  <a:ln>
                    <a:noFill/>
                  </a:ln>
                  <a:solidFill>
                    <a:prstClr val="black"/>
                  </a:solidFill>
                  <a:effectLst/>
                  <a:uLnTx/>
                  <a:uFillTx/>
                  <a:latin typeface="Verdana" panose="020B0604030504040204"/>
                  <a:ea typeface="微软雅黑" panose="020B0503020204020204" pitchFamily="34" charset="-122"/>
                  <a:sym typeface="+mn-ea"/>
                </a:endParaRPr>
              </a:p>
            </p:txBody>
          </p:sp>
          <p:sp>
            <p:nvSpPr>
              <p:cNvPr id="33" name="任意多边形 7"/>
              <p:cNvSpPr/>
              <p:nvPr/>
            </p:nvSpPr>
            <p:spPr bwMode="auto">
              <a:xfrm>
                <a:off x="1398442" y="2647494"/>
                <a:ext cx="1090612" cy="2006600"/>
              </a:xfrm>
              <a:custGeom>
                <a:avLst/>
                <a:gdLst>
                  <a:gd name="connsiteX0" fmla="*/ 905774 w 1250831"/>
                  <a:gd name="connsiteY0" fmla="*/ 0 h 2303252"/>
                  <a:gd name="connsiteX1" fmla="*/ 802257 w 1250831"/>
                  <a:gd name="connsiteY1" fmla="*/ 8626 h 2303252"/>
                  <a:gd name="connsiteX2" fmla="*/ 474453 w 1250831"/>
                  <a:gd name="connsiteY2" fmla="*/ 138022 h 2303252"/>
                  <a:gd name="connsiteX3" fmla="*/ 405442 w 1250831"/>
                  <a:gd name="connsiteY3" fmla="*/ 370935 h 2303252"/>
                  <a:gd name="connsiteX4" fmla="*/ 276046 w 1250831"/>
                  <a:gd name="connsiteY4" fmla="*/ 353683 h 2303252"/>
                  <a:gd name="connsiteX5" fmla="*/ 146649 w 1250831"/>
                  <a:gd name="connsiteY5" fmla="*/ 491705 h 2303252"/>
                  <a:gd name="connsiteX6" fmla="*/ 189782 w 1250831"/>
                  <a:gd name="connsiteY6" fmla="*/ 672860 h 2303252"/>
                  <a:gd name="connsiteX7" fmla="*/ 224287 w 1250831"/>
                  <a:gd name="connsiteY7" fmla="*/ 992037 h 2303252"/>
                  <a:gd name="connsiteX8" fmla="*/ 0 w 1250831"/>
                  <a:gd name="connsiteY8" fmla="*/ 1371600 h 2303252"/>
                  <a:gd name="connsiteX9" fmla="*/ 34506 w 1250831"/>
                  <a:gd name="connsiteY9" fmla="*/ 1518249 h 2303252"/>
                  <a:gd name="connsiteX10" fmla="*/ 86265 w 1250831"/>
                  <a:gd name="connsiteY10" fmla="*/ 1716656 h 2303252"/>
                  <a:gd name="connsiteX11" fmla="*/ 155276 w 1250831"/>
                  <a:gd name="connsiteY11" fmla="*/ 1802920 h 2303252"/>
                  <a:gd name="connsiteX12" fmla="*/ 198408 w 1250831"/>
                  <a:gd name="connsiteY12" fmla="*/ 1958196 h 2303252"/>
                  <a:gd name="connsiteX13" fmla="*/ 138023 w 1250831"/>
                  <a:gd name="connsiteY13" fmla="*/ 2078966 h 2303252"/>
                  <a:gd name="connsiteX14" fmla="*/ 172529 w 1250831"/>
                  <a:gd name="connsiteY14" fmla="*/ 2199735 h 2303252"/>
                  <a:gd name="connsiteX15" fmla="*/ 146649 w 1250831"/>
                  <a:gd name="connsiteY15" fmla="*/ 2251494 h 2303252"/>
                  <a:gd name="connsiteX16" fmla="*/ 224287 w 1250831"/>
                  <a:gd name="connsiteY16" fmla="*/ 2303252 h 2303252"/>
                  <a:gd name="connsiteX17" fmla="*/ 362310 w 1250831"/>
                  <a:gd name="connsiteY17" fmla="*/ 2225615 h 2303252"/>
                  <a:gd name="connsiteX18" fmla="*/ 379563 w 1250831"/>
                  <a:gd name="connsiteY18" fmla="*/ 2156603 h 2303252"/>
                  <a:gd name="connsiteX19" fmla="*/ 388189 w 1250831"/>
                  <a:gd name="connsiteY19" fmla="*/ 2061713 h 2303252"/>
                  <a:gd name="connsiteX20" fmla="*/ 457200 w 1250831"/>
                  <a:gd name="connsiteY20" fmla="*/ 1958196 h 2303252"/>
                  <a:gd name="connsiteX21" fmla="*/ 491706 w 1250831"/>
                  <a:gd name="connsiteY21" fmla="*/ 1940943 h 2303252"/>
                  <a:gd name="connsiteX22" fmla="*/ 526212 w 1250831"/>
                  <a:gd name="connsiteY22" fmla="*/ 2001328 h 2303252"/>
                  <a:gd name="connsiteX23" fmla="*/ 612476 w 1250831"/>
                  <a:gd name="connsiteY23" fmla="*/ 2104845 h 2303252"/>
                  <a:gd name="connsiteX24" fmla="*/ 724619 w 1250831"/>
                  <a:gd name="connsiteY24" fmla="*/ 2009954 h 2303252"/>
                  <a:gd name="connsiteX25" fmla="*/ 802257 w 1250831"/>
                  <a:gd name="connsiteY25" fmla="*/ 1992701 h 2303252"/>
                  <a:gd name="connsiteX26" fmla="*/ 810883 w 1250831"/>
                  <a:gd name="connsiteY26" fmla="*/ 2087592 h 2303252"/>
                  <a:gd name="connsiteX27" fmla="*/ 845389 w 1250831"/>
                  <a:gd name="connsiteY27" fmla="*/ 2096218 h 2303252"/>
                  <a:gd name="connsiteX28" fmla="*/ 905774 w 1250831"/>
                  <a:gd name="connsiteY28" fmla="*/ 2053086 h 2303252"/>
                  <a:gd name="connsiteX29" fmla="*/ 914400 w 1250831"/>
                  <a:gd name="connsiteY29" fmla="*/ 1984075 h 2303252"/>
                  <a:gd name="connsiteX30" fmla="*/ 1009291 w 1250831"/>
                  <a:gd name="connsiteY30" fmla="*/ 1889184 h 2303252"/>
                  <a:gd name="connsiteX31" fmla="*/ 1009291 w 1250831"/>
                  <a:gd name="connsiteY31" fmla="*/ 1785668 h 2303252"/>
                  <a:gd name="connsiteX32" fmla="*/ 905774 w 1250831"/>
                  <a:gd name="connsiteY32" fmla="*/ 1820173 h 2303252"/>
                  <a:gd name="connsiteX33" fmla="*/ 828136 w 1250831"/>
                  <a:gd name="connsiteY33" fmla="*/ 1794294 h 2303252"/>
                  <a:gd name="connsiteX34" fmla="*/ 862642 w 1250831"/>
                  <a:gd name="connsiteY34" fmla="*/ 1725283 h 2303252"/>
                  <a:gd name="connsiteX35" fmla="*/ 888521 w 1250831"/>
                  <a:gd name="connsiteY35" fmla="*/ 1656271 h 2303252"/>
                  <a:gd name="connsiteX36" fmla="*/ 854015 w 1250831"/>
                  <a:gd name="connsiteY36" fmla="*/ 1587260 h 2303252"/>
                  <a:gd name="connsiteX37" fmla="*/ 741872 w 1250831"/>
                  <a:gd name="connsiteY37" fmla="*/ 1561381 h 2303252"/>
                  <a:gd name="connsiteX38" fmla="*/ 767751 w 1250831"/>
                  <a:gd name="connsiteY38" fmla="*/ 1475117 h 2303252"/>
                  <a:gd name="connsiteX39" fmla="*/ 836763 w 1250831"/>
                  <a:gd name="connsiteY39" fmla="*/ 1362973 h 2303252"/>
                  <a:gd name="connsiteX40" fmla="*/ 966159 w 1250831"/>
                  <a:gd name="connsiteY40" fmla="*/ 1397479 h 2303252"/>
                  <a:gd name="connsiteX41" fmla="*/ 1086929 w 1250831"/>
                  <a:gd name="connsiteY41" fmla="*/ 1354347 h 2303252"/>
                  <a:gd name="connsiteX42" fmla="*/ 1242204 w 1250831"/>
                  <a:gd name="connsiteY42" fmla="*/ 1319841 h 2303252"/>
                  <a:gd name="connsiteX43" fmla="*/ 1216325 w 1250831"/>
                  <a:gd name="connsiteY43" fmla="*/ 888520 h 2303252"/>
                  <a:gd name="connsiteX44" fmla="*/ 1250831 w 1250831"/>
                  <a:gd name="connsiteY44" fmla="*/ 819509 h 2303252"/>
                  <a:gd name="connsiteX45" fmla="*/ 1233578 w 1250831"/>
                  <a:gd name="connsiteY45" fmla="*/ 759124 h 2303252"/>
                  <a:gd name="connsiteX46" fmla="*/ 1164566 w 1250831"/>
                  <a:gd name="connsiteY46" fmla="*/ 698739 h 2303252"/>
                  <a:gd name="connsiteX47" fmla="*/ 1155940 w 1250831"/>
                  <a:gd name="connsiteY47" fmla="*/ 526211 h 2303252"/>
                  <a:gd name="connsiteX48" fmla="*/ 1173193 w 1250831"/>
                  <a:gd name="connsiteY48" fmla="*/ 500332 h 2303252"/>
                  <a:gd name="connsiteX49" fmla="*/ 1199072 w 1250831"/>
                  <a:gd name="connsiteY49" fmla="*/ 439947 h 2303252"/>
                  <a:gd name="connsiteX50" fmla="*/ 1164566 w 1250831"/>
                  <a:gd name="connsiteY50" fmla="*/ 319177 h 2303252"/>
                  <a:gd name="connsiteX51" fmla="*/ 1130061 w 1250831"/>
                  <a:gd name="connsiteY51" fmla="*/ 232913 h 2303252"/>
                  <a:gd name="connsiteX52" fmla="*/ 1130061 w 1250831"/>
                  <a:gd name="connsiteY52" fmla="*/ 172528 h 2303252"/>
                  <a:gd name="connsiteX53" fmla="*/ 1121434 w 1250831"/>
                  <a:gd name="connsiteY53" fmla="*/ 129396 h 2303252"/>
                  <a:gd name="connsiteX54" fmla="*/ 1043797 w 1250831"/>
                  <a:gd name="connsiteY54" fmla="*/ 138022 h 2303252"/>
                  <a:gd name="connsiteX55" fmla="*/ 1043797 w 1250831"/>
                  <a:gd name="connsiteY55" fmla="*/ 51758 h 2303252"/>
                  <a:gd name="connsiteX56" fmla="*/ 966159 w 1250831"/>
                  <a:gd name="connsiteY56" fmla="*/ 77637 h 2303252"/>
                  <a:gd name="connsiteX57" fmla="*/ 905774 w 1250831"/>
                  <a:gd name="connsiteY57" fmla="*/ 0 h 230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50831" h="2303252">
                    <a:moveTo>
                      <a:pt x="905774" y="0"/>
                    </a:moveTo>
                    <a:lnTo>
                      <a:pt x="802257" y="8626"/>
                    </a:lnTo>
                    <a:lnTo>
                      <a:pt x="474453" y="138022"/>
                    </a:lnTo>
                    <a:lnTo>
                      <a:pt x="405442" y="370935"/>
                    </a:lnTo>
                    <a:lnTo>
                      <a:pt x="276046" y="353683"/>
                    </a:lnTo>
                    <a:lnTo>
                      <a:pt x="146649" y="491705"/>
                    </a:lnTo>
                    <a:lnTo>
                      <a:pt x="189782" y="672860"/>
                    </a:lnTo>
                    <a:lnTo>
                      <a:pt x="224287" y="992037"/>
                    </a:lnTo>
                    <a:lnTo>
                      <a:pt x="0" y="1371600"/>
                    </a:lnTo>
                    <a:lnTo>
                      <a:pt x="34506" y="1518249"/>
                    </a:lnTo>
                    <a:lnTo>
                      <a:pt x="86265" y="1716656"/>
                    </a:lnTo>
                    <a:lnTo>
                      <a:pt x="155276" y="1802920"/>
                    </a:lnTo>
                    <a:lnTo>
                      <a:pt x="198408" y="1958196"/>
                    </a:lnTo>
                    <a:lnTo>
                      <a:pt x="138023" y="2078966"/>
                    </a:lnTo>
                    <a:lnTo>
                      <a:pt x="172529" y="2199735"/>
                    </a:lnTo>
                    <a:lnTo>
                      <a:pt x="146649" y="2251494"/>
                    </a:lnTo>
                    <a:lnTo>
                      <a:pt x="224287" y="2303252"/>
                    </a:lnTo>
                    <a:lnTo>
                      <a:pt x="362310" y="2225615"/>
                    </a:lnTo>
                    <a:lnTo>
                      <a:pt x="379563" y="2156603"/>
                    </a:lnTo>
                    <a:lnTo>
                      <a:pt x="388189" y="2061713"/>
                    </a:lnTo>
                    <a:lnTo>
                      <a:pt x="457200" y="1958196"/>
                    </a:lnTo>
                    <a:lnTo>
                      <a:pt x="491706" y="1940943"/>
                    </a:lnTo>
                    <a:lnTo>
                      <a:pt x="526212" y="2001328"/>
                    </a:lnTo>
                    <a:lnTo>
                      <a:pt x="612476" y="2104845"/>
                    </a:lnTo>
                    <a:lnTo>
                      <a:pt x="724619" y="2009954"/>
                    </a:lnTo>
                    <a:lnTo>
                      <a:pt x="802257" y="1992701"/>
                    </a:lnTo>
                    <a:lnTo>
                      <a:pt x="810883" y="2087592"/>
                    </a:lnTo>
                    <a:lnTo>
                      <a:pt x="845389" y="2096218"/>
                    </a:lnTo>
                    <a:lnTo>
                      <a:pt x="905774" y="2053086"/>
                    </a:lnTo>
                    <a:lnTo>
                      <a:pt x="914400" y="1984075"/>
                    </a:lnTo>
                    <a:lnTo>
                      <a:pt x="1009291" y="1889184"/>
                    </a:lnTo>
                    <a:lnTo>
                      <a:pt x="1009291" y="1785668"/>
                    </a:lnTo>
                    <a:lnTo>
                      <a:pt x="905774" y="1820173"/>
                    </a:lnTo>
                    <a:lnTo>
                      <a:pt x="828136" y="1794294"/>
                    </a:lnTo>
                    <a:lnTo>
                      <a:pt x="862642" y="1725283"/>
                    </a:lnTo>
                    <a:lnTo>
                      <a:pt x="888521" y="1656271"/>
                    </a:lnTo>
                    <a:lnTo>
                      <a:pt x="854015" y="1587260"/>
                    </a:lnTo>
                    <a:lnTo>
                      <a:pt x="741872" y="1561381"/>
                    </a:lnTo>
                    <a:lnTo>
                      <a:pt x="767751" y="1475117"/>
                    </a:lnTo>
                    <a:lnTo>
                      <a:pt x="836763" y="1362973"/>
                    </a:lnTo>
                    <a:lnTo>
                      <a:pt x="966159" y="1397479"/>
                    </a:lnTo>
                    <a:lnTo>
                      <a:pt x="1086929" y="1354347"/>
                    </a:lnTo>
                    <a:lnTo>
                      <a:pt x="1242204" y="1319841"/>
                    </a:lnTo>
                    <a:lnTo>
                      <a:pt x="1216325" y="888520"/>
                    </a:lnTo>
                    <a:lnTo>
                      <a:pt x="1250831" y="819509"/>
                    </a:lnTo>
                    <a:lnTo>
                      <a:pt x="1233578" y="759124"/>
                    </a:lnTo>
                    <a:lnTo>
                      <a:pt x="1164566" y="698739"/>
                    </a:lnTo>
                    <a:lnTo>
                      <a:pt x="1155940" y="526211"/>
                    </a:lnTo>
                    <a:lnTo>
                      <a:pt x="1173193" y="500332"/>
                    </a:lnTo>
                    <a:lnTo>
                      <a:pt x="1199072" y="439947"/>
                    </a:lnTo>
                    <a:lnTo>
                      <a:pt x="1164566" y="319177"/>
                    </a:lnTo>
                    <a:lnTo>
                      <a:pt x="1130061" y="232913"/>
                    </a:lnTo>
                    <a:lnTo>
                      <a:pt x="1130061" y="172528"/>
                    </a:lnTo>
                    <a:lnTo>
                      <a:pt x="1121434" y="129396"/>
                    </a:lnTo>
                    <a:lnTo>
                      <a:pt x="1043797" y="138022"/>
                    </a:lnTo>
                    <a:lnTo>
                      <a:pt x="1043797" y="51758"/>
                    </a:lnTo>
                    <a:lnTo>
                      <a:pt x="966159" y="77637"/>
                    </a:lnTo>
                    <a:lnTo>
                      <a:pt x="905774" y="0"/>
                    </a:lnTo>
                    <a:close/>
                  </a:path>
                </a:pathLst>
              </a:custGeom>
              <a:solidFill>
                <a:srgbClr val="808080"/>
              </a:solidFill>
              <a:ln w="6350" cap="flat" cmpd="sng" algn="ctr">
                <a:solidFill>
                  <a:schemeClr val="bg1"/>
                </a:solidFill>
                <a:prstDash val="sysDash"/>
              </a:ln>
              <a:effectLst>
                <a:outerShdw blurRad="38100" dist="30000" dir="5400000" rotWithShape="0">
                  <a:srgbClr val="000000">
                    <a:alpha val="45000"/>
                  </a:srgbClr>
                </a:outerShdw>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Verdana" panose="020B0604030504040204"/>
                  <a:ea typeface="微软雅黑" panose="020B0503020204020204" pitchFamily="34" charset="-122"/>
                  <a:cs typeface="+mn-cs"/>
                </a:endParaRPr>
              </a:p>
            </p:txBody>
          </p:sp>
        </p:grpSp>
        <p:grpSp>
          <p:nvGrpSpPr>
            <p:cNvPr id="44" name="组合 43"/>
            <p:cNvGrpSpPr/>
            <p:nvPr/>
          </p:nvGrpSpPr>
          <p:grpSpPr>
            <a:xfrm rot="0">
              <a:off x="13300" y="2786"/>
              <a:ext cx="5458" cy="6266"/>
              <a:chOff x="14221" y="3398"/>
              <a:chExt cx="3803" cy="4873"/>
            </a:xfrm>
          </p:grpSpPr>
          <p:sp>
            <p:nvSpPr>
              <p:cNvPr id="38" name="文本框 37"/>
              <p:cNvSpPr txBox="1"/>
              <p:nvPr/>
            </p:nvSpPr>
            <p:spPr>
              <a:xfrm>
                <a:off x="14818" y="5171"/>
                <a:ext cx="1769" cy="338"/>
              </a:xfrm>
              <a:prstGeom prst="rect">
                <a:avLst/>
              </a:prstGeom>
              <a:noFill/>
            </p:spPr>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秦汉新城</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文本框 38"/>
              <p:cNvSpPr txBox="1"/>
              <p:nvPr/>
            </p:nvSpPr>
            <p:spPr>
              <a:xfrm>
                <a:off x="14221" y="7932"/>
                <a:ext cx="941" cy="339"/>
              </a:xfrm>
              <a:prstGeom prst="rect">
                <a:avLst/>
              </a:prstGeom>
              <a:noFill/>
            </p:spPr>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沣西新城</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15507" y="6487"/>
                <a:ext cx="905" cy="338"/>
              </a:xfrm>
              <a:prstGeom prst="rect">
                <a:avLst/>
              </a:prstGeom>
              <a:noFill/>
            </p:spPr>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沣东新城</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文本框 40"/>
              <p:cNvSpPr txBox="1"/>
              <p:nvPr/>
            </p:nvSpPr>
            <p:spPr>
              <a:xfrm>
                <a:off x="15176" y="4118"/>
                <a:ext cx="923" cy="338"/>
              </a:xfrm>
              <a:prstGeom prst="rect">
                <a:avLst/>
              </a:prstGeom>
              <a:noFill/>
            </p:spPr>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空港新城</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文本框 41"/>
              <p:cNvSpPr txBox="1"/>
              <p:nvPr/>
            </p:nvSpPr>
            <p:spPr>
              <a:xfrm>
                <a:off x="16987" y="3398"/>
                <a:ext cx="1037" cy="338"/>
              </a:xfrm>
              <a:prstGeom prst="rect">
                <a:avLst/>
              </a:prstGeom>
              <a:noFill/>
            </p:spPr>
            <p:txBody>
              <a:bodyPr wrap="square" rtlCol="0">
                <a:spAutoFit/>
              </a:bodyPr>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泾河新城</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aphicFrame>
        <p:nvGraphicFramePr>
          <p:cNvPr id="2" name="表格 1"/>
          <p:cNvGraphicFramePr/>
          <p:nvPr>
            <p:custDataLst>
              <p:tags r:id="rId1"/>
            </p:custDataLst>
          </p:nvPr>
        </p:nvGraphicFramePr>
        <p:xfrm>
          <a:off x="334645" y="2193290"/>
          <a:ext cx="5982335" cy="4055745"/>
        </p:xfrm>
        <a:graphic>
          <a:graphicData uri="http://schemas.openxmlformats.org/drawingml/2006/table">
            <a:tbl>
              <a:tblPr firstRow="1" bandRow="1">
                <a:tableStyleId>{5C22544A-7EE6-4342-B048-85BDC9FD1C3A}</a:tableStyleId>
              </a:tblPr>
              <a:tblGrid>
                <a:gridCol w="290195"/>
                <a:gridCol w="454660"/>
                <a:gridCol w="1199515"/>
                <a:gridCol w="595630"/>
                <a:gridCol w="595630"/>
                <a:gridCol w="819150"/>
                <a:gridCol w="711835"/>
                <a:gridCol w="720090"/>
                <a:gridCol w="595630"/>
              </a:tblGrid>
              <a:tr h="519430">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序号</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区域</a:t>
                      </a:r>
                      <a:r>
                        <a:rPr 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宗地号</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面积(亩）</a:t>
                      </a:r>
                      <a:endParaRPr lang="zh-CN" altLang="en-US" sz="1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用途</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容积率</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竞买保证金</a:t>
                      </a:r>
                      <a:endParaRPr lang="zh-CN" sz="1000" b="1">
                        <a:solidFill>
                          <a:srgbClr val="000000"/>
                        </a:solidFill>
                        <a:latin typeface="微软雅黑" panose="020B0503020204020204" pitchFamily="34" charset="-122"/>
                        <a:ea typeface="微软雅黑" panose="020B0503020204020204" pitchFamily="34" charset="-122"/>
                      </a:endParaRPr>
                    </a:p>
                    <a:p>
                      <a:pPr indent="0" algn="ctr">
                        <a:buNone/>
                      </a:pPr>
                      <a:r>
                        <a:rPr lang="zh-CN" sz="1000" b="1">
                          <a:solidFill>
                            <a:srgbClr val="000000"/>
                          </a:solidFill>
                          <a:latin typeface="微软雅黑" panose="020B0503020204020204" pitchFamily="34" charset="-122"/>
                          <a:ea typeface="微软雅黑" panose="020B0503020204020204" pitchFamily="34" charset="-122"/>
                        </a:rPr>
                        <a:t>（万元）</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挂牌起始价</a:t>
                      </a:r>
                      <a:endParaRPr lang="zh-CN" sz="1000" b="1">
                        <a:solidFill>
                          <a:srgbClr val="000000"/>
                        </a:solidFill>
                        <a:latin typeface="微软雅黑" panose="020B0503020204020204" pitchFamily="34" charset="-122"/>
                        <a:ea typeface="微软雅黑" panose="020B0503020204020204" pitchFamily="34" charset="-122"/>
                      </a:endParaRPr>
                    </a:p>
                    <a:p>
                      <a:pPr indent="0" algn="ctr">
                        <a:buNone/>
                      </a:pPr>
                      <a:r>
                        <a:rPr lang="zh-CN" sz="1000" b="1">
                          <a:solidFill>
                            <a:srgbClr val="000000"/>
                          </a:solidFill>
                          <a:latin typeface="微软雅黑" panose="020B0503020204020204" pitchFamily="34" charset="-122"/>
                          <a:ea typeface="微软雅黑" panose="020B0503020204020204" pitchFamily="34" charset="-122"/>
                        </a:rPr>
                        <a:t>（万元）</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微软雅黑" panose="020B0503020204020204" pitchFamily="34" charset="-122"/>
                          <a:ea typeface="微软雅黑" panose="020B0503020204020204" pitchFamily="34" charset="-122"/>
                        </a:rPr>
                        <a:t>最高限价</a:t>
                      </a:r>
                      <a:endParaRPr lang="zh-CN" sz="1000" b="1">
                        <a:solidFill>
                          <a:srgbClr val="000000"/>
                        </a:solidFill>
                        <a:latin typeface="微软雅黑" panose="020B0503020204020204" pitchFamily="34" charset="-122"/>
                        <a:ea typeface="微软雅黑" panose="020B0503020204020204" pitchFamily="34" charset="-122"/>
                      </a:endParaRPr>
                    </a:p>
                    <a:p>
                      <a:pPr indent="0" algn="ctr">
                        <a:buNone/>
                      </a:pPr>
                      <a:r>
                        <a:rPr lang="zh-CN" sz="1000" b="1">
                          <a:solidFill>
                            <a:srgbClr val="000000"/>
                          </a:solidFill>
                          <a:latin typeface="微软雅黑" panose="020B0503020204020204" pitchFamily="34" charset="-122"/>
                          <a:ea typeface="微软雅黑" panose="020B0503020204020204" pitchFamily="34" charset="-122"/>
                        </a:rPr>
                        <a:t>（万元）</a:t>
                      </a:r>
                      <a:endParaRPr lang="zh-CN" altLang="en-US" sz="1000" b="1">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solidFill>
                      <a:srgbClr val="F4EBDF"/>
                    </a:solidFill>
                  </a:tcPr>
                </a:tc>
              </a:tr>
              <a:tr h="301625">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rowSpan="3">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空港</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XXKG-DZ02-60-B</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61.77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商住</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24706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49412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56612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2260">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XXKG-DZ02-94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73.28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商住</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29314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58628</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67328</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520065">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XXKG-DZ02-118</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74.38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商住</a:t>
                      </a:r>
                      <a:endParaRPr lang="zh-CN"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zh-CN"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商服</a:t>
                      </a:r>
                      <a:endPar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商住1.5-2.0</a:t>
                      </a:r>
                      <a:endParaRPr lang="zh-CN"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a:buNone/>
                      </a:pPr>
                      <a:r>
                        <a:rPr lang="zh-CN"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商服2.5-3.0</a:t>
                      </a:r>
                      <a:endPar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19307</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38613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44313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0990">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rowSpan="3">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秦汉</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XXQH-WB05-61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112.38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住宅</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50570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101139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116139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0990">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XXQH-YB02-34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117.00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住宅</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46802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93604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107604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2260">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en-US" sz="1000">
                          <a:solidFill>
                            <a:srgbClr val="000000"/>
                          </a:solidFill>
                          <a:latin typeface="微软雅黑" panose="020B0503020204020204" pitchFamily="34" charset="-122"/>
                          <a:ea typeface="微软雅黑" panose="020B0503020204020204" pitchFamily="34" charset="-122"/>
                          <a:sym typeface="+mn-ea"/>
                        </a:rPr>
                        <a:t>XXQH-YB05-42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157.29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住宅</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62917</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125833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143833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1625">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rowSpan="3">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沣西</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XXFX-XX01-106</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68.43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商住</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2.0-2.5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102651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102651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117951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1625">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8</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XXFX-XX01-107</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76.77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商住</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2.0-2.5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115154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115154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132254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0990">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9</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XXFX-XX02-44</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113.10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商住</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2.0-2.5</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169652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169652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194852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2260">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rowSpan="2">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泾河</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XXJH-GZ01-24-A</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74.53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住宅</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29812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59623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68123</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r h="301625">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vMerge="1">
                  <a:tcPr>
                    <a:lnL w="6350">
                      <a:solidFill>
                        <a:srgbClr val="C79D61"/>
                      </a:solidFill>
                      <a:prstDash val="solid"/>
                    </a:lnL>
                    <a:lnR w="6350">
                      <a:solidFill>
                        <a:srgbClr val="C79D61"/>
                      </a:solidFill>
                      <a:prstDash val="solid"/>
                    </a:lnR>
                    <a:lnB w="6350">
                      <a:solidFill>
                        <a:srgbClr val="C79D61"/>
                      </a:solidFill>
                      <a:prstDash val="solid"/>
                    </a:lnB>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XXJH-GZ01-25-B</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89.23 </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zh-CN" sz="1000" b="0">
                          <a:solidFill>
                            <a:srgbClr val="000000"/>
                          </a:solidFill>
                          <a:latin typeface="微软雅黑" panose="020B0503020204020204" pitchFamily="34" charset="-122"/>
                          <a:ea typeface="微软雅黑" panose="020B0503020204020204" pitchFamily="34" charset="-122"/>
                        </a:rPr>
                        <a:t>住宅</a:t>
                      </a:r>
                      <a:endParaRPr lang="zh-CN"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1.5-2.0</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35691</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71382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ea typeface="微软雅黑" panose="020B0503020204020204" pitchFamily="34" charset="-122"/>
                        </a:rPr>
                        <a:t>81882</a:t>
                      </a:r>
                      <a:endParaRPr lang="en-US" altLang="en-US" sz="1000" b="0">
                        <a:solidFill>
                          <a:srgbClr val="000000"/>
                        </a:solidFill>
                        <a:latin typeface="微软雅黑" panose="020B0503020204020204" pitchFamily="34" charset="-122"/>
                        <a:ea typeface="微软雅黑" panose="020B0503020204020204" pitchFamily="34" charset="-122"/>
                      </a:endParaRPr>
                    </a:p>
                  </a:txBody>
                  <a:tcPr marL="12700" marR="12700" marT="12700" vert="horz" anchor="ctr" anchorCtr="0">
                    <a:lnL w="6350">
                      <a:solidFill>
                        <a:srgbClr val="C79D61"/>
                      </a:solidFill>
                      <a:prstDash val="solid"/>
                    </a:lnL>
                    <a:lnR w="6350">
                      <a:solidFill>
                        <a:srgbClr val="C79D61"/>
                      </a:solidFill>
                      <a:prstDash val="solid"/>
                    </a:lnR>
                    <a:lnT w="6350">
                      <a:solidFill>
                        <a:srgbClr val="C79D61"/>
                      </a:solidFill>
                      <a:prstDash val="solid"/>
                    </a:lnT>
                    <a:lnB w="6350">
                      <a:solidFill>
                        <a:srgbClr val="C79D61"/>
                      </a:solidFill>
                      <a:prstDash val="solid"/>
                    </a:lnB>
                    <a:lnTlToBr>
                      <a:noFill/>
                    </a:lnTlToBr>
                    <a:lnBlToTr>
                      <a:noFill/>
                    </a:lnBlToTr>
                    <a:noFill/>
                  </a:tcPr>
                </a:tc>
              </a:tr>
            </a:tbl>
          </a:graphicData>
        </a:graphic>
      </p:graphicFrame>
      <p:sp>
        <p:nvSpPr>
          <p:cNvPr id="5" name="矩形 4"/>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土地供应</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西咸首次</a:t>
            </a:r>
            <a:r>
              <a:rPr lang="zh-CN" altLang="en-US" b="1" dirty="0">
                <a:latin typeface="微软雅黑" panose="020B0503020204020204" pitchFamily="34" charset="-122"/>
                <a:ea typeface="微软雅黑" panose="020B0503020204020204" pitchFamily="34" charset="-122"/>
              </a:rPr>
              <a:t>集中供地</a:t>
            </a:r>
            <a:endParaRPr lang="zh-CN" altLang="en-US" b="1"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66700" y="941070"/>
            <a:ext cx="676148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共计</a:t>
            </a:r>
            <a:r>
              <a:rPr lang="en-US" altLang="zh-CN" sz="1600" b="1" dirty="0">
                <a:solidFill>
                  <a:srgbClr val="C7A064"/>
                </a:solidFill>
                <a:latin typeface="微软雅黑" panose="020B0503020204020204" pitchFamily="34" charset="-122"/>
                <a:ea typeface="微软雅黑" panose="020B0503020204020204" pitchFamily="34" charset="-122"/>
              </a:rPr>
              <a:t>11</a:t>
            </a:r>
            <a:r>
              <a:rPr lang="zh-CN" altLang="en-US" sz="1600" b="1" dirty="0">
                <a:solidFill>
                  <a:srgbClr val="C7A064"/>
                </a:solidFill>
                <a:latin typeface="微软雅黑" panose="020B0503020204020204" pitchFamily="34" charset="-122"/>
                <a:ea typeface="微软雅黑" panose="020B0503020204020204" pitchFamily="34" charset="-122"/>
              </a:rPr>
              <a:t>宗涉宅供应，采用</a:t>
            </a:r>
            <a:r>
              <a:rPr lang="en-US" altLang="zh-CN" sz="1600" b="1" dirty="0">
                <a:solidFill>
                  <a:srgbClr val="C7A064"/>
                </a:solidFill>
                <a:latin typeface="微软雅黑" panose="020B0503020204020204" pitchFamily="34" charset="-122"/>
                <a:ea typeface="微软雅黑" panose="020B0503020204020204" pitchFamily="34" charset="-122"/>
              </a:rPr>
              <a:t>“</a:t>
            </a:r>
            <a:r>
              <a:rPr lang="zh-CN" altLang="en-US" sz="1600" b="1" dirty="0">
                <a:solidFill>
                  <a:srgbClr val="C7A064"/>
                </a:solidFill>
                <a:latin typeface="微软雅黑" panose="020B0503020204020204" pitchFamily="34" charset="-122"/>
                <a:ea typeface="微软雅黑" panose="020B0503020204020204" pitchFamily="34" charset="-122"/>
              </a:rPr>
              <a:t>限地价</a:t>
            </a:r>
            <a:r>
              <a:rPr lang="en-US" altLang="zh-CN" sz="1600" b="1" dirty="0">
                <a:solidFill>
                  <a:srgbClr val="C7A064"/>
                </a:solidFill>
                <a:latin typeface="微软雅黑" panose="020B0503020204020204" pitchFamily="34" charset="-122"/>
                <a:ea typeface="微软雅黑" panose="020B0503020204020204" pitchFamily="34" charset="-122"/>
              </a:rPr>
              <a:t>+</a:t>
            </a:r>
            <a:r>
              <a:rPr lang="zh-CN" altLang="en-US" sz="1600" b="1" dirty="0">
                <a:solidFill>
                  <a:srgbClr val="C7A064"/>
                </a:solidFill>
                <a:latin typeface="微软雅黑" panose="020B0503020204020204" pitchFamily="34" charset="-122"/>
                <a:ea typeface="微软雅黑" panose="020B0503020204020204" pitchFamily="34" charset="-122"/>
              </a:rPr>
              <a:t>摇号</a:t>
            </a:r>
            <a:r>
              <a:rPr lang="en-US" altLang="zh-CN" sz="1600" b="1" dirty="0">
                <a:solidFill>
                  <a:srgbClr val="C7A064"/>
                </a:solidFill>
                <a:latin typeface="微软雅黑" panose="020B0503020204020204" pitchFamily="34" charset="-122"/>
                <a:ea typeface="微软雅黑" panose="020B0503020204020204" pitchFamily="34" charset="-122"/>
              </a:rPr>
              <a:t>”</a:t>
            </a:r>
            <a:r>
              <a:rPr lang="zh-CN" altLang="en-US" sz="1600" b="1" dirty="0">
                <a:solidFill>
                  <a:srgbClr val="C7A064"/>
                </a:solidFill>
                <a:latin typeface="微软雅黑" panose="020B0503020204020204" pitchFamily="34" charset="-122"/>
                <a:ea typeface="微软雅黑" panose="020B0503020204020204" pitchFamily="34" charset="-122"/>
              </a:rPr>
              <a:t>方式出让</a:t>
            </a:r>
            <a:endParaRPr lang="zh-CN" altLang="en-US" sz="1600" b="1" dirty="0">
              <a:solidFill>
                <a:srgbClr val="C7A064"/>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58445" y="1256030"/>
            <a:ext cx="8186420" cy="922020"/>
          </a:xfrm>
          <a:prstGeom prst="rect">
            <a:avLst/>
          </a:prstGeom>
          <a:noFill/>
        </p:spPr>
        <p:txBody>
          <a:bodyPr wrap="square" rtlCol="0">
            <a:spAutoFit/>
          </a:bodyPr>
          <a:p>
            <a:pPr indent="0">
              <a:lnSpc>
                <a:spcPct val="150000"/>
              </a:lnSpc>
              <a:buClr>
                <a:srgbClr val="C7A064"/>
              </a:buClr>
              <a:buFont typeface="Wingdings" panose="05000000000000000000" charset="0"/>
              <a:buNone/>
            </a:pPr>
            <a:r>
              <a:rPr lang="en-US"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27</a:t>
            </a:r>
            <a:r>
              <a:rPr lang="zh-CN" altLang="en-US" sz="1200" dirty="0">
                <a:latin typeface="微软雅黑" panose="020B0503020204020204" pitchFamily="34" charset="-122"/>
                <a:ea typeface="微软雅黑" panose="020B0503020204020204" pitchFamily="34" charset="-122"/>
              </a:rPr>
              <a:t>日，西咸首次集中供应</a:t>
            </a:r>
            <a:r>
              <a:rPr lang="en-US" altLang="zh-CN" sz="1200" dirty="0">
                <a:latin typeface="微软雅黑" panose="020B0503020204020204" pitchFamily="34" charset="-122"/>
                <a:ea typeface="微软雅黑" panose="020B0503020204020204" pitchFamily="34" charset="-122"/>
              </a:rPr>
              <a:t>11</a:t>
            </a:r>
            <a:r>
              <a:rPr lang="zh-CN" altLang="en-US" sz="1200" dirty="0">
                <a:latin typeface="微软雅黑" panose="020B0503020204020204" pitchFamily="34" charset="-122"/>
                <a:ea typeface="微软雅黑" panose="020B0503020204020204" pitchFamily="34" charset="-122"/>
              </a:rPr>
              <a:t>宗涉宅用地，共计</a:t>
            </a:r>
            <a:r>
              <a:rPr lang="en-US" altLang="zh-CN" sz="1200" dirty="0">
                <a:latin typeface="微软雅黑" panose="020B0503020204020204" pitchFamily="34" charset="-122"/>
                <a:ea typeface="微软雅黑" panose="020B0503020204020204" pitchFamily="34" charset="-122"/>
              </a:rPr>
              <a:t>1018.5</a:t>
            </a:r>
            <a:r>
              <a:rPr lang="zh-CN" altLang="en-US" sz="1200" dirty="0">
                <a:latin typeface="微软雅黑" panose="020B0503020204020204" pitchFamily="34" charset="-122"/>
                <a:ea typeface="微软雅黑" panose="020B0503020204020204" pitchFamily="34" charset="-122"/>
              </a:rPr>
              <a:t>亩，分布在空港、秦汉、泾河、秦汉新城。本次出让地块均采用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限地价</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摇号</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方式出让，本次限地价包括限最高价与底价，单地块溢价率不超过</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，溢价率达到上限后，通过摇号确定竞买企业。</a:t>
            </a:r>
            <a:endParaRPr lang="zh-CN" altLang="en-US" sz="1200" dirty="0">
              <a:latin typeface="微软雅黑" panose="020B0503020204020204" pitchFamily="34" charset="-122"/>
              <a:ea typeface="微软雅黑" panose="020B0503020204020204" pitchFamily="34" charset="-122"/>
            </a:endParaRPr>
          </a:p>
        </p:txBody>
      </p:sp>
      <p:sp>
        <p:nvSpPr>
          <p:cNvPr id="15" name="圆角矩形标注 14"/>
          <p:cNvSpPr/>
          <p:nvPr/>
        </p:nvSpPr>
        <p:spPr>
          <a:xfrm>
            <a:off x="8976995" y="710565"/>
            <a:ext cx="1624330" cy="707390"/>
          </a:xfrm>
          <a:prstGeom prst="wedgeRoundRectCallout">
            <a:avLst>
              <a:gd name="adj1" fmla="val 80961"/>
              <a:gd name="adj2" fmla="val 169299"/>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8978900" y="711200"/>
            <a:ext cx="1622425" cy="706755"/>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XXJH-GZ01-24-A(75</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9.94</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a:solidFill>
                <a:srgbClr val="000000"/>
              </a:solidFill>
              <a:latin typeface="微软雅黑" panose="020B0503020204020204" pitchFamily="34" charset="-122"/>
              <a:ea typeface="微软雅黑" panose="020B0503020204020204" pitchFamily="34" charset="-122"/>
              <a:sym typeface="+mn-ea"/>
            </a:endParaRPr>
          </a:p>
          <a:p>
            <a:r>
              <a:rPr lang="en-US" sz="1000" b="1">
                <a:solidFill>
                  <a:srgbClr val="000000"/>
                </a:solidFill>
                <a:latin typeface="微软雅黑" panose="020B0503020204020204" pitchFamily="34" charset="-122"/>
                <a:ea typeface="微软雅黑" panose="020B0503020204020204" pitchFamily="34" charset="-122"/>
                <a:sym typeface="+mn-ea"/>
              </a:rPr>
              <a:t>XXJH-GZ01-25-B(</a:t>
            </a:r>
            <a:r>
              <a:rPr lang="en-US" altLang="zh-CN" sz="1000" b="1">
                <a:solidFill>
                  <a:srgbClr val="000000"/>
                </a:solidFill>
                <a:latin typeface="微软雅黑" panose="020B0503020204020204" pitchFamily="34" charset="-122"/>
                <a:ea typeface="微软雅黑" panose="020B0503020204020204" pitchFamily="34" charset="-122"/>
                <a:sym typeface="+mn-ea"/>
              </a:rPr>
              <a:t>89</a:t>
            </a:r>
            <a:r>
              <a:rPr lang="zh-CN" altLang="en-US" sz="1000" b="1">
                <a:solidFill>
                  <a:srgbClr val="000000"/>
                </a:solidFill>
                <a:latin typeface="微软雅黑" panose="020B0503020204020204" pitchFamily="34" charset="-122"/>
                <a:ea typeface="微软雅黑" panose="020B0503020204020204" pitchFamily="34" charset="-122"/>
                <a:sym typeface="+mn-ea"/>
              </a:rPr>
              <a:t>亩</a:t>
            </a:r>
            <a:r>
              <a:rPr lang="en-US" altLang="zh-CN" sz="1000" b="1">
                <a:solidFill>
                  <a:srgbClr val="000000"/>
                </a:solidFill>
                <a:latin typeface="微软雅黑" panose="020B0503020204020204" pitchFamily="34" charset="-122"/>
                <a:ea typeface="微软雅黑" panose="020B0503020204020204" pitchFamily="34" charset="-122"/>
                <a:sym typeface="+mn-ea"/>
              </a:rPr>
              <a:t>)</a:t>
            </a:r>
            <a:endParaRPr lang="en-US" altLang="en-US" sz="1000" b="1">
              <a:solidFill>
                <a:srgbClr val="000000"/>
              </a:solidFill>
              <a:latin typeface="微软雅黑" panose="020B0503020204020204" pitchFamily="34" charset="-122"/>
              <a:ea typeface="微软雅黑" panose="020B0503020204020204" pitchFamily="34" charset="-122"/>
            </a:endParaRPr>
          </a:p>
          <a:p>
            <a:r>
              <a:rPr lang="zh-CN" altLang="en-US" sz="1000" b="0">
                <a:solidFill>
                  <a:srgbClr val="000000"/>
                </a:solidFill>
                <a:latin typeface="微软雅黑" panose="020B0503020204020204" pitchFamily="34" charset="-122"/>
                <a:ea typeface="微软雅黑" panose="020B0503020204020204" pitchFamily="34" charset="-122"/>
              </a:rPr>
              <a:t>计容建面：</a:t>
            </a:r>
            <a:r>
              <a:rPr lang="en-US" altLang="zh-CN" sz="1000" b="0">
                <a:solidFill>
                  <a:srgbClr val="000000"/>
                </a:solidFill>
                <a:latin typeface="微软雅黑" panose="020B0503020204020204" pitchFamily="34" charset="-122"/>
                <a:ea typeface="微软雅黑" panose="020B0503020204020204" pitchFamily="34" charset="-122"/>
              </a:rPr>
              <a:t>20.97</a:t>
            </a:r>
            <a:r>
              <a:rPr lang="zh-CN" altLang="en-US" sz="1000" b="0">
                <a:solidFill>
                  <a:srgbClr val="000000"/>
                </a:solidFill>
                <a:latin typeface="微软雅黑" panose="020B0503020204020204" pitchFamily="34" charset="-122"/>
                <a:ea typeface="微软雅黑" panose="020B0503020204020204" pitchFamily="34" charset="-122"/>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944860" y="2125345"/>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11381105" y="2848610"/>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10513060" y="2030095"/>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圆角矩形标注 21"/>
          <p:cNvSpPr/>
          <p:nvPr/>
        </p:nvSpPr>
        <p:spPr>
          <a:xfrm>
            <a:off x="6848475" y="5849620"/>
            <a:ext cx="1513205" cy="399415"/>
          </a:xfrm>
          <a:prstGeom prst="wedgeRoundRectCallout">
            <a:avLst>
              <a:gd name="adj1" fmla="val 88816"/>
              <a:gd name="adj2" fmla="val -392766"/>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04910" y="4273550"/>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nvSpPr>
        <p:spPr>
          <a:xfrm>
            <a:off x="8903970" y="4076700"/>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文本框 24"/>
          <p:cNvSpPr txBox="1"/>
          <p:nvPr/>
        </p:nvSpPr>
        <p:spPr>
          <a:xfrm>
            <a:off x="6815455" y="5849620"/>
            <a:ext cx="1596390" cy="398780"/>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XXFX-XX02-44</a:t>
            </a:r>
            <a:r>
              <a:rPr lang="en-US" sz="1000" b="1">
                <a:solidFill>
                  <a:srgbClr val="000000"/>
                </a:solidFill>
                <a:latin typeface="微软雅黑" panose="020B0503020204020204" pitchFamily="34" charset="-122"/>
                <a:ea typeface="微软雅黑" panose="020B0503020204020204" pitchFamily="34" charset="-122"/>
                <a:sym typeface="+mn-ea"/>
              </a:rPr>
              <a:t>(113</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18.85</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sp>
        <p:nvSpPr>
          <p:cNvPr id="27" name="圆角矩形标注 26"/>
          <p:cNvSpPr/>
          <p:nvPr/>
        </p:nvSpPr>
        <p:spPr>
          <a:xfrm>
            <a:off x="6364605" y="4227830"/>
            <a:ext cx="1624330" cy="707390"/>
          </a:xfrm>
          <a:prstGeom prst="wedgeRoundRectCallout">
            <a:avLst>
              <a:gd name="adj1" fmla="val 115598"/>
              <a:gd name="adj2" fmla="val -43716"/>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6366510" y="4228465"/>
            <a:ext cx="1622425" cy="706755"/>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XXFX-XX01-106</a:t>
            </a:r>
            <a:r>
              <a:rPr lang="en-US" sz="1000" b="1">
                <a:solidFill>
                  <a:srgbClr val="000000"/>
                </a:solidFill>
                <a:latin typeface="微软雅黑" panose="020B0503020204020204" pitchFamily="34" charset="-122"/>
                <a:ea typeface="微软雅黑" panose="020B0503020204020204" pitchFamily="34" charset="-122"/>
                <a:sym typeface="+mn-ea"/>
              </a:rPr>
              <a:t>(68</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11.41</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a:solidFill>
                <a:srgbClr val="000000"/>
              </a:solidFill>
              <a:latin typeface="微软雅黑" panose="020B0503020204020204" pitchFamily="34" charset="-122"/>
              <a:ea typeface="微软雅黑" panose="020B0503020204020204" pitchFamily="34" charset="-122"/>
              <a:sym typeface="+mn-ea"/>
            </a:endParaRPr>
          </a:p>
          <a:p>
            <a:r>
              <a:rPr lang="en-US" sz="1000" b="1">
                <a:solidFill>
                  <a:srgbClr val="000000"/>
                </a:solidFill>
                <a:latin typeface="微软雅黑" panose="020B0503020204020204" pitchFamily="34" charset="-122"/>
                <a:ea typeface="微软雅黑" panose="020B0503020204020204" pitchFamily="34" charset="-122"/>
                <a:sym typeface="+mn-ea"/>
              </a:rPr>
              <a:t>XXFX-XX01-107</a:t>
            </a:r>
            <a:r>
              <a:rPr lang="en-US" sz="1000" b="1">
                <a:solidFill>
                  <a:srgbClr val="000000"/>
                </a:solidFill>
                <a:latin typeface="微软雅黑" panose="020B0503020204020204" pitchFamily="34" charset="-122"/>
                <a:ea typeface="微软雅黑" panose="020B0503020204020204" pitchFamily="34" charset="-122"/>
                <a:sym typeface="+mn-ea"/>
              </a:rPr>
              <a:t>(</a:t>
            </a:r>
            <a:r>
              <a:rPr lang="en-US" altLang="zh-CN" sz="1000" b="1">
                <a:solidFill>
                  <a:srgbClr val="000000"/>
                </a:solidFill>
                <a:latin typeface="微软雅黑" panose="020B0503020204020204" pitchFamily="34" charset="-122"/>
                <a:ea typeface="微软雅黑" panose="020B0503020204020204" pitchFamily="34" charset="-122"/>
                <a:sym typeface="+mn-ea"/>
              </a:rPr>
              <a:t>77</a:t>
            </a:r>
            <a:r>
              <a:rPr lang="zh-CN" altLang="en-US" sz="1000" b="1">
                <a:solidFill>
                  <a:srgbClr val="000000"/>
                </a:solidFill>
                <a:latin typeface="微软雅黑" panose="020B0503020204020204" pitchFamily="34" charset="-122"/>
                <a:ea typeface="微软雅黑" panose="020B0503020204020204" pitchFamily="34" charset="-122"/>
                <a:sym typeface="+mn-ea"/>
              </a:rPr>
              <a:t>亩</a:t>
            </a:r>
            <a:r>
              <a:rPr lang="en-US" altLang="zh-CN" sz="1000" b="1">
                <a:solidFill>
                  <a:srgbClr val="000000"/>
                </a:solidFill>
                <a:latin typeface="微软雅黑" panose="020B0503020204020204" pitchFamily="34" charset="-122"/>
                <a:ea typeface="微软雅黑" panose="020B0503020204020204" pitchFamily="34" charset="-122"/>
                <a:sym typeface="+mn-ea"/>
              </a:rPr>
              <a:t>)</a:t>
            </a:r>
            <a:endParaRPr lang="en-US" altLang="en-US" sz="1000" b="1">
              <a:solidFill>
                <a:srgbClr val="000000"/>
              </a:solidFill>
              <a:latin typeface="微软雅黑" panose="020B0503020204020204" pitchFamily="34" charset="-122"/>
              <a:ea typeface="微软雅黑" panose="020B0503020204020204" pitchFamily="34" charset="-122"/>
            </a:endParaRPr>
          </a:p>
          <a:p>
            <a:r>
              <a:rPr lang="zh-CN" altLang="en-US" sz="1000" b="0">
                <a:solidFill>
                  <a:srgbClr val="000000"/>
                </a:solidFill>
                <a:latin typeface="微软雅黑" panose="020B0503020204020204" pitchFamily="34" charset="-122"/>
                <a:ea typeface="微软雅黑" panose="020B0503020204020204" pitchFamily="34" charset="-122"/>
              </a:rPr>
              <a:t>计容建面：</a:t>
            </a:r>
            <a:r>
              <a:rPr lang="en-US" altLang="zh-CN" sz="1000" b="0">
                <a:solidFill>
                  <a:srgbClr val="000000"/>
                </a:solidFill>
                <a:latin typeface="微软雅黑" panose="020B0503020204020204" pitchFamily="34" charset="-122"/>
                <a:ea typeface="微软雅黑" panose="020B0503020204020204" pitchFamily="34" charset="-122"/>
              </a:rPr>
              <a:t>12.80</a:t>
            </a:r>
            <a:r>
              <a:rPr lang="zh-CN" altLang="en-US" sz="1000" b="0">
                <a:solidFill>
                  <a:srgbClr val="000000"/>
                </a:solidFill>
                <a:latin typeface="微软雅黑" panose="020B0503020204020204" pitchFamily="34" charset="-122"/>
                <a:ea typeface="微软雅黑" panose="020B0503020204020204" pitchFamily="34" charset="-122"/>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sp>
        <p:nvSpPr>
          <p:cNvPr id="29" name="圆角矩形标注 28"/>
          <p:cNvSpPr/>
          <p:nvPr/>
        </p:nvSpPr>
        <p:spPr>
          <a:xfrm>
            <a:off x="6954520" y="1878330"/>
            <a:ext cx="1697990" cy="707390"/>
          </a:xfrm>
          <a:prstGeom prst="wedgeRoundRectCallout">
            <a:avLst>
              <a:gd name="adj1" fmla="val 117748"/>
              <a:gd name="adj2" fmla="val 93447"/>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9613265" y="2712085"/>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1" name="文本框 30"/>
          <p:cNvSpPr txBox="1"/>
          <p:nvPr/>
        </p:nvSpPr>
        <p:spPr>
          <a:xfrm>
            <a:off x="6955790" y="1878965"/>
            <a:ext cx="1749425" cy="706755"/>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XXKG-DZ02-60-B</a:t>
            </a:r>
            <a:r>
              <a:rPr lang="en-US" sz="1000" b="1">
                <a:solidFill>
                  <a:srgbClr val="000000"/>
                </a:solidFill>
                <a:latin typeface="微软雅黑" panose="020B0503020204020204" pitchFamily="34" charset="-122"/>
                <a:ea typeface="微软雅黑" panose="020B0503020204020204" pitchFamily="34" charset="-122"/>
                <a:sym typeface="+mn-ea"/>
              </a:rPr>
              <a:t>(62</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8.24</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a:solidFill>
                <a:srgbClr val="000000"/>
              </a:solidFill>
              <a:latin typeface="微软雅黑" panose="020B0503020204020204" pitchFamily="34" charset="-122"/>
              <a:ea typeface="微软雅黑" panose="020B0503020204020204" pitchFamily="34" charset="-122"/>
              <a:sym typeface="+mn-ea"/>
            </a:endParaRPr>
          </a:p>
          <a:p>
            <a:r>
              <a:rPr lang="en-US" sz="1000" b="1">
                <a:solidFill>
                  <a:srgbClr val="000000"/>
                </a:solidFill>
                <a:latin typeface="微软雅黑" panose="020B0503020204020204" pitchFamily="34" charset="-122"/>
                <a:ea typeface="微软雅黑" panose="020B0503020204020204" pitchFamily="34" charset="-122"/>
                <a:sym typeface="+mn-ea"/>
              </a:rPr>
              <a:t>XXKG-DZ02-94</a:t>
            </a:r>
            <a:r>
              <a:rPr lang="en-US" sz="1000" b="1">
                <a:solidFill>
                  <a:srgbClr val="000000"/>
                </a:solidFill>
                <a:latin typeface="微软雅黑" panose="020B0503020204020204" pitchFamily="34" charset="-122"/>
                <a:ea typeface="微软雅黑" panose="020B0503020204020204" pitchFamily="34" charset="-122"/>
                <a:sym typeface="+mn-ea"/>
              </a:rPr>
              <a:t>(</a:t>
            </a:r>
            <a:r>
              <a:rPr lang="en-US" altLang="zh-CN" sz="1000" b="1">
                <a:solidFill>
                  <a:srgbClr val="000000"/>
                </a:solidFill>
                <a:latin typeface="微软雅黑" panose="020B0503020204020204" pitchFamily="34" charset="-122"/>
                <a:ea typeface="微软雅黑" panose="020B0503020204020204" pitchFamily="34" charset="-122"/>
                <a:sym typeface="+mn-ea"/>
              </a:rPr>
              <a:t>73</a:t>
            </a:r>
            <a:r>
              <a:rPr lang="zh-CN" altLang="en-US" sz="1000" b="1">
                <a:solidFill>
                  <a:srgbClr val="000000"/>
                </a:solidFill>
                <a:latin typeface="微软雅黑" panose="020B0503020204020204" pitchFamily="34" charset="-122"/>
                <a:ea typeface="微软雅黑" panose="020B0503020204020204" pitchFamily="34" charset="-122"/>
                <a:sym typeface="+mn-ea"/>
              </a:rPr>
              <a:t>亩</a:t>
            </a:r>
            <a:r>
              <a:rPr lang="en-US" altLang="zh-CN" sz="1000" b="1">
                <a:solidFill>
                  <a:srgbClr val="000000"/>
                </a:solidFill>
                <a:latin typeface="微软雅黑" panose="020B0503020204020204" pitchFamily="34" charset="-122"/>
                <a:ea typeface="微软雅黑" panose="020B0503020204020204" pitchFamily="34" charset="-122"/>
                <a:sym typeface="+mn-ea"/>
              </a:rPr>
              <a:t>)</a:t>
            </a:r>
            <a:endParaRPr lang="en-US" altLang="en-US" sz="1000" b="1">
              <a:solidFill>
                <a:srgbClr val="000000"/>
              </a:solidFill>
              <a:latin typeface="微软雅黑" panose="020B0503020204020204" pitchFamily="34" charset="-122"/>
              <a:ea typeface="微软雅黑" panose="020B0503020204020204" pitchFamily="34" charset="-122"/>
            </a:endParaRPr>
          </a:p>
          <a:p>
            <a:r>
              <a:rPr lang="zh-CN" altLang="en-US" sz="1000" b="0">
                <a:solidFill>
                  <a:srgbClr val="000000"/>
                </a:solidFill>
                <a:latin typeface="微软雅黑" panose="020B0503020204020204" pitchFamily="34" charset="-122"/>
                <a:ea typeface="微软雅黑" panose="020B0503020204020204" pitchFamily="34" charset="-122"/>
              </a:rPr>
              <a:t>计容建面：</a:t>
            </a:r>
            <a:r>
              <a:rPr lang="en-US" altLang="zh-CN" sz="1000" b="0">
                <a:solidFill>
                  <a:srgbClr val="000000"/>
                </a:solidFill>
                <a:latin typeface="微软雅黑" panose="020B0503020204020204" pitchFamily="34" charset="-122"/>
                <a:ea typeface="微软雅黑" panose="020B0503020204020204" pitchFamily="34" charset="-122"/>
              </a:rPr>
              <a:t>9.78</a:t>
            </a:r>
            <a:r>
              <a:rPr lang="zh-CN" altLang="en-US" sz="1000" b="0">
                <a:solidFill>
                  <a:srgbClr val="000000"/>
                </a:solidFill>
                <a:latin typeface="微软雅黑" panose="020B0503020204020204" pitchFamily="34" charset="-122"/>
                <a:ea typeface="微软雅黑" panose="020B0503020204020204" pitchFamily="34" charset="-122"/>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9424035" y="2797810"/>
            <a:ext cx="411480" cy="368300"/>
          </a:xfrm>
          <a:prstGeom prst="rect">
            <a:avLst/>
          </a:prstGeom>
          <a:noFill/>
        </p:spPr>
        <p:txBody>
          <a:bodyPr wrap="none" rtlCol="0" anchor="t">
            <a:spAutoFit/>
          </a:bodyPr>
          <a:p>
            <a:r>
              <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4" name="圆角矩形标注 33"/>
          <p:cNvSpPr/>
          <p:nvPr/>
        </p:nvSpPr>
        <p:spPr>
          <a:xfrm>
            <a:off x="6963410" y="2644775"/>
            <a:ext cx="1718310" cy="399415"/>
          </a:xfrm>
          <a:prstGeom prst="wedgeRoundRectCallout">
            <a:avLst>
              <a:gd name="adj1" fmla="val 101108"/>
              <a:gd name="adj2" fmla="val 25834"/>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文本框 34"/>
          <p:cNvSpPr txBox="1"/>
          <p:nvPr/>
        </p:nvSpPr>
        <p:spPr>
          <a:xfrm>
            <a:off x="7030720" y="2645410"/>
            <a:ext cx="1601470" cy="398780"/>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XXKG-DZ02-118</a:t>
            </a:r>
            <a:r>
              <a:rPr lang="en-US" sz="1000" b="1">
                <a:solidFill>
                  <a:srgbClr val="000000"/>
                </a:solidFill>
                <a:latin typeface="微软雅黑" panose="020B0503020204020204" pitchFamily="34" charset="-122"/>
                <a:ea typeface="微软雅黑" panose="020B0503020204020204" pitchFamily="34" charset="-122"/>
                <a:sym typeface="+mn-ea"/>
              </a:rPr>
              <a:t>(74</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11.7</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sp>
        <p:nvSpPr>
          <p:cNvPr id="36" name="圆角矩形标注 35"/>
          <p:cNvSpPr/>
          <p:nvPr/>
        </p:nvSpPr>
        <p:spPr>
          <a:xfrm>
            <a:off x="8858885" y="4614545"/>
            <a:ext cx="1624330" cy="707390"/>
          </a:xfrm>
          <a:prstGeom prst="wedgeRoundRectCallout">
            <a:avLst>
              <a:gd name="adj1" fmla="val 61258"/>
              <a:gd name="adj2" fmla="val -380430"/>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标注 18"/>
          <p:cNvSpPr/>
          <p:nvPr/>
        </p:nvSpPr>
        <p:spPr>
          <a:xfrm>
            <a:off x="10306050" y="3543300"/>
            <a:ext cx="1854200" cy="399415"/>
          </a:xfrm>
          <a:prstGeom prst="wedgeRoundRectCallout">
            <a:avLst>
              <a:gd name="adj1" fmla="val 17328"/>
              <a:gd name="adj2" fmla="val -160651"/>
              <a:gd name="adj3" fmla="val 16667"/>
            </a:avLst>
          </a:prstGeom>
          <a:solidFill>
            <a:srgbClr val="F4EBDF"/>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0306050" y="3543300"/>
            <a:ext cx="1852930" cy="398780"/>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XXQH-WB05-61</a:t>
            </a:r>
            <a:r>
              <a:rPr lang="en-US" sz="1000" b="1">
                <a:solidFill>
                  <a:srgbClr val="000000"/>
                </a:solidFill>
                <a:latin typeface="微软雅黑" panose="020B0503020204020204" pitchFamily="34" charset="-122"/>
                <a:ea typeface="微软雅黑" panose="020B0503020204020204" pitchFamily="34" charset="-122"/>
                <a:sym typeface="+mn-ea"/>
              </a:rPr>
              <a:t>(112.38</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14.99</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858885" y="4612640"/>
            <a:ext cx="1622425" cy="706755"/>
          </a:xfrm>
          <a:prstGeom prst="rect">
            <a:avLst/>
          </a:prstGeom>
          <a:noFill/>
        </p:spPr>
        <p:txBody>
          <a:bodyPr wrap="square" rtlCol="0">
            <a:spAutoFit/>
          </a:bodyPr>
          <a:p>
            <a:r>
              <a:rPr lang="en-US" sz="1000" b="1">
                <a:solidFill>
                  <a:srgbClr val="000000"/>
                </a:solidFill>
                <a:latin typeface="微软雅黑" panose="020B0503020204020204" pitchFamily="34" charset="-122"/>
                <a:ea typeface="微软雅黑" panose="020B0503020204020204" pitchFamily="34" charset="-122"/>
                <a:sym typeface="+mn-ea"/>
              </a:rPr>
              <a:t>XXQH-YB02-34</a:t>
            </a:r>
            <a:r>
              <a:rPr lang="en-US" sz="1000" b="1">
                <a:solidFill>
                  <a:srgbClr val="000000"/>
                </a:solidFill>
                <a:latin typeface="微软雅黑" panose="020B0503020204020204" pitchFamily="34" charset="-122"/>
                <a:ea typeface="微软雅黑" panose="020B0503020204020204" pitchFamily="34" charset="-122"/>
                <a:sym typeface="+mn-ea"/>
              </a:rPr>
              <a:t>(117</a:t>
            </a:r>
            <a:r>
              <a:rPr lang="zh-CN" altLang="en-US" sz="1000" b="1">
                <a:solidFill>
                  <a:srgbClr val="000000"/>
                </a:solidFill>
                <a:latin typeface="微软雅黑" panose="020B0503020204020204" pitchFamily="34" charset="-122"/>
                <a:ea typeface="微软雅黑" panose="020B0503020204020204" pitchFamily="34" charset="-122"/>
                <a:sym typeface="+mn-ea"/>
              </a:rPr>
              <a:t>亩）</a:t>
            </a:r>
            <a:endParaRPr lang="zh-CN" altLang="en-US" sz="1000" b="1">
              <a:solidFill>
                <a:srgbClr val="000000"/>
              </a:solidFill>
              <a:latin typeface="微软雅黑" panose="020B0503020204020204" pitchFamily="34" charset="-122"/>
              <a:ea typeface="微软雅黑" panose="020B0503020204020204" pitchFamily="34" charset="-122"/>
              <a:sym typeface="+mn-ea"/>
            </a:endParaRPr>
          </a:p>
          <a:p>
            <a:r>
              <a:rPr lang="zh-CN" altLang="en-US" sz="1000">
                <a:solidFill>
                  <a:srgbClr val="000000"/>
                </a:solidFill>
                <a:latin typeface="微软雅黑" panose="020B0503020204020204" pitchFamily="34" charset="-122"/>
                <a:ea typeface="微软雅黑" panose="020B0503020204020204" pitchFamily="34" charset="-122"/>
                <a:sym typeface="+mn-ea"/>
              </a:rPr>
              <a:t>计容建面：</a:t>
            </a:r>
            <a:r>
              <a:rPr lang="en-US" altLang="zh-CN" sz="1000">
                <a:solidFill>
                  <a:srgbClr val="000000"/>
                </a:solidFill>
                <a:latin typeface="微软雅黑" panose="020B0503020204020204" pitchFamily="34" charset="-122"/>
                <a:ea typeface="微软雅黑" panose="020B0503020204020204" pitchFamily="34" charset="-122"/>
                <a:sym typeface="+mn-ea"/>
              </a:rPr>
              <a:t>15.66</a:t>
            </a:r>
            <a:r>
              <a:rPr lang="zh-CN" altLang="en-US" sz="1000">
                <a:solidFill>
                  <a:srgbClr val="000000"/>
                </a:solidFill>
                <a:latin typeface="微软雅黑" panose="020B0503020204020204" pitchFamily="34" charset="-122"/>
                <a:ea typeface="微软雅黑" panose="020B0503020204020204" pitchFamily="34" charset="-122"/>
                <a:sym typeface="+mn-ea"/>
              </a:rPr>
              <a:t>万㎡</a:t>
            </a:r>
            <a:endParaRPr lang="zh-CN" altLang="en-US" sz="1000">
              <a:solidFill>
                <a:srgbClr val="000000"/>
              </a:solidFill>
              <a:latin typeface="微软雅黑" panose="020B0503020204020204" pitchFamily="34" charset="-122"/>
              <a:ea typeface="微软雅黑" panose="020B0503020204020204" pitchFamily="34" charset="-122"/>
              <a:sym typeface="+mn-ea"/>
            </a:endParaRPr>
          </a:p>
          <a:p>
            <a:r>
              <a:rPr lang="en-US" sz="1000" b="1">
                <a:solidFill>
                  <a:srgbClr val="000000"/>
                </a:solidFill>
                <a:latin typeface="微软雅黑" panose="020B0503020204020204" pitchFamily="34" charset="-122"/>
                <a:ea typeface="微软雅黑" panose="020B0503020204020204" pitchFamily="34" charset="-122"/>
                <a:sym typeface="+mn-ea"/>
              </a:rPr>
              <a:t>XXQH-YB05-42</a:t>
            </a:r>
            <a:r>
              <a:rPr lang="en-US" sz="1000" b="1">
                <a:solidFill>
                  <a:srgbClr val="000000"/>
                </a:solidFill>
                <a:latin typeface="微软雅黑" panose="020B0503020204020204" pitchFamily="34" charset="-122"/>
                <a:ea typeface="微软雅黑" panose="020B0503020204020204" pitchFamily="34" charset="-122"/>
                <a:sym typeface="+mn-ea"/>
              </a:rPr>
              <a:t>(</a:t>
            </a:r>
            <a:r>
              <a:rPr lang="en-US" altLang="zh-CN" sz="1000" b="1">
                <a:solidFill>
                  <a:srgbClr val="000000"/>
                </a:solidFill>
                <a:latin typeface="微软雅黑" panose="020B0503020204020204" pitchFamily="34" charset="-122"/>
                <a:ea typeface="微软雅黑" panose="020B0503020204020204" pitchFamily="34" charset="-122"/>
                <a:sym typeface="+mn-ea"/>
              </a:rPr>
              <a:t>157</a:t>
            </a:r>
            <a:r>
              <a:rPr lang="zh-CN" altLang="en-US" sz="1000" b="1">
                <a:solidFill>
                  <a:srgbClr val="000000"/>
                </a:solidFill>
                <a:latin typeface="微软雅黑" panose="020B0503020204020204" pitchFamily="34" charset="-122"/>
                <a:ea typeface="微软雅黑" panose="020B0503020204020204" pitchFamily="34" charset="-122"/>
                <a:sym typeface="+mn-ea"/>
              </a:rPr>
              <a:t>亩</a:t>
            </a:r>
            <a:r>
              <a:rPr lang="en-US" altLang="zh-CN" sz="1000" b="1">
                <a:solidFill>
                  <a:srgbClr val="000000"/>
                </a:solidFill>
                <a:latin typeface="微软雅黑" panose="020B0503020204020204" pitchFamily="34" charset="-122"/>
                <a:ea typeface="微软雅黑" panose="020B0503020204020204" pitchFamily="34" charset="-122"/>
                <a:sym typeface="+mn-ea"/>
              </a:rPr>
              <a:t>)</a:t>
            </a:r>
            <a:endParaRPr lang="en-US" altLang="en-US" sz="1000" b="1">
              <a:solidFill>
                <a:srgbClr val="000000"/>
              </a:solidFill>
              <a:latin typeface="微软雅黑" panose="020B0503020204020204" pitchFamily="34" charset="-122"/>
              <a:ea typeface="微软雅黑" panose="020B0503020204020204" pitchFamily="34" charset="-122"/>
            </a:endParaRPr>
          </a:p>
          <a:p>
            <a:r>
              <a:rPr lang="zh-CN" altLang="en-US" sz="1000" b="0">
                <a:solidFill>
                  <a:srgbClr val="000000"/>
                </a:solidFill>
                <a:latin typeface="微软雅黑" panose="020B0503020204020204" pitchFamily="34" charset="-122"/>
                <a:ea typeface="微软雅黑" panose="020B0503020204020204" pitchFamily="34" charset="-122"/>
              </a:rPr>
              <a:t>计容建面：</a:t>
            </a:r>
            <a:r>
              <a:rPr lang="en-US" altLang="zh-CN" sz="1000" b="0">
                <a:solidFill>
                  <a:srgbClr val="000000"/>
                </a:solidFill>
                <a:latin typeface="微软雅黑" panose="020B0503020204020204" pitchFamily="34" charset="-122"/>
                <a:ea typeface="微软雅黑" panose="020B0503020204020204" pitchFamily="34" charset="-122"/>
              </a:rPr>
              <a:t>20.97</a:t>
            </a:r>
            <a:r>
              <a:rPr lang="zh-CN" altLang="en-US" sz="1000" b="0">
                <a:solidFill>
                  <a:srgbClr val="000000"/>
                </a:solidFill>
                <a:latin typeface="微软雅黑" panose="020B0503020204020204" pitchFamily="34" charset="-122"/>
                <a:ea typeface="微软雅黑" panose="020B0503020204020204" pitchFamily="34" charset="-122"/>
              </a:rPr>
              <a:t>万㎡</a:t>
            </a:r>
            <a:endParaRPr lang="zh-CN" altLang="en-US" sz="1000" b="0">
              <a:solidFill>
                <a:srgbClr val="000000"/>
              </a:solidFill>
              <a:latin typeface="微软雅黑" panose="020B0503020204020204" pitchFamily="34" charset="-122"/>
              <a:ea typeface="微软雅黑" panose="020B0503020204020204" pitchFamily="34" charset="-122"/>
            </a:endParaRPr>
          </a:p>
        </p:txBody>
      </p:sp>
      <p:pic>
        <p:nvPicPr>
          <p:cNvPr id="43" name="图片 42" descr="文本&#10;&#10;描述已自动生成"/>
          <p:cNvPicPr>
            <a:picLocks noChangeAspect="1"/>
          </p:cNvPicPr>
          <p:nvPr/>
        </p:nvPicPr>
        <p:blipFill>
          <a:blip r:embed="rId2">
            <a:alphaModFix amt="20000"/>
          </a:blip>
          <a:stretch>
            <a:fillRect/>
          </a:stretch>
        </p:blipFill>
        <p:spPr>
          <a:xfrm rot="1740000">
            <a:off x="3914140" y="3230245"/>
            <a:ext cx="2242185" cy="399415"/>
          </a:xfrm>
          <a:prstGeom prst="rect">
            <a:avLst/>
          </a:prstGeom>
        </p:spPr>
      </p:pic>
      <p:pic>
        <p:nvPicPr>
          <p:cNvPr id="46" name="图片 45" descr="文本&#10;&#10;描述已自动生成"/>
          <p:cNvPicPr>
            <a:picLocks noChangeAspect="1"/>
          </p:cNvPicPr>
          <p:nvPr/>
        </p:nvPicPr>
        <p:blipFill>
          <a:blip r:embed="rId2">
            <a:alphaModFix amt="20000"/>
          </a:blip>
          <a:stretch>
            <a:fillRect/>
          </a:stretch>
        </p:blipFill>
        <p:spPr>
          <a:xfrm rot="1740000">
            <a:off x="1217295" y="3373120"/>
            <a:ext cx="2242185" cy="399415"/>
          </a:xfrm>
          <a:prstGeom prst="rect">
            <a:avLst/>
          </a:prstGeom>
        </p:spPr>
      </p:pic>
      <p:pic>
        <p:nvPicPr>
          <p:cNvPr id="47" name="图片 46" descr="文本&#10;&#10;描述已自动生成"/>
          <p:cNvPicPr>
            <a:picLocks noChangeAspect="1"/>
          </p:cNvPicPr>
          <p:nvPr/>
        </p:nvPicPr>
        <p:blipFill>
          <a:blip r:embed="rId2">
            <a:alphaModFix amt="20000"/>
          </a:blip>
          <a:stretch>
            <a:fillRect/>
          </a:stretch>
        </p:blipFill>
        <p:spPr>
          <a:xfrm rot="1740000">
            <a:off x="3706495" y="4829810"/>
            <a:ext cx="2242185" cy="399415"/>
          </a:xfrm>
          <a:prstGeom prst="rect">
            <a:avLst/>
          </a:prstGeom>
        </p:spPr>
      </p:pic>
      <p:pic>
        <p:nvPicPr>
          <p:cNvPr id="48" name="图片 47" descr="文本&#10;&#10;描述已自动生成"/>
          <p:cNvPicPr>
            <a:picLocks noChangeAspect="1"/>
          </p:cNvPicPr>
          <p:nvPr/>
        </p:nvPicPr>
        <p:blipFill>
          <a:blip r:embed="rId2">
            <a:alphaModFix amt="20000"/>
          </a:blip>
          <a:stretch>
            <a:fillRect/>
          </a:stretch>
        </p:blipFill>
        <p:spPr>
          <a:xfrm rot="1740000">
            <a:off x="2606040" y="5330190"/>
            <a:ext cx="2242185" cy="399415"/>
          </a:xfrm>
          <a:prstGeom prst="rect">
            <a:avLst/>
          </a:prstGeom>
        </p:spPr>
      </p:pic>
      <p:pic>
        <p:nvPicPr>
          <p:cNvPr id="49" name="图片 48" descr="文本&#10;&#10;描述已自动生成"/>
          <p:cNvPicPr>
            <a:picLocks noChangeAspect="1"/>
          </p:cNvPicPr>
          <p:nvPr/>
        </p:nvPicPr>
        <p:blipFill>
          <a:blip r:embed="rId2">
            <a:alphaModFix amt="20000"/>
          </a:blip>
          <a:stretch>
            <a:fillRect/>
          </a:stretch>
        </p:blipFill>
        <p:spPr>
          <a:xfrm rot="1740000">
            <a:off x="386080" y="4137025"/>
            <a:ext cx="2242185" cy="399415"/>
          </a:xfrm>
          <a:prstGeom prst="rect">
            <a:avLst/>
          </a:prstGeom>
        </p:spPr>
      </p:pic>
      <p:sp>
        <p:nvSpPr>
          <p:cNvPr id="149" name="object 23"/>
          <p:cNvSpPr txBox="1"/>
          <p:nvPr/>
        </p:nvSpPr>
        <p:spPr>
          <a:xfrm>
            <a:off x="9702165" y="6642735"/>
            <a:ext cx="2147570" cy="134620"/>
          </a:xfrm>
          <a:prstGeom prst="rect">
            <a:avLst/>
          </a:prstGeom>
        </p:spPr>
        <p:txBody>
          <a:bodyPr vert="horz" wrap="square" lIns="0" tIns="12065" rIns="0" bIns="0" rtlCol="0">
            <a:spAutoFit/>
          </a:bodyPr>
          <a:p>
            <a:pPr marL="12700" algn="ctr">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土地供应分析</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5910" y="949325"/>
            <a:ext cx="1018286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西安第二次集中供地：共计</a:t>
            </a:r>
            <a:r>
              <a:rPr lang="en-US" altLang="zh-CN" sz="1600" b="1" dirty="0">
                <a:solidFill>
                  <a:srgbClr val="C7A064"/>
                </a:solidFill>
                <a:latin typeface="微软雅黑" panose="020B0503020204020204" pitchFamily="34" charset="-122"/>
                <a:ea typeface="微软雅黑" panose="020B0503020204020204" pitchFamily="34" charset="-122"/>
              </a:rPr>
              <a:t>45</a:t>
            </a:r>
            <a:r>
              <a:rPr lang="zh-CN" altLang="en-US" sz="1600" b="1" dirty="0">
                <a:solidFill>
                  <a:srgbClr val="C7A064"/>
                </a:solidFill>
                <a:latin typeface="微软雅黑" panose="020B0503020204020204" pitchFamily="34" charset="-122"/>
                <a:ea typeface="微软雅黑" panose="020B0503020204020204" pitchFamily="34" charset="-122"/>
              </a:rPr>
              <a:t>宗，</a:t>
            </a:r>
            <a:r>
              <a:rPr lang="en-US" altLang="zh-CN" sz="1600" b="1" dirty="0">
                <a:solidFill>
                  <a:srgbClr val="C7A064"/>
                </a:solidFill>
                <a:latin typeface="微软雅黑" panose="020B0503020204020204" pitchFamily="34" charset="-122"/>
                <a:ea typeface="微软雅黑" panose="020B0503020204020204" pitchFamily="34" charset="-122"/>
              </a:rPr>
              <a:t>28</a:t>
            </a:r>
            <a:r>
              <a:rPr lang="zh-CN" altLang="en-US" sz="1600" b="1" dirty="0">
                <a:solidFill>
                  <a:srgbClr val="C7A064"/>
                </a:solidFill>
                <a:latin typeface="微软雅黑" panose="020B0503020204020204" pitchFamily="34" charset="-122"/>
                <a:ea typeface="微软雅黑" panose="020B0503020204020204" pitchFamily="34" charset="-122"/>
              </a:rPr>
              <a:t>宗拍卖出让、</a:t>
            </a:r>
            <a:r>
              <a:rPr lang="en-US" altLang="zh-CN" sz="1600" b="1" dirty="0">
                <a:solidFill>
                  <a:srgbClr val="C7A064"/>
                </a:solidFill>
                <a:latin typeface="微软雅黑" panose="020B0503020204020204" pitchFamily="34" charset="-122"/>
                <a:ea typeface="微软雅黑" panose="020B0503020204020204" pitchFamily="34" charset="-122"/>
              </a:rPr>
              <a:t>17</a:t>
            </a:r>
            <a:r>
              <a:rPr lang="zh-CN" altLang="en-US" sz="1600" b="1" dirty="0">
                <a:solidFill>
                  <a:srgbClr val="C7A064"/>
                </a:solidFill>
                <a:latin typeface="微软雅黑" panose="020B0503020204020204" pitchFamily="34" charset="-122"/>
                <a:ea typeface="微软雅黑" panose="020B0503020204020204" pitchFamily="34" charset="-122"/>
              </a:rPr>
              <a:t>宗挂牌出让</a:t>
            </a:r>
            <a:endParaRPr lang="zh-CN" altLang="en-US" sz="1600" b="1" dirty="0">
              <a:solidFill>
                <a:srgbClr val="C7A064"/>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45440" y="1849120"/>
            <a:ext cx="2047875" cy="313055"/>
          </a:xfrm>
          <a:prstGeom prst="round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400" dirty="0">
                <a:latin typeface="微软雅黑" panose="020B0503020204020204" pitchFamily="34" charset="-122"/>
                <a:ea typeface="微软雅黑" panose="020B0503020204020204" pitchFamily="34" charset="-122"/>
                <a:sym typeface="+mn-ea"/>
              </a:rPr>
              <a:t>挂牌出让</a:t>
            </a:r>
            <a:endParaRPr lang="zh-CN" altLang="en-US" sz="1400" dirty="0">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266700" y="1234440"/>
            <a:ext cx="11729085" cy="645160"/>
          </a:xfrm>
          <a:prstGeom prst="rect">
            <a:avLst/>
          </a:prstGeom>
          <a:noFill/>
        </p:spPr>
        <p:txBody>
          <a:bodyPr wrap="square" rtlCol="0">
            <a:spAutoFit/>
          </a:bodyPr>
          <a:p>
            <a:pPr indent="0">
              <a:lnSpc>
                <a:spcPct val="150000"/>
              </a:lnSpc>
              <a:buClr>
                <a:srgbClr val="C7A064"/>
              </a:buClr>
              <a:buFont typeface="Wingdings" panose="05000000000000000000" charset="0"/>
              <a:buNone/>
            </a:pPr>
            <a:r>
              <a:rPr lang="en-US" sz="1200" dirty="0">
                <a:latin typeface="微软雅黑" panose="020B0503020204020204" pitchFamily="34" charset="-122"/>
                <a:ea typeface="微软雅黑" panose="020B0503020204020204" pitchFamily="34" charset="-122"/>
              </a:rPr>
              <a:t>17</a:t>
            </a:r>
            <a:r>
              <a:rPr lang="zh-CN" altLang="en-US" sz="1200" dirty="0">
                <a:latin typeface="微软雅黑" panose="020B0503020204020204" pitchFamily="34" charset="-122"/>
                <a:ea typeface="微软雅黑" panose="020B0503020204020204" pitchFamily="34" charset="-122"/>
              </a:rPr>
              <a:t>宗土地以挂牌的形式出让，共</a:t>
            </a:r>
            <a:r>
              <a:rPr lang="en-US" altLang="zh-CN" sz="1200" dirty="0">
                <a:latin typeface="微软雅黑" panose="020B0503020204020204" pitchFamily="34" charset="-122"/>
                <a:ea typeface="微软雅黑" panose="020B0503020204020204" pitchFamily="34" charset="-122"/>
              </a:rPr>
              <a:t>1292.05</a:t>
            </a:r>
            <a:r>
              <a:rPr lang="zh-CN" altLang="en-US" sz="1200" dirty="0">
                <a:latin typeface="微软雅黑" panose="020B0503020204020204" pitchFamily="34" charset="-122"/>
                <a:ea typeface="微软雅黑" panose="020B0503020204020204" pitchFamily="34" charset="-122"/>
              </a:rPr>
              <a:t>亩，安置型商品住宅</a:t>
            </a:r>
            <a:r>
              <a:rPr lang="en-US" altLang="zh-CN" sz="1200" dirty="0">
                <a:latin typeface="微软雅黑" panose="020B0503020204020204" pitchFamily="34" charset="-122"/>
                <a:ea typeface="微软雅黑" panose="020B0503020204020204" pitchFamily="34" charset="-122"/>
              </a:rPr>
              <a:t>11</a:t>
            </a:r>
            <a:r>
              <a:rPr lang="zh-CN" altLang="en-US" sz="1200" dirty="0">
                <a:latin typeface="微软雅黑" panose="020B0503020204020204" pitchFamily="34" charset="-122"/>
                <a:ea typeface="微软雅黑" panose="020B0503020204020204" pitchFamily="34" charset="-122"/>
              </a:rPr>
              <a:t>宗、共有产权房</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宗、</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宗要求配建自持租赁住房，供地结构进一步优化，为建立租购并举的住房制度提供了充足的土地保障。</a:t>
            </a:r>
            <a:endParaRPr lang="zh-CN" altLang="en-US" sz="1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311150" y="2205990"/>
            <a:ext cx="11570630" cy="4428000"/>
          </a:xfrm>
          <a:prstGeom prst="rect">
            <a:avLst/>
          </a:prstGeom>
        </p:spPr>
      </p:pic>
      <p:sp>
        <p:nvSpPr>
          <p:cNvPr id="149" name="object 23"/>
          <p:cNvSpPr txBox="1"/>
          <p:nvPr/>
        </p:nvSpPr>
        <p:spPr>
          <a:xfrm>
            <a:off x="9702165" y="6642735"/>
            <a:ext cx="2147570" cy="134620"/>
          </a:xfrm>
          <a:prstGeom prst="rect">
            <a:avLst/>
          </a:prstGeom>
        </p:spPr>
        <p:txBody>
          <a:bodyPr vert="horz" wrap="square" lIns="0" tIns="12065" rIns="0" bIns="0" rtlCol="0">
            <a:spAutoFit/>
          </a:bodyPr>
          <a:p>
            <a:pPr marL="12700" algn="ctr">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8" name="图片 47" descr="文本&#10;&#10;描述已自动生成"/>
          <p:cNvPicPr>
            <a:picLocks noChangeAspect="1"/>
          </p:cNvPicPr>
          <p:nvPr/>
        </p:nvPicPr>
        <p:blipFill>
          <a:blip r:embed="rId2">
            <a:alphaModFix amt="20000"/>
          </a:blip>
          <a:stretch>
            <a:fillRect/>
          </a:stretch>
        </p:blipFill>
        <p:spPr>
          <a:xfrm rot="1740000">
            <a:off x="841375" y="4460240"/>
            <a:ext cx="2242185" cy="399415"/>
          </a:xfrm>
          <a:prstGeom prst="rect">
            <a:avLst/>
          </a:prstGeom>
        </p:spPr>
      </p:pic>
      <p:pic>
        <p:nvPicPr>
          <p:cNvPr id="10" name="图片 9" descr="文本&#10;&#10;描述已自动生成"/>
          <p:cNvPicPr>
            <a:picLocks noChangeAspect="1"/>
          </p:cNvPicPr>
          <p:nvPr/>
        </p:nvPicPr>
        <p:blipFill>
          <a:blip r:embed="rId2">
            <a:alphaModFix amt="20000"/>
          </a:blip>
          <a:stretch>
            <a:fillRect/>
          </a:stretch>
        </p:blipFill>
        <p:spPr>
          <a:xfrm rot="1740000">
            <a:off x="3263900" y="3672840"/>
            <a:ext cx="2242185" cy="399415"/>
          </a:xfrm>
          <a:prstGeom prst="rect">
            <a:avLst/>
          </a:prstGeom>
        </p:spPr>
      </p:pic>
      <p:pic>
        <p:nvPicPr>
          <p:cNvPr id="11" name="图片 10" descr="文本&#10;&#10;描述已自动生成"/>
          <p:cNvPicPr>
            <a:picLocks noChangeAspect="1"/>
          </p:cNvPicPr>
          <p:nvPr/>
        </p:nvPicPr>
        <p:blipFill>
          <a:blip r:embed="rId2">
            <a:alphaModFix amt="20000"/>
          </a:blip>
          <a:stretch>
            <a:fillRect/>
          </a:stretch>
        </p:blipFill>
        <p:spPr>
          <a:xfrm rot="1740000">
            <a:off x="5111750" y="4063365"/>
            <a:ext cx="2242185" cy="39941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1740000">
            <a:off x="3435350" y="4892040"/>
            <a:ext cx="2242185" cy="39941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1740000">
            <a:off x="841375" y="5615940"/>
            <a:ext cx="2242185" cy="39941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1740000">
            <a:off x="939800" y="3181350"/>
            <a:ext cx="2242185" cy="39941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1740000">
            <a:off x="9226550" y="3180715"/>
            <a:ext cx="2242185" cy="39941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1740000">
            <a:off x="8740775" y="4711065"/>
            <a:ext cx="2242185" cy="39941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1740000">
            <a:off x="6169025" y="3180080"/>
            <a:ext cx="2242185" cy="399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土地供应分析</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5910" y="941070"/>
            <a:ext cx="1018286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西安第二次集中供地：共计</a:t>
            </a:r>
            <a:r>
              <a:rPr lang="en-US" altLang="zh-CN" sz="1600" b="1" dirty="0">
                <a:solidFill>
                  <a:srgbClr val="C7A064"/>
                </a:solidFill>
                <a:latin typeface="微软雅黑" panose="020B0503020204020204" pitchFamily="34" charset="-122"/>
                <a:ea typeface="微软雅黑" panose="020B0503020204020204" pitchFamily="34" charset="-122"/>
              </a:rPr>
              <a:t>45</a:t>
            </a:r>
            <a:r>
              <a:rPr lang="zh-CN" altLang="en-US" sz="1600" b="1" dirty="0">
                <a:solidFill>
                  <a:srgbClr val="C7A064"/>
                </a:solidFill>
                <a:latin typeface="微软雅黑" panose="020B0503020204020204" pitchFamily="34" charset="-122"/>
                <a:ea typeface="微软雅黑" panose="020B0503020204020204" pitchFamily="34" charset="-122"/>
              </a:rPr>
              <a:t>宗，</a:t>
            </a:r>
            <a:r>
              <a:rPr lang="en-US" altLang="zh-CN" sz="1600" b="1" dirty="0">
                <a:solidFill>
                  <a:srgbClr val="C7A064"/>
                </a:solidFill>
                <a:latin typeface="微软雅黑" panose="020B0503020204020204" pitchFamily="34" charset="-122"/>
                <a:ea typeface="微软雅黑" panose="020B0503020204020204" pitchFamily="34" charset="-122"/>
              </a:rPr>
              <a:t>28</a:t>
            </a:r>
            <a:r>
              <a:rPr lang="zh-CN" altLang="en-US" sz="1600" b="1" dirty="0">
                <a:solidFill>
                  <a:srgbClr val="C7A064"/>
                </a:solidFill>
                <a:latin typeface="微软雅黑" panose="020B0503020204020204" pitchFamily="34" charset="-122"/>
                <a:ea typeface="微软雅黑" panose="020B0503020204020204" pitchFamily="34" charset="-122"/>
              </a:rPr>
              <a:t>宗拍卖出让、</a:t>
            </a:r>
            <a:r>
              <a:rPr lang="en-US" altLang="zh-CN" sz="1600" b="1" dirty="0">
                <a:solidFill>
                  <a:srgbClr val="C7A064"/>
                </a:solidFill>
                <a:latin typeface="微软雅黑" panose="020B0503020204020204" pitchFamily="34" charset="-122"/>
                <a:ea typeface="微软雅黑" panose="020B0503020204020204" pitchFamily="34" charset="-122"/>
              </a:rPr>
              <a:t>17</a:t>
            </a:r>
            <a:r>
              <a:rPr lang="zh-CN" altLang="en-US" sz="1600" b="1" dirty="0">
                <a:solidFill>
                  <a:srgbClr val="C7A064"/>
                </a:solidFill>
                <a:latin typeface="微软雅黑" panose="020B0503020204020204" pitchFamily="34" charset="-122"/>
                <a:ea typeface="微软雅黑" panose="020B0503020204020204" pitchFamily="34" charset="-122"/>
              </a:rPr>
              <a:t>宗挂牌出让</a:t>
            </a:r>
            <a:endParaRPr lang="zh-CN" altLang="en-US" sz="1600" b="1" dirty="0">
              <a:solidFill>
                <a:srgbClr val="C7A064"/>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78460" y="1923415"/>
            <a:ext cx="2047875" cy="313055"/>
          </a:xfrm>
          <a:prstGeom prst="round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400" dirty="0">
                <a:latin typeface="微软雅黑" panose="020B0503020204020204" pitchFamily="34" charset="-122"/>
                <a:ea typeface="微软雅黑" panose="020B0503020204020204" pitchFamily="34" charset="-122"/>
                <a:sym typeface="+mn-ea"/>
              </a:rPr>
              <a:t>拍卖出让</a:t>
            </a:r>
            <a:endParaRPr lang="zh-CN" altLang="en-US" sz="1400" dirty="0">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99084" y="1271270"/>
            <a:ext cx="11487455" cy="645160"/>
          </a:xfrm>
          <a:prstGeom prst="rect">
            <a:avLst/>
          </a:prstGeom>
          <a:noFill/>
        </p:spPr>
        <p:txBody>
          <a:bodyPr wrap="square" rtlCol="0">
            <a:spAutoFit/>
          </a:bodyPr>
          <a:p>
            <a:pPr indent="0">
              <a:lnSpc>
                <a:spcPct val="150000"/>
              </a:lnSpc>
              <a:buClr>
                <a:srgbClr val="C7A064"/>
              </a:buClr>
              <a:buFont typeface="Wingdings" panose="05000000000000000000" charset="0"/>
              <a:buNone/>
            </a:pP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日，</a:t>
            </a:r>
            <a:r>
              <a:rPr lang="zh-CN" sz="1200" dirty="0">
                <a:latin typeface="微软雅黑" panose="020B0503020204020204" pitchFamily="34" charset="-122"/>
                <a:ea typeface="微软雅黑" panose="020B0503020204020204" pitchFamily="34" charset="-122"/>
              </a:rPr>
              <a:t>西安第二批次集中供应出炉，共推出</a:t>
            </a:r>
            <a:r>
              <a:rPr lang="en-US" altLang="zh-CN" sz="1200" dirty="0">
                <a:latin typeface="微软雅黑" panose="020B0503020204020204" pitchFamily="34" charset="-122"/>
                <a:ea typeface="微软雅黑" panose="020B0503020204020204" pitchFamily="34" charset="-122"/>
              </a:rPr>
              <a:t>45</a:t>
            </a:r>
            <a:r>
              <a:rPr lang="zh-CN" altLang="en-US" sz="1200" dirty="0">
                <a:latin typeface="微软雅黑" panose="020B0503020204020204" pitchFamily="34" charset="-122"/>
                <a:ea typeface="微软雅黑" panose="020B0503020204020204" pitchFamily="34" charset="-122"/>
              </a:rPr>
              <a:t>宗开发用地，其中</a:t>
            </a:r>
            <a:r>
              <a:rPr lang="en-US" altLang="zh-CN" sz="1200" dirty="0">
                <a:latin typeface="微软雅黑" panose="020B0503020204020204" pitchFamily="34" charset="-122"/>
                <a:ea typeface="微软雅黑" panose="020B0503020204020204" pitchFamily="34" charset="-122"/>
              </a:rPr>
              <a:t>28</a:t>
            </a:r>
            <a:r>
              <a:rPr lang="zh-CN" altLang="en-US" sz="1200" dirty="0">
                <a:latin typeface="微软雅黑" panose="020B0503020204020204" pitchFamily="34" charset="-122"/>
                <a:ea typeface="微软雅黑" panose="020B0503020204020204" pitchFamily="34" charset="-122"/>
              </a:rPr>
              <a:t>宗将以招拍挂的形式出让，共计</a:t>
            </a:r>
            <a:r>
              <a:rPr lang="en-US" altLang="zh-CN" sz="1200" dirty="0">
                <a:latin typeface="微软雅黑" panose="020B0503020204020204" pitchFamily="34" charset="-122"/>
                <a:ea typeface="微软雅黑" panose="020B0503020204020204" pitchFamily="34" charset="-122"/>
              </a:rPr>
              <a:t>1865.73</a:t>
            </a:r>
            <a:r>
              <a:rPr lang="zh-CN" altLang="en-US" sz="1200" dirty="0">
                <a:latin typeface="微软雅黑" panose="020B0503020204020204" pitchFamily="34" charset="-122"/>
                <a:ea typeface="微软雅黑" panose="020B0503020204020204" pitchFamily="34" charset="-122"/>
              </a:rPr>
              <a:t>亩，全部为可开发商品主旨啊用地，供地空间分布广，优质地块多，可以有效平衡市场供求。</a:t>
            </a:r>
            <a:endParaRPr lang="zh-CN" altLang="en-US" sz="1200" dirty="0">
              <a:latin typeface="微软雅黑" panose="020B0503020204020204" pitchFamily="34" charset="-122"/>
              <a:ea typeface="微软雅黑" panose="020B0503020204020204" pitchFamily="34" charset="-122"/>
            </a:endParaRPr>
          </a:p>
        </p:txBody>
      </p:sp>
      <p:sp>
        <p:nvSpPr>
          <p:cNvPr id="149" name="object 23"/>
          <p:cNvSpPr txBox="1"/>
          <p:nvPr/>
        </p:nvSpPr>
        <p:spPr>
          <a:xfrm>
            <a:off x="9702165" y="6642735"/>
            <a:ext cx="2147570" cy="134620"/>
          </a:xfrm>
          <a:prstGeom prst="rect">
            <a:avLst/>
          </a:prstGeom>
        </p:spPr>
        <p:txBody>
          <a:bodyPr vert="horz" wrap="square" lIns="0" tIns="12065" rIns="0" bIns="0" rtlCol="0">
            <a:spAutoFit/>
          </a:bodyPr>
          <a:p>
            <a:pPr marL="12700" algn="ctr">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9" name="图片 18"/>
          <p:cNvPicPr>
            <a:picLocks noChangeAspect="1"/>
          </p:cNvPicPr>
          <p:nvPr/>
        </p:nvPicPr>
        <p:blipFill>
          <a:blip r:embed="rId1"/>
          <a:stretch>
            <a:fillRect/>
          </a:stretch>
        </p:blipFill>
        <p:spPr>
          <a:xfrm>
            <a:off x="320675" y="2290445"/>
            <a:ext cx="11562080" cy="4132580"/>
          </a:xfrm>
          <a:prstGeom prst="rect">
            <a:avLst/>
          </a:prstGeom>
        </p:spPr>
      </p:pic>
      <p:pic>
        <p:nvPicPr>
          <p:cNvPr id="48" name="图片 47" descr="文本&#10;&#10;描述已自动生成"/>
          <p:cNvPicPr>
            <a:picLocks noChangeAspect="1"/>
          </p:cNvPicPr>
          <p:nvPr/>
        </p:nvPicPr>
        <p:blipFill>
          <a:blip r:embed="rId2">
            <a:alphaModFix amt="20000"/>
          </a:blip>
          <a:stretch>
            <a:fillRect/>
          </a:stretch>
        </p:blipFill>
        <p:spPr>
          <a:xfrm rot="1740000">
            <a:off x="734695" y="3831590"/>
            <a:ext cx="2242185" cy="399415"/>
          </a:xfrm>
          <a:prstGeom prst="rect">
            <a:avLst/>
          </a:prstGeom>
        </p:spPr>
      </p:pic>
      <p:pic>
        <p:nvPicPr>
          <p:cNvPr id="10" name="图片 9" descr="文本&#10;&#10;描述已自动生成"/>
          <p:cNvPicPr>
            <a:picLocks noChangeAspect="1"/>
          </p:cNvPicPr>
          <p:nvPr/>
        </p:nvPicPr>
        <p:blipFill>
          <a:blip r:embed="rId2">
            <a:alphaModFix amt="20000"/>
          </a:blip>
          <a:stretch>
            <a:fillRect/>
          </a:stretch>
        </p:blipFill>
        <p:spPr>
          <a:xfrm rot="1740000">
            <a:off x="1406525" y="3228975"/>
            <a:ext cx="2242185" cy="399415"/>
          </a:xfrm>
          <a:prstGeom prst="rect">
            <a:avLst/>
          </a:prstGeom>
        </p:spPr>
      </p:pic>
      <p:pic>
        <p:nvPicPr>
          <p:cNvPr id="11" name="图片 10" descr="文本&#10;&#10;描述已自动生成"/>
          <p:cNvPicPr>
            <a:picLocks noChangeAspect="1"/>
          </p:cNvPicPr>
          <p:nvPr/>
        </p:nvPicPr>
        <p:blipFill>
          <a:blip r:embed="rId2">
            <a:alphaModFix amt="20000"/>
          </a:blip>
          <a:stretch>
            <a:fillRect/>
          </a:stretch>
        </p:blipFill>
        <p:spPr>
          <a:xfrm rot="1740000">
            <a:off x="3463925" y="4482465"/>
            <a:ext cx="2242185" cy="39941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1740000">
            <a:off x="3816350" y="3228975"/>
            <a:ext cx="2242185" cy="39941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1740000">
            <a:off x="2149475" y="5267325"/>
            <a:ext cx="2242185" cy="39941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1740000">
            <a:off x="281305" y="5459095"/>
            <a:ext cx="2242185" cy="39941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1740000">
            <a:off x="9385300" y="3450590"/>
            <a:ext cx="2242185" cy="39941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1740000">
            <a:off x="5280025" y="4664710"/>
            <a:ext cx="2242185" cy="39941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1740000">
            <a:off x="8766175" y="4886325"/>
            <a:ext cx="2242185" cy="39941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1740000">
            <a:off x="6226175" y="4022725"/>
            <a:ext cx="2242185" cy="399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 name="图片 33" descr="文本&#10;&#10;描述已自动生成"/>
          <p:cNvPicPr>
            <a:picLocks noChangeAspect="1"/>
          </p:cNvPicPr>
          <p:nvPr/>
        </p:nvPicPr>
        <p:blipFill>
          <a:blip r:embed="rId1">
            <a:alphaModFix amt="20000"/>
          </a:blip>
          <a:stretch>
            <a:fillRect/>
          </a:stretch>
        </p:blipFill>
        <p:spPr>
          <a:xfrm>
            <a:off x="52902" y="2224274"/>
            <a:ext cx="11995660" cy="2161380"/>
          </a:xfrm>
          <a:prstGeom prst="rect">
            <a:avLst/>
          </a:prstGeom>
        </p:spPr>
      </p:pic>
      <p:sp>
        <p:nvSpPr>
          <p:cNvPr id="9" name="矩形 8"/>
          <p:cNvSpPr/>
          <p:nvPr/>
        </p:nvSpPr>
        <p:spPr>
          <a:xfrm>
            <a:off x="1876920" y="525619"/>
            <a:ext cx="3043990" cy="481264"/>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楼市总结</a:t>
            </a:r>
            <a:endParaRPr lang="zh-CN" altLang="en-US" sz="2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911259" y="1054302"/>
            <a:ext cx="5448428" cy="4407535"/>
          </a:xfrm>
          <a:prstGeom prst="rect">
            <a:avLst/>
          </a:prstGeom>
          <a:noFill/>
        </p:spPr>
        <p:txBody>
          <a:bodyPr wrap="square" rtlCol="0">
            <a:spAutoFit/>
          </a:bodyPr>
          <a:p>
            <a:pPr>
              <a:lnSpc>
                <a:spcPct val="130000"/>
              </a:lnSpc>
            </a:pPr>
            <a:r>
              <a:rPr lang="zh-CN" altLang="en-US" sz="1200" b="1" dirty="0">
                <a:latin typeface="微软雅黑" panose="020B0503020204020204" pitchFamily="34" charset="-122"/>
                <a:ea typeface="微软雅黑" panose="020B0503020204020204" pitchFamily="34" charset="-122"/>
              </a:rPr>
              <a:t>壹</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宏观政策环境</a:t>
            </a:r>
            <a:endParaRPr lang="en-US" altLang="zh-CN" sz="1200" b="1"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高压稳定态势之下释放</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松绑</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信号，央行、银保监会强调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共同维护房地产市场的平稳发展，维护住房消费者合法权益</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。保障购房者的权益，促进市场平稳发展。</a:t>
            </a:r>
            <a:endParaRPr lang="en-US" altLang="zh-CN" sz="1200"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西安开启</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租赁网签</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，对中介机构和网络发布房源进一步加强监管。</a:t>
            </a:r>
            <a:endParaRPr lang="zh-CN" altLang="en-US" sz="1200"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西安到十堰高铁获批，地铁四期建设规划启动。</a:t>
            </a: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latin typeface="微软雅黑" panose="020B0503020204020204" pitchFamily="34" charset="-122"/>
                <a:ea typeface="微软雅黑" panose="020B0503020204020204" pitchFamily="34" charset="-122"/>
              </a:rPr>
              <a:t>贰</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土地市场</a:t>
            </a:r>
            <a:endParaRPr lang="en-US" altLang="zh-CN" sz="1200" b="1"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月第二次集中供地，共供应土地</a:t>
            </a:r>
            <a:r>
              <a:rPr lang="en-US" altLang="zh-CN" sz="1200" dirty="0">
                <a:latin typeface="微软雅黑" panose="020B0503020204020204" pitchFamily="34" charset="-122"/>
                <a:ea typeface="微软雅黑" panose="020B0503020204020204" pitchFamily="34" charset="-122"/>
              </a:rPr>
              <a:t>37</a:t>
            </a:r>
            <a:r>
              <a:rPr lang="zh-CN" altLang="en-US" sz="1200" dirty="0">
                <a:latin typeface="微软雅黑" panose="020B0503020204020204" pitchFamily="34" charset="-122"/>
                <a:ea typeface="微软雅黑" panose="020B0503020204020204" pitchFamily="34" charset="-122"/>
              </a:rPr>
              <a:t>宗，土地端集中补量，港务区作为热点区域，二次供地约占主城土地放量的</a:t>
            </a:r>
            <a:r>
              <a:rPr lang="en-US" altLang="zh-CN" sz="1200" dirty="0">
                <a:latin typeface="微软雅黑" panose="020B0503020204020204" pitchFamily="34" charset="-122"/>
                <a:ea typeface="微软雅黑" panose="020B0503020204020204" pitchFamily="34" charset="-122"/>
              </a:rPr>
              <a:t>1/2</a:t>
            </a:r>
            <a:r>
              <a:rPr lang="zh-CN" altLang="en-US" sz="1200" dirty="0">
                <a:latin typeface="微软雅黑" panose="020B0503020204020204" pitchFamily="34" charset="-122"/>
                <a:ea typeface="微软雅黑" panose="020B0503020204020204" pitchFamily="34" charset="-122"/>
              </a:rPr>
              <a:t>，后期或成为城市主要供货区域。</a:t>
            </a: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latin typeface="微软雅黑" panose="020B0503020204020204" pitchFamily="34" charset="-122"/>
                <a:ea typeface="微软雅黑" panose="020B0503020204020204" pitchFamily="34" charset="-122"/>
              </a:rPr>
              <a:t>叁</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商品房市场</a:t>
            </a:r>
            <a:endParaRPr lang="en-US" altLang="zh-CN" sz="1200" b="1"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供应量小于购买量，成交量价基本持平。</a:t>
            </a:r>
            <a:endParaRPr lang="en-US" altLang="zh-CN" sz="1200"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外围区域主要供销产品类型为高层，其中泾河新城</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月份多盘加推，本月集中成交，沣东新城价格实现度最高。</a:t>
            </a: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latin typeface="微软雅黑" panose="020B0503020204020204" pitchFamily="34" charset="-122"/>
                <a:ea typeface="微软雅黑" panose="020B0503020204020204" pitchFamily="34" charset="-122"/>
              </a:rPr>
              <a:t>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二手房市场</a:t>
            </a:r>
            <a:endParaRPr lang="en-US" altLang="zh-CN" sz="1200" b="1" dirty="0">
              <a:latin typeface="微软雅黑" panose="020B0503020204020204" pitchFamily="34" charset="-122"/>
              <a:ea typeface="微软雅黑" panose="020B0503020204020204" pitchFamily="34" charset="-122"/>
            </a:endParaRPr>
          </a:p>
          <a:p>
            <a:pPr marL="285750" indent="-285750">
              <a:lnSpc>
                <a:spcPct val="13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二手房成交量价持续下降，市场大环境遇冷。</a:t>
            </a:r>
            <a:endParaRPr lang="en-US" altLang="zh-CN" sz="1200" dirty="0">
              <a:latin typeface="微软雅黑" panose="020B0503020204020204" pitchFamily="34" charset="-122"/>
              <a:ea typeface="微软雅黑" panose="020B0503020204020204" pitchFamily="34" charset="-122"/>
            </a:endParaRPr>
          </a:p>
        </p:txBody>
      </p:sp>
      <p:sp>
        <p:nvSpPr>
          <p:cNvPr id="13" name="矩形 12"/>
          <p:cNvSpPr/>
          <p:nvPr/>
        </p:nvSpPr>
        <p:spPr>
          <a:xfrm>
            <a:off x="7551815" y="525619"/>
            <a:ext cx="3043990" cy="481264"/>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楼市预判</a:t>
            </a:r>
            <a:endParaRPr lang="zh-CN" altLang="en-US" sz="2000" b="1"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6591788" y="1084932"/>
            <a:ext cx="5169905" cy="4411980"/>
          </a:xfrm>
          <a:prstGeom prst="rect">
            <a:avLst/>
          </a:prstGeom>
          <a:noFill/>
        </p:spPr>
        <p:txBody>
          <a:bodyPr wrap="square" rtlCol="0">
            <a:spAutoFit/>
          </a:bodyPr>
          <a:p>
            <a:pPr>
              <a:lnSpc>
                <a:spcPct val="130000"/>
              </a:lnSpc>
            </a:pPr>
            <a:r>
              <a:rPr lang="zh-CN" altLang="en-US" sz="1200" b="1" dirty="0">
                <a:latin typeface="微软雅黑" panose="020B0503020204020204" pitchFamily="34" charset="-122"/>
                <a:ea typeface="微软雅黑" panose="020B0503020204020204" pitchFamily="34" charset="-122"/>
              </a:rPr>
              <a:t>壹</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政策趋势</a:t>
            </a:r>
            <a:endParaRPr lang="en-US" altLang="zh-CN" sz="1200" b="1" dirty="0">
              <a:latin typeface="微软雅黑" panose="020B0503020204020204" pitchFamily="34" charset="-122"/>
              <a:ea typeface="微软雅黑" panose="020B0503020204020204" pitchFamily="34" charset="-122"/>
            </a:endParaRPr>
          </a:p>
          <a:p>
            <a:pPr marL="285750" indent="-285750">
              <a:lnSpc>
                <a:spcPct val="15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市场</a:t>
            </a:r>
            <a:r>
              <a:rPr lang="zh-CN" sz="1200" dirty="0">
                <a:latin typeface="微软雅黑" panose="020B0503020204020204" pitchFamily="34" charset="-122"/>
                <a:ea typeface="微软雅黑" panose="020B0503020204020204" pitchFamily="34" charset="-122"/>
              </a:rPr>
              <a:t>调控效果明显，房住不炒大基调下稳房价稳地价与两维护，政策短期内不会放松。</a:t>
            </a:r>
            <a:endParaRPr lang="zh-CN" sz="1200" dirty="0">
              <a:latin typeface="微软雅黑" panose="020B0503020204020204" pitchFamily="34" charset="-122"/>
              <a:ea typeface="微软雅黑" panose="020B0503020204020204" pitchFamily="34" charset="-122"/>
            </a:endParaRPr>
          </a:p>
          <a:p>
            <a:pPr marL="285750" indent="-285750">
              <a:lnSpc>
                <a:spcPct val="15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城市建设全面向好，各项重点项目加强建设，落地兑现，持续增强</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西引力</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a:lnSpc>
                <a:spcPct val="15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latin typeface="微软雅黑" panose="020B0503020204020204" pitchFamily="34" charset="-122"/>
                <a:ea typeface="微软雅黑" panose="020B0503020204020204" pitchFamily="34" charset="-122"/>
              </a:rPr>
              <a:t>贰</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土地市场</a:t>
            </a:r>
            <a:endParaRPr lang="en-US" altLang="zh-CN" sz="1200" b="1" dirty="0">
              <a:latin typeface="微软雅黑" panose="020B0503020204020204" pitchFamily="34" charset="-122"/>
              <a:ea typeface="微软雅黑" panose="020B0503020204020204" pitchFamily="34" charset="-122"/>
            </a:endParaRPr>
          </a:p>
          <a:p>
            <a:pPr marL="285750" indent="-285750">
              <a:lnSpc>
                <a:spcPct val="150000"/>
              </a:lnSpc>
              <a:buClr>
                <a:srgbClr val="C7A064"/>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本月土地成交量会加大，但是介于近期调控政策频出，市场降温较为明显，可能影响房企拿地热情，出现流拍现象。</a:t>
            </a:r>
            <a:endParaRPr lang="zh-CN" altLang="en-US" sz="1200" dirty="0">
              <a:latin typeface="微软雅黑" panose="020B0503020204020204" pitchFamily="34" charset="-122"/>
              <a:ea typeface="微软雅黑" panose="020B0503020204020204" pitchFamily="34" charset="-122"/>
            </a:endParaRPr>
          </a:p>
          <a:p>
            <a:pPr>
              <a:lnSpc>
                <a:spcPct val="15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b="1" dirty="0">
                <a:latin typeface="微软雅黑" panose="020B0503020204020204" pitchFamily="34" charset="-122"/>
                <a:ea typeface="微软雅黑" panose="020B0503020204020204" pitchFamily="34" charset="-122"/>
              </a:rPr>
              <a:t>叁</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市场预判</a:t>
            </a:r>
            <a:endParaRPr lang="en-US" altLang="zh-CN" sz="1200" b="1" dirty="0">
              <a:latin typeface="微软雅黑" panose="020B0503020204020204" pitchFamily="34" charset="-122"/>
              <a:ea typeface="微软雅黑" panose="020B0503020204020204" pitchFamily="34" charset="-122"/>
            </a:endParaRPr>
          </a:p>
          <a:p>
            <a:pPr marL="285750" indent="-285750">
              <a:lnSpc>
                <a:spcPct val="15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商品房在供应量大幅增加的作用下，市场呈现出惯性上扬，但主城区和外围区域分化现象已经呈现预计在四季度外围区域可能首先出现市场见顶。</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Clr>
                <a:srgbClr val="C79D61"/>
              </a:buClr>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rPr>
              <a:t>严格的政策调控之下，市场回归理性已经成为共识，若销售回款恶化，信贷偏紧，企业须管制资金风险。</a:t>
            </a:r>
            <a:endParaRPr lang="zh-CN" altLang="en-US" sz="1200" dirty="0">
              <a:latin typeface="微软雅黑" panose="020B0503020204020204" pitchFamily="34" charset="-122"/>
              <a:ea typeface="微软雅黑" panose="020B0503020204020204" pitchFamily="34" charset="-122"/>
            </a:endParaRPr>
          </a:p>
        </p:txBody>
      </p:sp>
      <p:sp>
        <p:nvSpPr>
          <p:cNvPr id="35" name="îşlíḑé"/>
          <p:cNvSpPr/>
          <p:nvPr/>
        </p:nvSpPr>
        <p:spPr bwMode="auto">
          <a:xfrm>
            <a:off x="122498" y="1528007"/>
            <a:ext cx="677906" cy="594518"/>
          </a:xfrm>
          <a:custGeom>
            <a:avLst/>
            <a:gdLst>
              <a:gd name="T0" fmla="*/ 142 w 149"/>
              <a:gd name="T1" fmla="*/ 113 h 115"/>
              <a:gd name="T2" fmla="*/ 53 w 149"/>
              <a:gd name="T3" fmla="*/ 77 h 115"/>
              <a:gd name="T4" fmla="*/ 35 w 149"/>
              <a:gd name="T5" fmla="*/ 12 h 115"/>
              <a:gd name="T6" fmla="*/ 148 w 149"/>
              <a:gd name="T7" fmla="*/ 108 h 115"/>
              <a:gd name="T8" fmla="*/ 142 w 149"/>
              <a:gd name="T9" fmla="*/ 113 h 115"/>
            </a:gdLst>
            <a:ahLst/>
            <a:cxnLst>
              <a:cxn ang="0">
                <a:pos x="T0" y="T1"/>
              </a:cxn>
              <a:cxn ang="0">
                <a:pos x="T2" y="T3"/>
              </a:cxn>
              <a:cxn ang="0">
                <a:pos x="T4" y="T5"/>
              </a:cxn>
              <a:cxn ang="0">
                <a:pos x="T6" y="T7"/>
              </a:cxn>
              <a:cxn ang="0">
                <a:pos x="T8" y="T9"/>
              </a:cxn>
            </a:cxnLst>
            <a:rect l="0" t="0" r="r" b="b"/>
            <a:pathLst>
              <a:path w="149" h="115">
                <a:moveTo>
                  <a:pt x="142" y="113"/>
                </a:moveTo>
                <a:cubicBezTo>
                  <a:pt x="128" y="104"/>
                  <a:pt x="101" y="89"/>
                  <a:pt x="53" y="77"/>
                </a:cubicBezTo>
                <a:cubicBezTo>
                  <a:pt x="0" y="60"/>
                  <a:pt x="14" y="21"/>
                  <a:pt x="35" y="12"/>
                </a:cubicBezTo>
                <a:cubicBezTo>
                  <a:pt x="62" y="0"/>
                  <a:pt x="127" y="33"/>
                  <a:pt x="148" y="108"/>
                </a:cubicBezTo>
                <a:cubicBezTo>
                  <a:pt x="149" y="112"/>
                  <a:pt x="145" y="115"/>
                  <a:pt x="142" y="113"/>
                </a:cubicBezTo>
                <a:close/>
              </a:path>
            </a:pathLst>
          </a:custGeom>
          <a:solidFill>
            <a:srgbClr val="C7A064">
              <a:alpha val="9020"/>
            </a:srgbClr>
          </a:solidFill>
          <a:ln>
            <a:noFill/>
          </a:ln>
        </p:spPr>
        <p:txBody>
          <a:bodyPr anchor="ctr"/>
          <a:p>
            <a:pPr algn="ctr" defTabSz="3744595"/>
          </a:p>
        </p:txBody>
      </p:sp>
      <p:sp>
        <p:nvSpPr>
          <p:cNvPr id="36" name="îŝļidè"/>
          <p:cNvSpPr/>
          <p:nvPr/>
        </p:nvSpPr>
        <p:spPr bwMode="auto">
          <a:xfrm>
            <a:off x="96257" y="2075261"/>
            <a:ext cx="472347" cy="325865"/>
          </a:xfrm>
          <a:custGeom>
            <a:avLst/>
            <a:gdLst>
              <a:gd name="T0" fmla="*/ 101 w 104"/>
              <a:gd name="T1" fmla="*/ 34 h 63"/>
              <a:gd name="T2" fmla="*/ 42 w 104"/>
              <a:gd name="T3" fmla="*/ 51 h 63"/>
              <a:gd name="T4" fmla="*/ 7 w 104"/>
              <a:gd name="T5" fmla="*/ 25 h 63"/>
              <a:gd name="T6" fmla="*/ 102 w 104"/>
              <a:gd name="T7" fmla="*/ 29 h 63"/>
              <a:gd name="T8" fmla="*/ 101 w 104"/>
              <a:gd name="T9" fmla="*/ 34 h 63"/>
            </a:gdLst>
            <a:ahLst/>
            <a:cxnLst>
              <a:cxn ang="0">
                <a:pos x="T0" y="T1"/>
              </a:cxn>
              <a:cxn ang="0">
                <a:pos x="T2" y="T3"/>
              </a:cxn>
              <a:cxn ang="0">
                <a:pos x="T4" y="T5"/>
              </a:cxn>
              <a:cxn ang="0">
                <a:pos x="T6" y="T7"/>
              </a:cxn>
              <a:cxn ang="0">
                <a:pos x="T8" y="T9"/>
              </a:cxn>
            </a:cxnLst>
            <a:rect l="0" t="0" r="r" b="b"/>
            <a:pathLst>
              <a:path w="104" h="63">
                <a:moveTo>
                  <a:pt x="101" y="34"/>
                </a:moveTo>
                <a:cubicBezTo>
                  <a:pt x="91" y="35"/>
                  <a:pt x="71" y="38"/>
                  <a:pt x="42" y="51"/>
                </a:cubicBezTo>
                <a:cubicBezTo>
                  <a:pt x="9" y="63"/>
                  <a:pt x="0" y="38"/>
                  <a:pt x="7" y="25"/>
                </a:cubicBezTo>
                <a:cubicBezTo>
                  <a:pt x="16" y="8"/>
                  <a:pt x="62" y="0"/>
                  <a:pt x="102" y="29"/>
                </a:cubicBezTo>
                <a:cubicBezTo>
                  <a:pt x="104" y="31"/>
                  <a:pt x="103" y="34"/>
                  <a:pt x="101" y="34"/>
                </a:cubicBezTo>
                <a:close/>
              </a:path>
            </a:pathLst>
          </a:custGeom>
          <a:solidFill>
            <a:srgbClr val="C7A064">
              <a:alpha val="9020"/>
            </a:srgbClr>
          </a:solidFill>
          <a:ln>
            <a:noFill/>
          </a:ln>
        </p:spPr>
        <p:txBody>
          <a:bodyPr anchor="ctr"/>
          <a:p>
            <a:pPr algn="ctr" defTabSz="3744595"/>
          </a:p>
        </p:txBody>
      </p:sp>
      <p:sp>
        <p:nvSpPr>
          <p:cNvPr id="37" name="íṣļídê"/>
          <p:cNvSpPr/>
          <p:nvPr/>
        </p:nvSpPr>
        <p:spPr bwMode="auto">
          <a:xfrm>
            <a:off x="11291266" y="6039280"/>
            <a:ext cx="640730" cy="651730"/>
          </a:xfrm>
          <a:custGeom>
            <a:avLst/>
            <a:gdLst>
              <a:gd name="T0" fmla="*/ 8 w 141"/>
              <a:gd name="T1" fmla="*/ 3 h 126"/>
              <a:gd name="T2" fmla="*/ 91 w 141"/>
              <a:gd name="T3" fmla="*/ 51 h 126"/>
              <a:gd name="T4" fmla="*/ 98 w 141"/>
              <a:gd name="T5" fmla="*/ 118 h 126"/>
              <a:gd name="T6" fmla="*/ 1 w 141"/>
              <a:gd name="T7" fmla="*/ 7 h 126"/>
              <a:gd name="T8" fmla="*/ 8 w 141"/>
              <a:gd name="T9" fmla="*/ 3 h 126"/>
            </a:gdLst>
            <a:ahLst/>
            <a:cxnLst>
              <a:cxn ang="0">
                <a:pos x="T0" y="T1"/>
              </a:cxn>
              <a:cxn ang="0">
                <a:pos x="T2" y="T3"/>
              </a:cxn>
              <a:cxn ang="0">
                <a:pos x="T4" y="T5"/>
              </a:cxn>
              <a:cxn ang="0">
                <a:pos x="T6" y="T7"/>
              </a:cxn>
              <a:cxn ang="0">
                <a:pos x="T8" y="T9"/>
              </a:cxn>
            </a:cxnLst>
            <a:rect l="0" t="0" r="r" b="b"/>
            <a:pathLst>
              <a:path w="141" h="126">
                <a:moveTo>
                  <a:pt x="8" y="3"/>
                </a:moveTo>
                <a:cubicBezTo>
                  <a:pt x="20" y="13"/>
                  <a:pt x="45" y="33"/>
                  <a:pt x="91" y="51"/>
                </a:cubicBezTo>
                <a:cubicBezTo>
                  <a:pt x="141" y="75"/>
                  <a:pt x="121" y="112"/>
                  <a:pt x="98" y="118"/>
                </a:cubicBezTo>
                <a:cubicBezTo>
                  <a:pt x="70" y="126"/>
                  <a:pt x="11" y="83"/>
                  <a:pt x="1" y="7"/>
                </a:cubicBezTo>
                <a:cubicBezTo>
                  <a:pt x="0" y="2"/>
                  <a:pt x="5" y="0"/>
                  <a:pt x="8" y="3"/>
                </a:cubicBezTo>
                <a:close/>
              </a:path>
            </a:pathLst>
          </a:custGeom>
          <a:solidFill>
            <a:srgbClr val="C7A064">
              <a:alpha val="9020"/>
            </a:srgbClr>
          </a:solidFill>
          <a:ln>
            <a:noFill/>
          </a:ln>
        </p:spPr>
        <p:txBody>
          <a:bodyPr anchor="ctr"/>
          <a:p>
            <a:pPr algn="ctr" defTabSz="3744595"/>
            <a:endParaRPr dirty="0"/>
          </a:p>
        </p:txBody>
      </p:sp>
      <p:sp>
        <p:nvSpPr>
          <p:cNvPr id="38" name="iṧḷíďe"/>
          <p:cNvSpPr/>
          <p:nvPr/>
        </p:nvSpPr>
        <p:spPr bwMode="auto">
          <a:xfrm>
            <a:off x="11580926" y="5897740"/>
            <a:ext cx="472347" cy="286065"/>
          </a:xfrm>
          <a:custGeom>
            <a:avLst/>
            <a:gdLst>
              <a:gd name="T0" fmla="*/ 4 w 104"/>
              <a:gd name="T1" fmla="*/ 15 h 55"/>
              <a:gd name="T2" fmla="*/ 65 w 104"/>
              <a:gd name="T3" fmla="*/ 7 h 55"/>
              <a:gd name="T4" fmla="*/ 95 w 104"/>
              <a:gd name="T5" fmla="*/ 38 h 55"/>
              <a:gd name="T6" fmla="*/ 2 w 104"/>
              <a:gd name="T7" fmla="*/ 20 h 55"/>
              <a:gd name="T8" fmla="*/ 4 w 104"/>
              <a:gd name="T9" fmla="*/ 15 h 55"/>
            </a:gdLst>
            <a:ahLst/>
            <a:cxnLst>
              <a:cxn ang="0">
                <a:pos x="T0" y="T1"/>
              </a:cxn>
              <a:cxn ang="0">
                <a:pos x="T2" y="T3"/>
              </a:cxn>
              <a:cxn ang="0">
                <a:pos x="T4" y="T5"/>
              </a:cxn>
              <a:cxn ang="0">
                <a:pos x="T6" y="T7"/>
              </a:cxn>
              <a:cxn ang="0">
                <a:pos x="T8" y="T9"/>
              </a:cxn>
            </a:cxnLst>
            <a:rect l="0" t="0" r="r" b="b"/>
            <a:pathLst>
              <a:path w="104" h="55">
                <a:moveTo>
                  <a:pt x="4" y="15"/>
                </a:moveTo>
                <a:cubicBezTo>
                  <a:pt x="15" y="16"/>
                  <a:pt x="35" y="16"/>
                  <a:pt x="65" y="7"/>
                </a:cubicBezTo>
                <a:cubicBezTo>
                  <a:pt x="100" y="0"/>
                  <a:pt x="104" y="26"/>
                  <a:pt x="95" y="38"/>
                </a:cubicBezTo>
                <a:cubicBezTo>
                  <a:pt x="84" y="54"/>
                  <a:pt x="37" y="55"/>
                  <a:pt x="2" y="20"/>
                </a:cubicBezTo>
                <a:cubicBezTo>
                  <a:pt x="0" y="18"/>
                  <a:pt x="2" y="15"/>
                  <a:pt x="4" y="15"/>
                </a:cubicBezTo>
                <a:close/>
              </a:path>
            </a:pathLst>
          </a:custGeom>
          <a:solidFill>
            <a:srgbClr val="C7A064">
              <a:alpha val="9020"/>
            </a:srgbClr>
          </a:solidFill>
          <a:ln>
            <a:noFill/>
          </a:ln>
        </p:spPr>
        <p:txBody>
          <a:bodyPr anchor="ctr"/>
          <a:p>
            <a:pPr algn="ctr" defTabSz="3744595"/>
          </a:p>
        </p:txBody>
      </p:sp>
      <p:grpSp>
        <p:nvGrpSpPr>
          <p:cNvPr id="33" name="组合 32"/>
          <p:cNvGrpSpPr/>
          <p:nvPr/>
        </p:nvGrpSpPr>
        <p:grpSpPr>
          <a:xfrm>
            <a:off x="75320" y="5461838"/>
            <a:ext cx="1801599" cy="1328432"/>
            <a:chOff x="179388" y="441325"/>
            <a:chExt cx="2828925" cy="1981201"/>
          </a:xfrm>
          <a:solidFill>
            <a:srgbClr val="C79D61"/>
          </a:solidFill>
        </p:grpSpPr>
        <p:sp>
          <p:nvSpPr>
            <p:cNvPr id="39" name="Freeform 5"/>
            <p:cNvSpPr/>
            <p:nvPr/>
          </p:nvSpPr>
          <p:spPr bwMode="auto">
            <a:xfrm>
              <a:off x="433388" y="1139825"/>
              <a:ext cx="223838" cy="36830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0" name="Freeform 6"/>
            <p:cNvSpPr/>
            <p:nvPr/>
          </p:nvSpPr>
          <p:spPr bwMode="auto">
            <a:xfrm>
              <a:off x="179388" y="1287463"/>
              <a:ext cx="368300" cy="223838"/>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1" name="Freeform 7"/>
            <p:cNvSpPr/>
            <p:nvPr/>
          </p:nvSpPr>
          <p:spPr bwMode="auto">
            <a:xfrm>
              <a:off x="928688" y="1016000"/>
              <a:ext cx="658813" cy="296863"/>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2" name="Freeform 8"/>
            <p:cNvSpPr/>
            <p:nvPr/>
          </p:nvSpPr>
          <p:spPr bwMode="auto">
            <a:xfrm>
              <a:off x="649288" y="763588"/>
              <a:ext cx="342900" cy="344488"/>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3" name="Freeform 9"/>
            <p:cNvSpPr/>
            <p:nvPr/>
          </p:nvSpPr>
          <p:spPr bwMode="auto">
            <a:xfrm>
              <a:off x="574676" y="1658938"/>
              <a:ext cx="163513" cy="763588"/>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4" name="Freeform 10"/>
            <p:cNvSpPr/>
            <p:nvPr/>
          </p:nvSpPr>
          <p:spPr bwMode="auto">
            <a:xfrm>
              <a:off x="798513" y="1658938"/>
              <a:ext cx="161925" cy="763588"/>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5" name="Freeform 11"/>
            <p:cNvSpPr/>
            <p:nvPr/>
          </p:nvSpPr>
          <p:spPr bwMode="auto">
            <a:xfrm>
              <a:off x="552451" y="1119188"/>
              <a:ext cx="565150" cy="668338"/>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6" name="Freeform 12"/>
            <p:cNvSpPr/>
            <p:nvPr/>
          </p:nvSpPr>
          <p:spPr bwMode="auto">
            <a:xfrm>
              <a:off x="1743076" y="725488"/>
              <a:ext cx="790575" cy="601663"/>
            </a:xfrm>
            <a:custGeom>
              <a:avLst/>
              <a:gdLst>
                <a:gd name="T0" fmla="*/ 498 w 498"/>
                <a:gd name="T1" fmla="*/ 21 h 379"/>
                <a:gd name="T2" fmla="*/ 497 w 498"/>
                <a:gd name="T3" fmla="*/ 19 h 379"/>
                <a:gd name="T4" fmla="*/ 496 w 498"/>
                <a:gd name="T5" fmla="*/ 16 h 379"/>
                <a:gd name="T6" fmla="*/ 495 w 498"/>
                <a:gd name="T7" fmla="*/ 14 h 379"/>
                <a:gd name="T8" fmla="*/ 494 w 498"/>
                <a:gd name="T9" fmla="*/ 12 h 379"/>
                <a:gd name="T10" fmla="*/ 487 w 498"/>
                <a:gd name="T11" fmla="*/ 4 h 379"/>
                <a:gd name="T12" fmla="*/ 485 w 498"/>
                <a:gd name="T13" fmla="*/ 3 h 379"/>
                <a:gd name="T14" fmla="*/ 482 w 498"/>
                <a:gd name="T15" fmla="*/ 2 h 379"/>
                <a:gd name="T16" fmla="*/ 480 w 498"/>
                <a:gd name="T17" fmla="*/ 1 h 379"/>
                <a:gd name="T18" fmla="*/ 478 w 498"/>
                <a:gd name="T19" fmla="*/ 1 h 379"/>
                <a:gd name="T20" fmla="*/ 472 w 498"/>
                <a:gd name="T21" fmla="*/ 0 h 379"/>
                <a:gd name="T22" fmla="*/ 355 w 498"/>
                <a:gd name="T23" fmla="*/ 0 h 379"/>
                <a:gd name="T24" fmla="*/ 346 w 498"/>
                <a:gd name="T25" fmla="*/ 2 h 379"/>
                <a:gd name="T26" fmla="*/ 337 w 498"/>
                <a:gd name="T27" fmla="*/ 7 h 379"/>
                <a:gd name="T28" fmla="*/ 331 w 498"/>
                <a:gd name="T29" fmla="*/ 16 h 379"/>
                <a:gd name="T30" fmla="*/ 329 w 498"/>
                <a:gd name="T31" fmla="*/ 27 h 379"/>
                <a:gd name="T32" fmla="*/ 329 w 498"/>
                <a:gd name="T33" fmla="*/ 31 h 379"/>
                <a:gd name="T34" fmla="*/ 334 w 498"/>
                <a:gd name="T35" fmla="*/ 41 h 379"/>
                <a:gd name="T36" fmla="*/ 340 w 498"/>
                <a:gd name="T37" fmla="*/ 49 h 379"/>
                <a:gd name="T38" fmla="*/ 350 w 498"/>
                <a:gd name="T39" fmla="*/ 52 h 379"/>
                <a:gd name="T40" fmla="*/ 408 w 498"/>
                <a:gd name="T41" fmla="*/ 53 h 379"/>
                <a:gd name="T42" fmla="*/ 189 w 498"/>
                <a:gd name="T43" fmla="*/ 164 h 379"/>
                <a:gd name="T44" fmla="*/ 187 w 498"/>
                <a:gd name="T45" fmla="*/ 164 h 379"/>
                <a:gd name="T46" fmla="*/ 186 w 498"/>
                <a:gd name="T47" fmla="*/ 164 h 379"/>
                <a:gd name="T48" fmla="*/ 183 w 498"/>
                <a:gd name="T49" fmla="*/ 166 h 379"/>
                <a:gd name="T50" fmla="*/ 183 w 498"/>
                <a:gd name="T51" fmla="*/ 166 h 379"/>
                <a:gd name="T52" fmla="*/ 172 w 498"/>
                <a:gd name="T53" fmla="*/ 169 h 379"/>
                <a:gd name="T54" fmla="*/ 165 w 498"/>
                <a:gd name="T55" fmla="*/ 177 h 379"/>
                <a:gd name="T56" fmla="*/ 9 w 498"/>
                <a:gd name="T57" fmla="*/ 333 h 379"/>
                <a:gd name="T58" fmla="*/ 2 w 498"/>
                <a:gd name="T59" fmla="*/ 342 h 379"/>
                <a:gd name="T60" fmla="*/ 0 w 498"/>
                <a:gd name="T61" fmla="*/ 352 h 379"/>
                <a:gd name="T62" fmla="*/ 2 w 498"/>
                <a:gd name="T63" fmla="*/ 363 h 379"/>
                <a:gd name="T64" fmla="*/ 9 w 498"/>
                <a:gd name="T65" fmla="*/ 371 h 379"/>
                <a:gd name="T66" fmla="*/ 12 w 498"/>
                <a:gd name="T67" fmla="*/ 375 h 379"/>
                <a:gd name="T68" fmla="*/ 22 w 498"/>
                <a:gd name="T69" fmla="*/ 378 h 379"/>
                <a:gd name="T70" fmla="*/ 27 w 498"/>
                <a:gd name="T71" fmla="*/ 379 h 379"/>
                <a:gd name="T72" fmla="*/ 37 w 498"/>
                <a:gd name="T73" fmla="*/ 377 h 379"/>
                <a:gd name="T74" fmla="*/ 46 w 498"/>
                <a:gd name="T75" fmla="*/ 371 h 379"/>
                <a:gd name="T76" fmla="*/ 313 w 498"/>
                <a:gd name="T77" fmla="*/ 216 h 379"/>
                <a:gd name="T78" fmla="*/ 313 w 498"/>
                <a:gd name="T79" fmla="*/ 216 h 379"/>
                <a:gd name="T80" fmla="*/ 314 w 498"/>
                <a:gd name="T81" fmla="*/ 216 h 379"/>
                <a:gd name="T82" fmla="*/ 315 w 498"/>
                <a:gd name="T83" fmla="*/ 216 h 379"/>
                <a:gd name="T84" fmla="*/ 315 w 498"/>
                <a:gd name="T85" fmla="*/ 216 h 379"/>
                <a:gd name="T86" fmla="*/ 320 w 498"/>
                <a:gd name="T87" fmla="*/ 216 h 379"/>
                <a:gd name="T88" fmla="*/ 328 w 498"/>
                <a:gd name="T89" fmla="*/ 212 h 379"/>
                <a:gd name="T90" fmla="*/ 336 w 498"/>
                <a:gd name="T91" fmla="*/ 206 h 379"/>
                <a:gd name="T92" fmla="*/ 446 w 498"/>
                <a:gd name="T93" fmla="*/ 131 h 379"/>
                <a:gd name="T94" fmla="*/ 446 w 498"/>
                <a:gd name="T95" fmla="*/ 135 h 379"/>
                <a:gd name="T96" fmla="*/ 451 w 498"/>
                <a:gd name="T97" fmla="*/ 145 h 379"/>
                <a:gd name="T98" fmla="*/ 457 w 498"/>
                <a:gd name="T99" fmla="*/ 153 h 379"/>
                <a:gd name="T100" fmla="*/ 467 w 498"/>
                <a:gd name="T101" fmla="*/ 156 h 379"/>
                <a:gd name="T102" fmla="*/ 472 w 498"/>
                <a:gd name="T103" fmla="*/ 157 h 379"/>
                <a:gd name="T104" fmla="*/ 483 w 498"/>
                <a:gd name="T105" fmla="*/ 155 h 379"/>
                <a:gd name="T106" fmla="*/ 491 w 498"/>
                <a:gd name="T107" fmla="*/ 149 h 379"/>
                <a:gd name="T108" fmla="*/ 496 w 498"/>
                <a:gd name="T109" fmla="*/ 141 h 379"/>
                <a:gd name="T110" fmla="*/ 498 w 498"/>
                <a:gd name="T111" fmla="*/ 131 h 379"/>
                <a:gd name="T112" fmla="*/ 498 w 498"/>
                <a:gd name="T113" fmla="*/ 27 h 379"/>
                <a:gd name="T114" fmla="*/ 498 w 498"/>
                <a:gd name="T115" fmla="*/ 2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8" h="379">
                  <a:moveTo>
                    <a:pt x="498" y="21"/>
                  </a:moveTo>
                  <a:lnTo>
                    <a:pt x="498" y="21"/>
                  </a:lnTo>
                  <a:lnTo>
                    <a:pt x="497" y="19"/>
                  </a:lnTo>
                  <a:lnTo>
                    <a:pt x="497" y="19"/>
                  </a:lnTo>
                  <a:lnTo>
                    <a:pt x="496" y="16"/>
                  </a:lnTo>
                  <a:lnTo>
                    <a:pt x="496" y="16"/>
                  </a:lnTo>
                  <a:lnTo>
                    <a:pt x="495" y="14"/>
                  </a:lnTo>
                  <a:lnTo>
                    <a:pt x="495" y="14"/>
                  </a:lnTo>
                  <a:lnTo>
                    <a:pt x="494" y="12"/>
                  </a:lnTo>
                  <a:lnTo>
                    <a:pt x="494" y="12"/>
                  </a:lnTo>
                  <a:lnTo>
                    <a:pt x="491" y="7"/>
                  </a:lnTo>
                  <a:lnTo>
                    <a:pt x="487" y="4"/>
                  </a:lnTo>
                  <a:lnTo>
                    <a:pt x="487" y="4"/>
                  </a:lnTo>
                  <a:lnTo>
                    <a:pt x="485" y="3"/>
                  </a:lnTo>
                  <a:lnTo>
                    <a:pt x="485" y="3"/>
                  </a:lnTo>
                  <a:lnTo>
                    <a:pt x="482" y="2"/>
                  </a:lnTo>
                  <a:lnTo>
                    <a:pt x="482" y="2"/>
                  </a:lnTo>
                  <a:lnTo>
                    <a:pt x="480" y="1"/>
                  </a:lnTo>
                  <a:lnTo>
                    <a:pt x="480" y="1"/>
                  </a:lnTo>
                  <a:lnTo>
                    <a:pt x="478" y="1"/>
                  </a:lnTo>
                  <a:lnTo>
                    <a:pt x="478" y="1"/>
                  </a:lnTo>
                  <a:lnTo>
                    <a:pt x="472" y="0"/>
                  </a:lnTo>
                  <a:lnTo>
                    <a:pt x="355" y="0"/>
                  </a:lnTo>
                  <a:lnTo>
                    <a:pt x="355" y="0"/>
                  </a:lnTo>
                  <a:lnTo>
                    <a:pt x="350" y="1"/>
                  </a:lnTo>
                  <a:lnTo>
                    <a:pt x="346" y="2"/>
                  </a:lnTo>
                  <a:lnTo>
                    <a:pt x="340" y="4"/>
                  </a:lnTo>
                  <a:lnTo>
                    <a:pt x="337" y="7"/>
                  </a:lnTo>
                  <a:lnTo>
                    <a:pt x="334" y="12"/>
                  </a:lnTo>
                  <a:lnTo>
                    <a:pt x="331" y="16"/>
                  </a:lnTo>
                  <a:lnTo>
                    <a:pt x="329" y="21"/>
                  </a:lnTo>
                  <a:lnTo>
                    <a:pt x="329" y="27"/>
                  </a:lnTo>
                  <a:lnTo>
                    <a:pt x="329" y="27"/>
                  </a:lnTo>
                  <a:lnTo>
                    <a:pt x="329" y="31"/>
                  </a:lnTo>
                  <a:lnTo>
                    <a:pt x="331" y="37"/>
                  </a:lnTo>
                  <a:lnTo>
                    <a:pt x="334" y="41"/>
                  </a:lnTo>
                  <a:lnTo>
                    <a:pt x="337" y="45"/>
                  </a:lnTo>
                  <a:lnTo>
                    <a:pt x="340" y="49"/>
                  </a:lnTo>
                  <a:lnTo>
                    <a:pt x="346" y="51"/>
                  </a:lnTo>
                  <a:lnTo>
                    <a:pt x="350" y="52"/>
                  </a:lnTo>
                  <a:lnTo>
                    <a:pt x="355" y="53"/>
                  </a:lnTo>
                  <a:lnTo>
                    <a:pt x="408" y="53"/>
                  </a:lnTo>
                  <a:lnTo>
                    <a:pt x="302" y="164"/>
                  </a:lnTo>
                  <a:lnTo>
                    <a:pt x="189" y="164"/>
                  </a:lnTo>
                  <a:lnTo>
                    <a:pt x="189" y="164"/>
                  </a:lnTo>
                  <a:lnTo>
                    <a:pt x="187" y="164"/>
                  </a:lnTo>
                  <a:lnTo>
                    <a:pt x="186" y="164"/>
                  </a:lnTo>
                  <a:lnTo>
                    <a:pt x="186" y="164"/>
                  </a:lnTo>
                  <a:lnTo>
                    <a:pt x="183" y="166"/>
                  </a:lnTo>
                  <a:lnTo>
                    <a:pt x="183" y="166"/>
                  </a:lnTo>
                  <a:lnTo>
                    <a:pt x="183" y="166"/>
                  </a:lnTo>
                  <a:lnTo>
                    <a:pt x="183" y="166"/>
                  </a:lnTo>
                  <a:lnTo>
                    <a:pt x="178" y="167"/>
                  </a:lnTo>
                  <a:lnTo>
                    <a:pt x="172" y="169"/>
                  </a:lnTo>
                  <a:lnTo>
                    <a:pt x="168" y="173"/>
                  </a:lnTo>
                  <a:lnTo>
                    <a:pt x="165" y="177"/>
                  </a:lnTo>
                  <a:lnTo>
                    <a:pt x="9" y="333"/>
                  </a:lnTo>
                  <a:lnTo>
                    <a:pt x="9" y="333"/>
                  </a:lnTo>
                  <a:lnTo>
                    <a:pt x="5" y="338"/>
                  </a:lnTo>
                  <a:lnTo>
                    <a:pt x="2" y="342"/>
                  </a:lnTo>
                  <a:lnTo>
                    <a:pt x="1" y="348"/>
                  </a:lnTo>
                  <a:lnTo>
                    <a:pt x="0" y="352"/>
                  </a:lnTo>
                  <a:lnTo>
                    <a:pt x="1" y="357"/>
                  </a:lnTo>
                  <a:lnTo>
                    <a:pt x="2" y="363"/>
                  </a:lnTo>
                  <a:lnTo>
                    <a:pt x="5" y="367"/>
                  </a:lnTo>
                  <a:lnTo>
                    <a:pt x="9" y="371"/>
                  </a:lnTo>
                  <a:lnTo>
                    <a:pt x="9" y="371"/>
                  </a:lnTo>
                  <a:lnTo>
                    <a:pt x="12" y="375"/>
                  </a:lnTo>
                  <a:lnTo>
                    <a:pt x="18" y="377"/>
                  </a:lnTo>
                  <a:lnTo>
                    <a:pt x="22" y="378"/>
                  </a:lnTo>
                  <a:lnTo>
                    <a:pt x="27" y="379"/>
                  </a:lnTo>
                  <a:lnTo>
                    <a:pt x="27" y="379"/>
                  </a:lnTo>
                  <a:lnTo>
                    <a:pt x="32" y="378"/>
                  </a:lnTo>
                  <a:lnTo>
                    <a:pt x="37" y="377"/>
                  </a:lnTo>
                  <a:lnTo>
                    <a:pt x="41" y="375"/>
                  </a:lnTo>
                  <a:lnTo>
                    <a:pt x="46" y="371"/>
                  </a:lnTo>
                  <a:lnTo>
                    <a:pt x="199" y="218"/>
                  </a:lnTo>
                  <a:lnTo>
                    <a:pt x="313" y="216"/>
                  </a:lnTo>
                  <a:lnTo>
                    <a:pt x="313" y="216"/>
                  </a:lnTo>
                  <a:lnTo>
                    <a:pt x="313" y="216"/>
                  </a:lnTo>
                  <a:lnTo>
                    <a:pt x="313" y="216"/>
                  </a:lnTo>
                  <a:lnTo>
                    <a:pt x="314" y="216"/>
                  </a:lnTo>
                  <a:lnTo>
                    <a:pt x="315" y="216"/>
                  </a:lnTo>
                  <a:lnTo>
                    <a:pt x="315" y="216"/>
                  </a:lnTo>
                  <a:lnTo>
                    <a:pt x="315" y="216"/>
                  </a:lnTo>
                  <a:lnTo>
                    <a:pt x="315" y="216"/>
                  </a:lnTo>
                  <a:lnTo>
                    <a:pt x="320" y="216"/>
                  </a:lnTo>
                  <a:lnTo>
                    <a:pt x="320" y="216"/>
                  </a:lnTo>
                  <a:lnTo>
                    <a:pt x="324" y="214"/>
                  </a:lnTo>
                  <a:lnTo>
                    <a:pt x="328" y="212"/>
                  </a:lnTo>
                  <a:lnTo>
                    <a:pt x="333" y="209"/>
                  </a:lnTo>
                  <a:lnTo>
                    <a:pt x="336" y="206"/>
                  </a:lnTo>
                  <a:lnTo>
                    <a:pt x="446" y="90"/>
                  </a:lnTo>
                  <a:lnTo>
                    <a:pt x="446" y="131"/>
                  </a:lnTo>
                  <a:lnTo>
                    <a:pt x="446" y="131"/>
                  </a:lnTo>
                  <a:lnTo>
                    <a:pt x="446" y="135"/>
                  </a:lnTo>
                  <a:lnTo>
                    <a:pt x="448" y="141"/>
                  </a:lnTo>
                  <a:lnTo>
                    <a:pt x="451" y="145"/>
                  </a:lnTo>
                  <a:lnTo>
                    <a:pt x="454" y="149"/>
                  </a:lnTo>
                  <a:lnTo>
                    <a:pt x="457" y="153"/>
                  </a:lnTo>
                  <a:lnTo>
                    <a:pt x="462" y="155"/>
                  </a:lnTo>
                  <a:lnTo>
                    <a:pt x="467" y="156"/>
                  </a:lnTo>
                  <a:lnTo>
                    <a:pt x="472" y="157"/>
                  </a:lnTo>
                  <a:lnTo>
                    <a:pt x="472" y="157"/>
                  </a:lnTo>
                  <a:lnTo>
                    <a:pt x="478" y="156"/>
                  </a:lnTo>
                  <a:lnTo>
                    <a:pt x="483" y="155"/>
                  </a:lnTo>
                  <a:lnTo>
                    <a:pt x="487" y="153"/>
                  </a:lnTo>
                  <a:lnTo>
                    <a:pt x="491" y="149"/>
                  </a:lnTo>
                  <a:lnTo>
                    <a:pt x="494" y="145"/>
                  </a:lnTo>
                  <a:lnTo>
                    <a:pt x="496" y="141"/>
                  </a:lnTo>
                  <a:lnTo>
                    <a:pt x="498" y="135"/>
                  </a:lnTo>
                  <a:lnTo>
                    <a:pt x="498" y="131"/>
                  </a:lnTo>
                  <a:lnTo>
                    <a:pt x="498" y="27"/>
                  </a:lnTo>
                  <a:lnTo>
                    <a:pt x="498" y="27"/>
                  </a:lnTo>
                  <a:lnTo>
                    <a:pt x="498" y="21"/>
                  </a:lnTo>
                  <a:lnTo>
                    <a:pt x="498"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7" name="Freeform 13"/>
            <p:cNvSpPr/>
            <p:nvPr/>
          </p:nvSpPr>
          <p:spPr bwMode="auto">
            <a:xfrm>
              <a:off x="1852613" y="1192213"/>
              <a:ext cx="128588" cy="133350"/>
            </a:xfrm>
            <a:custGeom>
              <a:avLst/>
              <a:gdLst>
                <a:gd name="T0" fmla="*/ 81 w 81"/>
                <a:gd name="T1" fmla="*/ 0 h 84"/>
                <a:gd name="T2" fmla="*/ 0 w 81"/>
                <a:gd name="T3" fmla="*/ 81 h 84"/>
                <a:gd name="T4" fmla="*/ 0 w 81"/>
                <a:gd name="T5" fmla="*/ 84 h 84"/>
                <a:gd name="T6" fmla="*/ 81 w 81"/>
                <a:gd name="T7" fmla="*/ 84 h 84"/>
                <a:gd name="T8" fmla="*/ 81 w 81"/>
                <a:gd name="T9" fmla="*/ 0 h 84"/>
              </a:gdLst>
              <a:ahLst/>
              <a:cxnLst>
                <a:cxn ang="0">
                  <a:pos x="T0" y="T1"/>
                </a:cxn>
                <a:cxn ang="0">
                  <a:pos x="T2" y="T3"/>
                </a:cxn>
                <a:cxn ang="0">
                  <a:pos x="T4" y="T5"/>
                </a:cxn>
                <a:cxn ang="0">
                  <a:pos x="T6" y="T7"/>
                </a:cxn>
                <a:cxn ang="0">
                  <a:pos x="T8" y="T9"/>
                </a:cxn>
              </a:cxnLst>
              <a:rect l="0" t="0" r="r" b="b"/>
              <a:pathLst>
                <a:path w="81" h="84">
                  <a:moveTo>
                    <a:pt x="81" y="0"/>
                  </a:moveTo>
                  <a:lnTo>
                    <a:pt x="0" y="81"/>
                  </a:lnTo>
                  <a:lnTo>
                    <a:pt x="0" y="84"/>
                  </a:lnTo>
                  <a:lnTo>
                    <a:pt x="81" y="84"/>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8" name="Freeform 14"/>
            <p:cNvSpPr/>
            <p:nvPr/>
          </p:nvSpPr>
          <p:spPr bwMode="auto">
            <a:xfrm>
              <a:off x="2003426" y="1098550"/>
              <a:ext cx="128588" cy="227013"/>
            </a:xfrm>
            <a:custGeom>
              <a:avLst/>
              <a:gdLst>
                <a:gd name="T0" fmla="*/ 81 w 81"/>
                <a:gd name="T1" fmla="*/ 0 h 143"/>
                <a:gd name="T2" fmla="*/ 44 w 81"/>
                <a:gd name="T3" fmla="*/ 0 h 143"/>
                <a:gd name="T4" fmla="*/ 0 w 81"/>
                <a:gd name="T5" fmla="*/ 44 h 143"/>
                <a:gd name="T6" fmla="*/ 0 w 81"/>
                <a:gd name="T7" fmla="*/ 143 h 143"/>
                <a:gd name="T8" fmla="*/ 81 w 81"/>
                <a:gd name="T9" fmla="*/ 143 h 143"/>
                <a:gd name="T10" fmla="*/ 81 w 81"/>
                <a:gd name="T11" fmla="*/ 0 h 143"/>
              </a:gdLst>
              <a:ahLst/>
              <a:cxnLst>
                <a:cxn ang="0">
                  <a:pos x="T0" y="T1"/>
                </a:cxn>
                <a:cxn ang="0">
                  <a:pos x="T2" y="T3"/>
                </a:cxn>
                <a:cxn ang="0">
                  <a:pos x="T4" y="T5"/>
                </a:cxn>
                <a:cxn ang="0">
                  <a:pos x="T6" y="T7"/>
                </a:cxn>
                <a:cxn ang="0">
                  <a:pos x="T8" y="T9"/>
                </a:cxn>
                <a:cxn ang="0">
                  <a:pos x="T10" y="T11"/>
                </a:cxn>
              </a:cxnLst>
              <a:rect l="0" t="0" r="r" b="b"/>
              <a:pathLst>
                <a:path w="81" h="143">
                  <a:moveTo>
                    <a:pt x="81" y="0"/>
                  </a:moveTo>
                  <a:lnTo>
                    <a:pt x="44" y="0"/>
                  </a:lnTo>
                  <a:lnTo>
                    <a:pt x="0" y="44"/>
                  </a:lnTo>
                  <a:lnTo>
                    <a:pt x="0" y="143"/>
                  </a:lnTo>
                  <a:lnTo>
                    <a:pt x="81" y="143"/>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49" name="Rectangle 15"/>
            <p:cNvSpPr>
              <a:spLocks noChangeArrowheads="1"/>
            </p:cNvSpPr>
            <p:nvPr/>
          </p:nvSpPr>
          <p:spPr bwMode="auto">
            <a:xfrm>
              <a:off x="2154238" y="1098550"/>
              <a:ext cx="128588"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a:p>
          </p:txBody>
        </p:sp>
        <p:sp>
          <p:nvSpPr>
            <p:cNvPr id="50" name="Freeform 16"/>
            <p:cNvSpPr/>
            <p:nvPr/>
          </p:nvSpPr>
          <p:spPr bwMode="auto">
            <a:xfrm>
              <a:off x="2303463" y="936625"/>
              <a:ext cx="128588" cy="388938"/>
            </a:xfrm>
            <a:custGeom>
              <a:avLst/>
              <a:gdLst>
                <a:gd name="T0" fmla="*/ 81 w 81"/>
                <a:gd name="T1" fmla="*/ 0 h 245"/>
                <a:gd name="T2" fmla="*/ 0 w 81"/>
                <a:gd name="T3" fmla="*/ 87 h 245"/>
                <a:gd name="T4" fmla="*/ 0 w 81"/>
                <a:gd name="T5" fmla="*/ 245 h 245"/>
                <a:gd name="T6" fmla="*/ 81 w 81"/>
                <a:gd name="T7" fmla="*/ 245 h 245"/>
                <a:gd name="T8" fmla="*/ 81 w 81"/>
                <a:gd name="T9" fmla="*/ 0 h 245"/>
              </a:gdLst>
              <a:ahLst/>
              <a:cxnLst>
                <a:cxn ang="0">
                  <a:pos x="T0" y="T1"/>
                </a:cxn>
                <a:cxn ang="0">
                  <a:pos x="T2" y="T3"/>
                </a:cxn>
                <a:cxn ang="0">
                  <a:pos x="T4" y="T5"/>
                </a:cxn>
                <a:cxn ang="0">
                  <a:pos x="T6" y="T7"/>
                </a:cxn>
                <a:cxn ang="0">
                  <a:pos x="T8" y="T9"/>
                </a:cxn>
              </a:cxnLst>
              <a:rect l="0" t="0" r="r" b="b"/>
              <a:pathLst>
                <a:path w="81" h="245">
                  <a:moveTo>
                    <a:pt x="81" y="0"/>
                  </a:moveTo>
                  <a:lnTo>
                    <a:pt x="0" y="87"/>
                  </a:lnTo>
                  <a:lnTo>
                    <a:pt x="0" y="245"/>
                  </a:lnTo>
                  <a:lnTo>
                    <a:pt x="81" y="245"/>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1" name="Freeform 17"/>
            <p:cNvSpPr/>
            <p:nvPr/>
          </p:nvSpPr>
          <p:spPr bwMode="auto">
            <a:xfrm>
              <a:off x="1347788" y="441325"/>
              <a:ext cx="1660525" cy="1149350"/>
            </a:xfrm>
            <a:custGeom>
              <a:avLst/>
              <a:gdLst>
                <a:gd name="T0" fmla="*/ 131 w 1046"/>
                <a:gd name="T1" fmla="*/ 0 h 724"/>
                <a:gd name="T2" fmla="*/ 92 w 1046"/>
                <a:gd name="T3" fmla="*/ 5 h 724"/>
                <a:gd name="T4" fmla="*/ 59 w 1046"/>
                <a:gd name="T5" fmla="*/ 23 h 724"/>
                <a:gd name="T6" fmla="*/ 30 w 1046"/>
                <a:gd name="T7" fmla="*/ 48 h 724"/>
                <a:gd name="T8" fmla="*/ 11 w 1046"/>
                <a:gd name="T9" fmla="*/ 80 h 724"/>
                <a:gd name="T10" fmla="*/ 1 w 1046"/>
                <a:gd name="T11" fmla="*/ 117 h 724"/>
                <a:gd name="T12" fmla="*/ 0 w 1046"/>
                <a:gd name="T13" fmla="*/ 381 h 724"/>
                <a:gd name="T14" fmla="*/ 56 w 1046"/>
                <a:gd name="T15" fmla="*/ 131 h 724"/>
                <a:gd name="T16" fmla="*/ 58 w 1046"/>
                <a:gd name="T17" fmla="*/ 116 h 724"/>
                <a:gd name="T18" fmla="*/ 65 w 1046"/>
                <a:gd name="T19" fmla="*/ 95 h 724"/>
                <a:gd name="T20" fmla="*/ 78 w 1046"/>
                <a:gd name="T21" fmla="*/ 78 h 724"/>
                <a:gd name="T22" fmla="*/ 95 w 1046"/>
                <a:gd name="T23" fmla="*/ 65 h 724"/>
                <a:gd name="T24" fmla="*/ 116 w 1046"/>
                <a:gd name="T25" fmla="*/ 57 h 724"/>
                <a:gd name="T26" fmla="*/ 915 w 1046"/>
                <a:gd name="T27" fmla="*/ 55 h 724"/>
                <a:gd name="T28" fmla="*/ 930 w 1046"/>
                <a:gd name="T29" fmla="*/ 57 h 724"/>
                <a:gd name="T30" fmla="*/ 951 w 1046"/>
                <a:gd name="T31" fmla="*/ 65 h 724"/>
                <a:gd name="T32" fmla="*/ 968 w 1046"/>
                <a:gd name="T33" fmla="*/ 78 h 724"/>
                <a:gd name="T34" fmla="*/ 981 w 1046"/>
                <a:gd name="T35" fmla="*/ 95 h 724"/>
                <a:gd name="T36" fmla="*/ 989 w 1046"/>
                <a:gd name="T37" fmla="*/ 116 h 724"/>
                <a:gd name="T38" fmla="*/ 990 w 1046"/>
                <a:gd name="T39" fmla="*/ 594 h 724"/>
                <a:gd name="T40" fmla="*/ 989 w 1046"/>
                <a:gd name="T41" fmla="*/ 609 h 724"/>
                <a:gd name="T42" fmla="*/ 981 w 1046"/>
                <a:gd name="T43" fmla="*/ 629 h 724"/>
                <a:gd name="T44" fmla="*/ 968 w 1046"/>
                <a:gd name="T45" fmla="*/ 647 h 724"/>
                <a:gd name="T46" fmla="*/ 951 w 1046"/>
                <a:gd name="T47" fmla="*/ 660 h 724"/>
                <a:gd name="T48" fmla="*/ 930 w 1046"/>
                <a:gd name="T49" fmla="*/ 667 h 724"/>
                <a:gd name="T50" fmla="*/ 131 w 1046"/>
                <a:gd name="T51" fmla="*/ 668 h 724"/>
                <a:gd name="T52" fmla="*/ 116 w 1046"/>
                <a:gd name="T53" fmla="*/ 667 h 724"/>
                <a:gd name="T54" fmla="*/ 95 w 1046"/>
                <a:gd name="T55" fmla="*/ 660 h 724"/>
                <a:gd name="T56" fmla="*/ 78 w 1046"/>
                <a:gd name="T57" fmla="*/ 647 h 724"/>
                <a:gd name="T58" fmla="*/ 65 w 1046"/>
                <a:gd name="T59" fmla="*/ 629 h 724"/>
                <a:gd name="T60" fmla="*/ 58 w 1046"/>
                <a:gd name="T61" fmla="*/ 609 h 724"/>
                <a:gd name="T62" fmla="*/ 56 w 1046"/>
                <a:gd name="T63" fmla="*/ 469 h 724"/>
                <a:gd name="T64" fmla="*/ 0 w 1046"/>
                <a:gd name="T65" fmla="*/ 490 h 724"/>
                <a:gd name="T66" fmla="*/ 1 w 1046"/>
                <a:gd name="T67" fmla="*/ 607 h 724"/>
                <a:gd name="T68" fmla="*/ 11 w 1046"/>
                <a:gd name="T69" fmla="*/ 645 h 724"/>
                <a:gd name="T70" fmla="*/ 30 w 1046"/>
                <a:gd name="T71" fmla="*/ 677 h 724"/>
                <a:gd name="T72" fmla="*/ 59 w 1046"/>
                <a:gd name="T73" fmla="*/ 702 h 724"/>
                <a:gd name="T74" fmla="*/ 92 w 1046"/>
                <a:gd name="T75" fmla="*/ 718 h 724"/>
                <a:gd name="T76" fmla="*/ 131 w 1046"/>
                <a:gd name="T77" fmla="*/ 724 h 724"/>
                <a:gd name="T78" fmla="*/ 928 w 1046"/>
                <a:gd name="T79" fmla="*/ 724 h 724"/>
                <a:gd name="T80" fmla="*/ 966 w 1046"/>
                <a:gd name="T81" fmla="*/ 714 h 724"/>
                <a:gd name="T82" fmla="*/ 998 w 1046"/>
                <a:gd name="T83" fmla="*/ 694 h 724"/>
                <a:gd name="T84" fmla="*/ 1023 w 1046"/>
                <a:gd name="T85" fmla="*/ 666 h 724"/>
                <a:gd name="T86" fmla="*/ 1040 w 1046"/>
                <a:gd name="T87" fmla="*/ 633 h 724"/>
                <a:gd name="T88" fmla="*/ 1046 w 1046"/>
                <a:gd name="T89" fmla="*/ 594 h 724"/>
                <a:gd name="T90" fmla="*/ 1045 w 1046"/>
                <a:gd name="T91" fmla="*/ 117 h 724"/>
                <a:gd name="T92" fmla="*/ 1035 w 1046"/>
                <a:gd name="T93" fmla="*/ 80 h 724"/>
                <a:gd name="T94" fmla="*/ 1016 w 1046"/>
                <a:gd name="T95" fmla="*/ 48 h 724"/>
                <a:gd name="T96" fmla="*/ 989 w 1046"/>
                <a:gd name="T97" fmla="*/ 23 h 724"/>
                <a:gd name="T98" fmla="*/ 954 w 1046"/>
                <a:gd name="T99" fmla="*/ 5 h 724"/>
                <a:gd name="T100" fmla="*/ 915 w 1046"/>
                <a:gd name="T10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6" h="724">
                  <a:moveTo>
                    <a:pt x="915" y="0"/>
                  </a:moveTo>
                  <a:lnTo>
                    <a:pt x="131" y="0"/>
                  </a:lnTo>
                  <a:lnTo>
                    <a:pt x="131" y="0"/>
                  </a:lnTo>
                  <a:lnTo>
                    <a:pt x="118" y="1"/>
                  </a:lnTo>
                  <a:lnTo>
                    <a:pt x="105" y="2"/>
                  </a:lnTo>
                  <a:lnTo>
                    <a:pt x="92" y="5"/>
                  </a:lnTo>
                  <a:lnTo>
                    <a:pt x="80" y="10"/>
                  </a:lnTo>
                  <a:lnTo>
                    <a:pt x="69" y="16"/>
                  </a:lnTo>
                  <a:lnTo>
                    <a:pt x="59" y="23"/>
                  </a:lnTo>
                  <a:lnTo>
                    <a:pt x="48" y="30"/>
                  </a:lnTo>
                  <a:lnTo>
                    <a:pt x="39" y="38"/>
                  </a:lnTo>
                  <a:lnTo>
                    <a:pt x="30" y="48"/>
                  </a:lnTo>
                  <a:lnTo>
                    <a:pt x="23" y="57"/>
                  </a:lnTo>
                  <a:lnTo>
                    <a:pt x="16" y="68"/>
                  </a:lnTo>
                  <a:lnTo>
                    <a:pt x="11" y="80"/>
                  </a:lnTo>
                  <a:lnTo>
                    <a:pt x="7" y="92"/>
                  </a:lnTo>
                  <a:lnTo>
                    <a:pt x="3" y="104"/>
                  </a:lnTo>
                  <a:lnTo>
                    <a:pt x="1" y="117"/>
                  </a:lnTo>
                  <a:lnTo>
                    <a:pt x="0" y="131"/>
                  </a:lnTo>
                  <a:lnTo>
                    <a:pt x="0" y="381"/>
                  </a:lnTo>
                  <a:lnTo>
                    <a:pt x="0" y="381"/>
                  </a:lnTo>
                  <a:lnTo>
                    <a:pt x="28" y="372"/>
                  </a:lnTo>
                  <a:lnTo>
                    <a:pt x="56" y="364"/>
                  </a:lnTo>
                  <a:lnTo>
                    <a:pt x="56" y="131"/>
                  </a:lnTo>
                  <a:lnTo>
                    <a:pt x="56" y="131"/>
                  </a:lnTo>
                  <a:lnTo>
                    <a:pt x="56" y="124"/>
                  </a:lnTo>
                  <a:lnTo>
                    <a:pt x="58" y="116"/>
                  </a:lnTo>
                  <a:lnTo>
                    <a:pt x="60" y="108"/>
                  </a:lnTo>
                  <a:lnTo>
                    <a:pt x="62" y="102"/>
                  </a:lnTo>
                  <a:lnTo>
                    <a:pt x="65" y="95"/>
                  </a:lnTo>
                  <a:lnTo>
                    <a:pt x="69" y="89"/>
                  </a:lnTo>
                  <a:lnTo>
                    <a:pt x="74" y="83"/>
                  </a:lnTo>
                  <a:lnTo>
                    <a:pt x="78" y="78"/>
                  </a:lnTo>
                  <a:lnTo>
                    <a:pt x="84" y="73"/>
                  </a:lnTo>
                  <a:lnTo>
                    <a:pt x="89" y="68"/>
                  </a:lnTo>
                  <a:lnTo>
                    <a:pt x="95" y="65"/>
                  </a:lnTo>
                  <a:lnTo>
                    <a:pt x="102" y="62"/>
                  </a:lnTo>
                  <a:lnTo>
                    <a:pt x="108" y="59"/>
                  </a:lnTo>
                  <a:lnTo>
                    <a:pt x="116" y="57"/>
                  </a:lnTo>
                  <a:lnTo>
                    <a:pt x="124" y="56"/>
                  </a:lnTo>
                  <a:lnTo>
                    <a:pt x="131" y="55"/>
                  </a:lnTo>
                  <a:lnTo>
                    <a:pt x="915" y="55"/>
                  </a:lnTo>
                  <a:lnTo>
                    <a:pt x="915" y="55"/>
                  </a:lnTo>
                  <a:lnTo>
                    <a:pt x="923" y="56"/>
                  </a:lnTo>
                  <a:lnTo>
                    <a:pt x="930" y="57"/>
                  </a:lnTo>
                  <a:lnTo>
                    <a:pt x="938" y="59"/>
                  </a:lnTo>
                  <a:lnTo>
                    <a:pt x="944" y="62"/>
                  </a:lnTo>
                  <a:lnTo>
                    <a:pt x="951" y="65"/>
                  </a:lnTo>
                  <a:lnTo>
                    <a:pt x="957" y="68"/>
                  </a:lnTo>
                  <a:lnTo>
                    <a:pt x="963" y="73"/>
                  </a:lnTo>
                  <a:lnTo>
                    <a:pt x="968" y="78"/>
                  </a:lnTo>
                  <a:lnTo>
                    <a:pt x="973" y="83"/>
                  </a:lnTo>
                  <a:lnTo>
                    <a:pt x="978" y="89"/>
                  </a:lnTo>
                  <a:lnTo>
                    <a:pt x="981" y="95"/>
                  </a:lnTo>
                  <a:lnTo>
                    <a:pt x="984" y="102"/>
                  </a:lnTo>
                  <a:lnTo>
                    <a:pt x="986" y="108"/>
                  </a:lnTo>
                  <a:lnTo>
                    <a:pt x="989" y="116"/>
                  </a:lnTo>
                  <a:lnTo>
                    <a:pt x="990" y="124"/>
                  </a:lnTo>
                  <a:lnTo>
                    <a:pt x="990" y="131"/>
                  </a:lnTo>
                  <a:lnTo>
                    <a:pt x="990" y="594"/>
                  </a:lnTo>
                  <a:lnTo>
                    <a:pt x="990" y="594"/>
                  </a:lnTo>
                  <a:lnTo>
                    <a:pt x="990" y="601"/>
                  </a:lnTo>
                  <a:lnTo>
                    <a:pt x="989" y="609"/>
                  </a:lnTo>
                  <a:lnTo>
                    <a:pt x="986" y="615"/>
                  </a:lnTo>
                  <a:lnTo>
                    <a:pt x="984" y="623"/>
                  </a:lnTo>
                  <a:lnTo>
                    <a:pt x="981" y="629"/>
                  </a:lnTo>
                  <a:lnTo>
                    <a:pt x="978" y="636"/>
                  </a:lnTo>
                  <a:lnTo>
                    <a:pt x="973" y="641"/>
                  </a:lnTo>
                  <a:lnTo>
                    <a:pt x="968" y="647"/>
                  </a:lnTo>
                  <a:lnTo>
                    <a:pt x="963" y="651"/>
                  </a:lnTo>
                  <a:lnTo>
                    <a:pt x="957" y="655"/>
                  </a:lnTo>
                  <a:lnTo>
                    <a:pt x="951" y="660"/>
                  </a:lnTo>
                  <a:lnTo>
                    <a:pt x="944" y="663"/>
                  </a:lnTo>
                  <a:lnTo>
                    <a:pt x="938" y="665"/>
                  </a:lnTo>
                  <a:lnTo>
                    <a:pt x="930" y="667"/>
                  </a:lnTo>
                  <a:lnTo>
                    <a:pt x="923" y="668"/>
                  </a:lnTo>
                  <a:lnTo>
                    <a:pt x="915" y="668"/>
                  </a:lnTo>
                  <a:lnTo>
                    <a:pt x="131" y="668"/>
                  </a:lnTo>
                  <a:lnTo>
                    <a:pt x="131" y="668"/>
                  </a:lnTo>
                  <a:lnTo>
                    <a:pt x="124" y="668"/>
                  </a:lnTo>
                  <a:lnTo>
                    <a:pt x="116" y="667"/>
                  </a:lnTo>
                  <a:lnTo>
                    <a:pt x="108" y="665"/>
                  </a:lnTo>
                  <a:lnTo>
                    <a:pt x="102" y="663"/>
                  </a:lnTo>
                  <a:lnTo>
                    <a:pt x="95" y="660"/>
                  </a:lnTo>
                  <a:lnTo>
                    <a:pt x="89" y="655"/>
                  </a:lnTo>
                  <a:lnTo>
                    <a:pt x="84" y="651"/>
                  </a:lnTo>
                  <a:lnTo>
                    <a:pt x="78" y="647"/>
                  </a:lnTo>
                  <a:lnTo>
                    <a:pt x="74" y="641"/>
                  </a:lnTo>
                  <a:lnTo>
                    <a:pt x="69" y="636"/>
                  </a:lnTo>
                  <a:lnTo>
                    <a:pt x="65" y="629"/>
                  </a:lnTo>
                  <a:lnTo>
                    <a:pt x="62" y="623"/>
                  </a:lnTo>
                  <a:lnTo>
                    <a:pt x="60" y="615"/>
                  </a:lnTo>
                  <a:lnTo>
                    <a:pt x="58" y="609"/>
                  </a:lnTo>
                  <a:lnTo>
                    <a:pt x="56" y="601"/>
                  </a:lnTo>
                  <a:lnTo>
                    <a:pt x="56" y="594"/>
                  </a:lnTo>
                  <a:lnTo>
                    <a:pt x="56" y="469"/>
                  </a:lnTo>
                  <a:lnTo>
                    <a:pt x="56" y="469"/>
                  </a:lnTo>
                  <a:lnTo>
                    <a:pt x="28" y="480"/>
                  </a:lnTo>
                  <a:lnTo>
                    <a:pt x="0" y="490"/>
                  </a:lnTo>
                  <a:lnTo>
                    <a:pt x="0" y="594"/>
                  </a:lnTo>
                  <a:lnTo>
                    <a:pt x="0" y="594"/>
                  </a:lnTo>
                  <a:lnTo>
                    <a:pt x="1" y="607"/>
                  </a:lnTo>
                  <a:lnTo>
                    <a:pt x="3" y="620"/>
                  </a:lnTo>
                  <a:lnTo>
                    <a:pt x="7" y="633"/>
                  </a:lnTo>
                  <a:lnTo>
                    <a:pt x="11" y="645"/>
                  </a:lnTo>
                  <a:lnTo>
                    <a:pt x="16" y="655"/>
                  </a:lnTo>
                  <a:lnTo>
                    <a:pt x="23" y="666"/>
                  </a:lnTo>
                  <a:lnTo>
                    <a:pt x="30" y="677"/>
                  </a:lnTo>
                  <a:lnTo>
                    <a:pt x="39" y="686"/>
                  </a:lnTo>
                  <a:lnTo>
                    <a:pt x="48" y="694"/>
                  </a:lnTo>
                  <a:lnTo>
                    <a:pt x="59" y="702"/>
                  </a:lnTo>
                  <a:lnTo>
                    <a:pt x="69" y="709"/>
                  </a:lnTo>
                  <a:lnTo>
                    <a:pt x="80" y="714"/>
                  </a:lnTo>
                  <a:lnTo>
                    <a:pt x="92" y="718"/>
                  </a:lnTo>
                  <a:lnTo>
                    <a:pt x="105" y="722"/>
                  </a:lnTo>
                  <a:lnTo>
                    <a:pt x="118" y="724"/>
                  </a:lnTo>
                  <a:lnTo>
                    <a:pt x="131" y="724"/>
                  </a:lnTo>
                  <a:lnTo>
                    <a:pt x="915" y="724"/>
                  </a:lnTo>
                  <a:lnTo>
                    <a:pt x="915" y="724"/>
                  </a:lnTo>
                  <a:lnTo>
                    <a:pt x="928" y="724"/>
                  </a:lnTo>
                  <a:lnTo>
                    <a:pt x="941" y="722"/>
                  </a:lnTo>
                  <a:lnTo>
                    <a:pt x="954" y="718"/>
                  </a:lnTo>
                  <a:lnTo>
                    <a:pt x="966" y="714"/>
                  </a:lnTo>
                  <a:lnTo>
                    <a:pt x="978" y="709"/>
                  </a:lnTo>
                  <a:lnTo>
                    <a:pt x="989" y="702"/>
                  </a:lnTo>
                  <a:lnTo>
                    <a:pt x="998" y="694"/>
                  </a:lnTo>
                  <a:lnTo>
                    <a:pt x="1007" y="686"/>
                  </a:lnTo>
                  <a:lnTo>
                    <a:pt x="1016" y="677"/>
                  </a:lnTo>
                  <a:lnTo>
                    <a:pt x="1023" y="666"/>
                  </a:lnTo>
                  <a:lnTo>
                    <a:pt x="1030" y="655"/>
                  </a:lnTo>
                  <a:lnTo>
                    <a:pt x="1035" y="645"/>
                  </a:lnTo>
                  <a:lnTo>
                    <a:pt x="1040" y="633"/>
                  </a:lnTo>
                  <a:lnTo>
                    <a:pt x="1043" y="620"/>
                  </a:lnTo>
                  <a:lnTo>
                    <a:pt x="1045" y="607"/>
                  </a:lnTo>
                  <a:lnTo>
                    <a:pt x="1046" y="594"/>
                  </a:lnTo>
                  <a:lnTo>
                    <a:pt x="1046" y="131"/>
                  </a:lnTo>
                  <a:lnTo>
                    <a:pt x="1046" y="131"/>
                  </a:lnTo>
                  <a:lnTo>
                    <a:pt x="1045" y="117"/>
                  </a:lnTo>
                  <a:lnTo>
                    <a:pt x="1043" y="104"/>
                  </a:lnTo>
                  <a:lnTo>
                    <a:pt x="1040" y="92"/>
                  </a:lnTo>
                  <a:lnTo>
                    <a:pt x="1035" y="80"/>
                  </a:lnTo>
                  <a:lnTo>
                    <a:pt x="1030" y="68"/>
                  </a:lnTo>
                  <a:lnTo>
                    <a:pt x="1023" y="57"/>
                  </a:lnTo>
                  <a:lnTo>
                    <a:pt x="1016" y="48"/>
                  </a:lnTo>
                  <a:lnTo>
                    <a:pt x="1007" y="38"/>
                  </a:lnTo>
                  <a:lnTo>
                    <a:pt x="998" y="30"/>
                  </a:lnTo>
                  <a:lnTo>
                    <a:pt x="989" y="23"/>
                  </a:lnTo>
                  <a:lnTo>
                    <a:pt x="978" y="16"/>
                  </a:lnTo>
                  <a:lnTo>
                    <a:pt x="966" y="10"/>
                  </a:lnTo>
                  <a:lnTo>
                    <a:pt x="954" y="5"/>
                  </a:lnTo>
                  <a:lnTo>
                    <a:pt x="941" y="2"/>
                  </a:lnTo>
                  <a:lnTo>
                    <a:pt x="928" y="1"/>
                  </a:lnTo>
                  <a:lnTo>
                    <a:pt x="915" y="0"/>
                  </a:lnTo>
                  <a:lnTo>
                    <a:pt x="9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2" name="Freeform 18"/>
            <p:cNvSpPr/>
            <p:nvPr/>
          </p:nvSpPr>
          <p:spPr bwMode="auto">
            <a:xfrm>
              <a:off x="1555751" y="596900"/>
              <a:ext cx="428625" cy="442913"/>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3" name="Freeform 19"/>
            <p:cNvSpPr/>
            <p:nvPr/>
          </p:nvSpPr>
          <p:spPr bwMode="auto">
            <a:xfrm>
              <a:off x="782638" y="1143000"/>
              <a:ext cx="44450" cy="4445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54" name="Freeform 20"/>
            <p:cNvSpPr/>
            <p:nvPr/>
          </p:nvSpPr>
          <p:spPr bwMode="auto">
            <a:xfrm>
              <a:off x="749301" y="1171575"/>
              <a:ext cx="104775" cy="458788"/>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土地供应分析</a:t>
            </a:r>
            <a:endParaRPr lang="zh-CN" altLang="en-US" b="1" dirty="0">
              <a:latin typeface="微软雅黑" panose="020B0503020204020204" pitchFamily="34" charset="-122"/>
              <a:ea typeface="微软雅黑" panose="020B0503020204020204" pitchFamily="34" charset="-122"/>
            </a:endParaRPr>
          </a:p>
        </p:txBody>
      </p:sp>
      <p:sp>
        <p:nvSpPr>
          <p:cNvPr id="7" name="圆角矩形 6"/>
          <p:cNvSpPr/>
          <p:nvPr/>
        </p:nvSpPr>
        <p:spPr>
          <a:xfrm>
            <a:off x="295910" y="1161415"/>
            <a:ext cx="2047875" cy="313055"/>
          </a:xfrm>
          <a:prstGeom prst="round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1400" dirty="0">
                <a:latin typeface="微软雅黑" panose="020B0503020204020204" pitchFamily="34" charset="-122"/>
                <a:ea typeface="微软雅黑" panose="020B0503020204020204" pitchFamily="34" charset="-122"/>
                <a:sym typeface="+mn-ea"/>
              </a:rPr>
              <a:t>拍卖出让接上表</a:t>
            </a:r>
            <a:endParaRPr lang="zh-CN" altLang="en-US" sz="1400" dirty="0">
              <a:latin typeface="微软雅黑" panose="020B0503020204020204" pitchFamily="34" charset="-122"/>
              <a:ea typeface="微软雅黑" panose="020B0503020204020204" pitchFamily="34" charset="-122"/>
              <a:sym typeface="+mn-ea"/>
            </a:endParaRPr>
          </a:p>
        </p:txBody>
      </p:sp>
      <p:sp>
        <p:nvSpPr>
          <p:cNvPr id="149" name="object 23"/>
          <p:cNvSpPr txBox="1"/>
          <p:nvPr/>
        </p:nvSpPr>
        <p:spPr>
          <a:xfrm>
            <a:off x="9702165" y="6642735"/>
            <a:ext cx="2147570" cy="134620"/>
          </a:xfrm>
          <a:prstGeom prst="rect">
            <a:avLst/>
          </a:prstGeom>
        </p:spPr>
        <p:txBody>
          <a:bodyPr vert="horz" wrap="square" lIns="0" tIns="12065" rIns="0" bIns="0" rtlCol="0">
            <a:spAutoFit/>
          </a:bodyPr>
          <a:p>
            <a:pPr marL="12700" algn="ctr">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5" name="图片 4"/>
          <p:cNvPicPr>
            <a:picLocks noChangeAspect="1"/>
          </p:cNvPicPr>
          <p:nvPr/>
        </p:nvPicPr>
        <p:blipFill>
          <a:blip r:embed="rId1"/>
          <a:stretch>
            <a:fillRect/>
          </a:stretch>
        </p:blipFill>
        <p:spPr>
          <a:xfrm>
            <a:off x="306705" y="1694815"/>
            <a:ext cx="11579225" cy="3971925"/>
          </a:xfrm>
          <a:prstGeom prst="rect">
            <a:avLst/>
          </a:prstGeom>
        </p:spPr>
      </p:pic>
      <p:pic>
        <p:nvPicPr>
          <p:cNvPr id="48" name="图片 47" descr="文本&#10;&#10;描述已自动生成"/>
          <p:cNvPicPr>
            <a:picLocks noChangeAspect="1"/>
          </p:cNvPicPr>
          <p:nvPr/>
        </p:nvPicPr>
        <p:blipFill>
          <a:blip r:embed="rId2">
            <a:alphaModFix amt="20000"/>
          </a:blip>
          <a:stretch>
            <a:fillRect/>
          </a:stretch>
        </p:blipFill>
        <p:spPr>
          <a:xfrm rot="1740000">
            <a:off x="772795" y="3307715"/>
            <a:ext cx="2242185" cy="399415"/>
          </a:xfrm>
          <a:prstGeom prst="rect">
            <a:avLst/>
          </a:prstGeom>
        </p:spPr>
      </p:pic>
      <p:pic>
        <p:nvPicPr>
          <p:cNvPr id="10" name="图片 9" descr="文本&#10;&#10;描述已自动生成"/>
          <p:cNvPicPr>
            <a:picLocks noChangeAspect="1"/>
          </p:cNvPicPr>
          <p:nvPr/>
        </p:nvPicPr>
        <p:blipFill>
          <a:blip r:embed="rId2">
            <a:alphaModFix amt="20000"/>
          </a:blip>
          <a:stretch>
            <a:fillRect/>
          </a:stretch>
        </p:blipFill>
        <p:spPr>
          <a:xfrm rot="1740000">
            <a:off x="1444625" y="2705100"/>
            <a:ext cx="2242185" cy="399415"/>
          </a:xfrm>
          <a:prstGeom prst="rect">
            <a:avLst/>
          </a:prstGeom>
        </p:spPr>
      </p:pic>
      <p:pic>
        <p:nvPicPr>
          <p:cNvPr id="11" name="图片 10" descr="文本&#10;&#10;描述已自动生成"/>
          <p:cNvPicPr>
            <a:picLocks noChangeAspect="1"/>
          </p:cNvPicPr>
          <p:nvPr/>
        </p:nvPicPr>
        <p:blipFill>
          <a:blip r:embed="rId2">
            <a:alphaModFix amt="20000"/>
          </a:blip>
          <a:stretch>
            <a:fillRect/>
          </a:stretch>
        </p:blipFill>
        <p:spPr>
          <a:xfrm rot="1740000">
            <a:off x="3959225" y="4361815"/>
            <a:ext cx="2242185" cy="39941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1740000">
            <a:off x="3854450" y="2705100"/>
            <a:ext cx="2242185" cy="39941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1740000">
            <a:off x="2187575" y="4743450"/>
            <a:ext cx="2242185" cy="39941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1740000">
            <a:off x="338455" y="4742815"/>
            <a:ext cx="2242185" cy="39941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1740000">
            <a:off x="9423400" y="2926715"/>
            <a:ext cx="2242185" cy="39941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1740000">
            <a:off x="5318125" y="4140835"/>
            <a:ext cx="2242185" cy="39941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1740000">
            <a:off x="8804275" y="4362450"/>
            <a:ext cx="2242185" cy="399415"/>
          </a:xfrm>
          <a:prstGeom prst="rect">
            <a:avLst/>
          </a:prstGeom>
        </p:spPr>
      </p:pic>
      <p:pic>
        <p:nvPicPr>
          <p:cNvPr id="6" name="图片 5" descr="文本&#10;&#10;描述已自动生成"/>
          <p:cNvPicPr>
            <a:picLocks noChangeAspect="1"/>
          </p:cNvPicPr>
          <p:nvPr/>
        </p:nvPicPr>
        <p:blipFill>
          <a:blip r:embed="rId2">
            <a:alphaModFix amt="20000"/>
          </a:blip>
          <a:stretch>
            <a:fillRect/>
          </a:stretch>
        </p:blipFill>
        <p:spPr>
          <a:xfrm rot="1740000">
            <a:off x="6329680" y="2926715"/>
            <a:ext cx="2242185" cy="3994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土地成交明细</a:t>
            </a:r>
            <a:endParaRPr lang="zh-CN" altLang="en-US"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95834" y="937894"/>
            <a:ext cx="9188825" cy="398780"/>
          </a:xfrm>
          <a:prstGeom prst="rect">
            <a:avLst/>
          </a:prstGeom>
          <a:noFill/>
        </p:spPr>
        <p:txBody>
          <a:bodyPr wrap="square" rtlCol="0">
            <a:spAutoFit/>
          </a:bodyPr>
          <a:p>
            <a:pPr>
              <a:lnSpc>
                <a:spcPct val="125000"/>
              </a:lnSpc>
            </a:pPr>
            <a:r>
              <a:rPr lang="zh-CN" altLang="en-US" sz="1600" b="1" dirty="0">
                <a:solidFill>
                  <a:srgbClr val="C7A064"/>
                </a:solidFill>
                <a:latin typeface="微软雅黑" panose="020B0503020204020204" pitchFamily="34" charset="-122"/>
                <a:ea typeface="微软雅黑" panose="020B0503020204020204" pitchFamily="34" charset="-122"/>
              </a:rPr>
              <a:t>共有</a:t>
            </a:r>
            <a:r>
              <a:rPr lang="en-US" altLang="zh-CN" sz="1600" b="1" dirty="0">
                <a:solidFill>
                  <a:srgbClr val="C7A064"/>
                </a:solidFill>
                <a:latin typeface="微软雅黑" panose="020B0503020204020204" pitchFamily="34" charset="-122"/>
                <a:ea typeface="微软雅黑" panose="020B0503020204020204" pitchFamily="34" charset="-122"/>
              </a:rPr>
              <a:t>8</a:t>
            </a:r>
            <a:r>
              <a:rPr lang="zh-CN" altLang="en-US" sz="1600" b="1" dirty="0">
                <a:solidFill>
                  <a:srgbClr val="C7A064"/>
                </a:solidFill>
                <a:latin typeface="微软雅黑" panose="020B0503020204020204" pitchFamily="34" charset="-122"/>
                <a:ea typeface="微软雅黑" panose="020B0503020204020204" pitchFamily="34" charset="-122"/>
              </a:rPr>
              <a:t>宗土地成交，</a:t>
            </a:r>
            <a:r>
              <a:rPr lang="en-US" altLang="zh-CN" sz="1600" b="1" dirty="0">
                <a:solidFill>
                  <a:srgbClr val="C7A064"/>
                </a:solidFill>
                <a:latin typeface="微软雅黑" panose="020B0503020204020204" pitchFamily="34" charset="-122"/>
                <a:ea typeface="微软雅黑" panose="020B0503020204020204" pitchFamily="34" charset="-122"/>
              </a:rPr>
              <a:t>7</a:t>
            </a:r>
            <a:r>
              <a:rPr lang="zh-CN" altLang="en-US" sz="1600" b="1" dirty="0">
                <a:solidFill>
                  <a:srgbClr val="C7A064"/>
                </a:solidFill>
                <a:latin typeface="微软雅黑" panose="020B0503020204020204" pitchFamily="34" charset="-122"/>
                <a:ea typeface="微软雅黑" panose="020B0503020204020204" pitchFamily="34" charset="-122"/>
              </a:rPr>
              <a:t>宗为商业办公用地，</a:t>
            </a:r>
            <a:r>
              <a:rPr lang="en-US" altLang="zh-CN" sz="1600" b="1" dirty="0">
                <a:solidFill>
                  <a:srgbClr val="C7A064"/>
                </a:solidFill>
                <a:latin typeface="微软雅黑" panose="020B0503020204020204" pitchFamily="34" charset="-122"/>
                <a:ea typeface="微软雅黑" panose="020B0503020204020204" pitchFamily="34" charset="-122"/>
              </a:rPr>
              <a:t>1</a:t>
            </a:r>
            <a:r>
              <a:rPr lang="zh-CN" altLang="en-US" sz="1600" b="1" dirty="0">
                <a:solidFill>
                  <a:srgbClr val="C7A064"/>
                </a:solidFill>
                <a:latin typeface="微软雅黑" panose="020B0503020204020204" pitchFamily="34" charset="-122"/>
                <a:ea typeface="微软雅黑" panose="020B0503020204020204" pitchFamily="34" charset="-122"/>
              </a:rPr>
              <a:t>宗为纯住宅共有产权用地</a:t>
            </a:r>
            <a:endParaRPr lang="zh-CN" altLang="en-US" sz="1600" b="1" dirty="0">
              <a:solidFill>
                <a:srgbClr val="C7A064"/>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96545" y="1255395"/>
            <a:ext cx="11595100" cy="645160"/>
          </a:xfrm>
          <a:prstGeom prst="rect">
            <a:avLst/>
          </a:prstGeom>
          <a:noFill/>
        </p:spPr>
        <p:txBody>
          <a:bodyPr wrap="square" rtlCol="0">
            <a:spAutoFit/>
          </a:bodyPr>
          <a:p>
            <a:pPr>
              <a:lnSpc>
                <a:spcPct val="150000"/>
              </a:lnSpc>
            </a:pPr>
            <a:r>
              <a:rPr lang="en-US"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月大西安共成交</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宗土地，其中</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宗为商办用地，</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宗为纯住宅用地，均以底价成交。西安国际社区时尚小镇建设开发有限公司摘得高新国际社区</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宗共计</a:t>
            </a:r>
            <a:r>
              <a:rPr lang="en-US" altLang="zh-CN" sz="1200" dirty="0">
                <a:latin typeface="微软雅黑" panose="020B0503020204020204" pitchFamily="34" charset="-122"/>
                <a:ea typeface="微软雅黑" panose="020B0503020204020204" pitchFamily="34" charset="-122"/>
              </a:rPr>
              <a:t>96</a:t>
            </a:r>
            <a:r>
              <a:rPr lang="zh-CN" altLang="en-US" sz="1200" dirty="0">
                <a:latin typeface="微软雅黑" panose="020B0503020204020204" pitchFamily="34" charset="-122"/>
                <a:ea typeface="微软雅黑" panose="020B0503020204020204" pitchFamily="34" charset="-122"/>
              </a:rPr>
              <a:t>亩商办用地，平均楼面价</a:t>
            </a:r>
            <a:r>
              <a:rPr lang="en-US" altLang="zh-CN" sz="1200" dirty="0">
                <a:latin typeface="微软雅黑" panose="020B0503020204020204" pitchFamily="34" charset="-122"/>
                <a:ea typeface="微软雅黑" panose="020B0503020204020204" pitchFamily="34" charset="-122"/>
              </a:rPr>
              <a:t>2842</a:t>
            </a:r>
            <a:r>
              <a:rPr lang="zh-CN" altLang="en-US" sz="1200" dirty="0">
                <a:latin typeface="微软雅黑" panose="020B0503020204020204" pitchFamily="34" charset="-122"/>
                <a:ea typeface="微软雅黑" panose="020B0503020204020204" pitchFamily="34" charset="-122"/>
              </a:rPr>
              <a:t>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㎡；西安曲江荣苑摘得未央湖板块的一宗共有产权住宅用地，是少数民营资金介入共有产权用地。</a:t>
            </a:r>
            <a:endParaRPr lang="zh-CN" altLang="en-US" sz="1200" dirty="0">
              <a:latin typeface="微软雅黑" panose="020B0503020204020204" pitchFamily="34" charset="-122"/>
              <a:ea typeface="微软雅黑" panose="020B0503020204020204" pitchFamily="34" charset="-122"/>
            </a:endParaRPr>
          </a:p>
        </p:txBody>
      </p:sp>
      <p:graphicFrame>
        <p:nvGraphicFramePr>
          <p:cNvPr id="6" name="表格 5"/>
          <p:cNvGraphicFramePr/>
          <p:nvPr>
            <p:custDataLst>
              <p:tags r:id="rId1"/>
            </p:custDataLst>
          </p:nvPr>
        </p:nvGraphicFramePr>
        <p:xfrm>
          <a:off x="298450" y="1983105"/>
          <a:ext cx="11595735" cy="4540250"/>
        </p:xfrm>
        <a:graphic>
          <a:graphicData uri="http://schemas.openxmlformats.org/drawingml/2006/table">
            <a:tbl>
              <a:tblPr firstRow="1" bandRow="1">
                <a:tableStyleId>{5C22544A-7EE6-4342-B048-85BDC9FD1C3A}</a:tableStyleId>
              </a:tblPr>
              <a:tblGrid>
                <a:gridCol w="935990"/>
                <a:gridCol w="755650"/>
                <a:gridCol w="869950"/>
                <a:gridCol w="2700655"/>
                <a:gridCol w="661035"/>
                <a:gridCol w="496570"/>
                <a:gridCol w="556260"/>
                <a:gridCol w="638175"/>
                <a:gridCol w="573405"/>
                <a:gridCol w="507365"/>
                <a:gridCol w="450850"/>
                <a:gridCol w="930275"/>
                <a:gridCol w="1519555"/>
              </a:tblGrid>
              <a:tr h="508000">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成交日期</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区域</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编号</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地块位置</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占地面积 （亩）</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容积率</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计容建面</a:t>
                      </a:r>
                      <a:endParaRPr lang="zh-CN" sz="1000" b="1">
                        <a:solidFill>
                          <a:schemeClr val="tx1">
                            <a:lumMod val="95000"/>
                            <a:lumOff val="5000"/>
                          </a:schemeClr>
                        </a:solidFill>
                        <a:latin typeface="Arial" panose="020B0604020202020204" pitchFamily="34" charset="0"/>
                        <a:ea typeface="微软雅黑" panose="020B0503020204020204" pitchFamily="34" charset="-122"/>
                      </a:endParaRPr>
                    </a:p>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（万㎡）</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成交总价 （万元）</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亩单价</a:t>
                      </a:r>
                      <a:endParaRPr lang="zh-CN" sz="1000" b="1">
                        <a:solidFill>
                          <a:schemeClr val="tx1">
                            <a:lumMod val="95000"/>
                            <a:lumOff val="5000"/>
                          </a:schemeClr>
                        </a:solidFill>
                        <a:latin typeface="Arial" panose="020B0604020202020204" pitchFamily="34" charset="0"/>
                        <a:ea typeface="微软雅黑" panose="020B0503020204020204" pitchFamily="34" charset="-122"/>
                      </a:endParaRPr>
                    </a:p>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（万/亩）</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楼面价 （元/㎡）</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溢价率</a:t>
                      </a:r>
                      <a:endParaRPr lang="zh-CN" sz="1000" b="1">
                        <a:solidFill>
                          <a:schemeClr val="tx1">
                            <a:lumMod val="95000"/>
                            <a:lumOff val="5000"/>
                          </a:schemeClr>
                        </a:solidFill>
                        <a:latin typeface="Arial" panose="020B0604020202020204" pitchFamily="34" charset="0"/>
                        <a:ea typeface="微软雅黑" panose="020B0503020204020204" pitchFamily="34" charset="-122"/>
                      </a:endParaRPr>
                    </a:p>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用</a:t>
                      </a:r>
                      <a:r>
                        <a:rPr lang="en-US" sz="1000" b="1">
                          <a:solidFill>
                            <a:schemeClr val="tx1">
                              <a:lumMod val="95000"/>
                              <a:lumOff val="5000"/>
                            </a:schemeClr>
                          </a:solidFill>
                          <a:latin typeface="微软雅黑" panose="020B0503020204020204" pitchFamily="34" charset="-122"/>
                        </a:rPr>
                        <a:t> </a:t>
                      </a:r>
                      <a:r>
                        <a:rPr lang="zh-CN" sz="1000" b="1">
                          <a:solidFill>
                            <a:schemeClr val="tx1">
                              <a:lumMod val="95000"/>
                              <a:lumOff val="5000"/>
                            </a:schemeClr>
                          </a:solidFill>
                          <a:latin typeface="Arial" panose="020B0604020202020204" pitchFamily="34" charset="0"/>
                          <a:ea typeface="微软雅黑" panose="020B0503020204020204" pitchFamily="34" charset="-122"/>
                        </a:rPr>
                        <a:t>途</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c>
                  <a:txBody>
                    <a:bodyPr/>
                    <a:p>
                      <a:pPr indent="0" algn="ctr">
                        <a:buNone/>
                      </a:pPr>
                      <a:r>
                        <a:rPr lang="zh-CN" sz="1000" b="1">
                          <a:solidFill>
                            <a:schemeClr val="tx1">
                              <a:lumMod val="95000"/>
                              <a:lumOff val="5000"/>
                            </a:schemeClr>
                          </a:solidFill>
                          <a:latin typeface="Arial" panose="020B0604020202020204" pitchFamily="34" charset="0"/>
                          <a:ea typeface="微软雅黑" panose="020B0503020204020204" pitchFamily="34" charset="-122"/>
                        </a:rPr>
                        <a:t>竞得单位</a:t>
                      </a:r>
                      <a:endParaRPr lang="zh-CN" altLang="en-US" sz="1000" b="1">
                        <a:solidFill>
                          <a:schemeClr val="tx1">
                            <a:lumMod val="95000"/>
                            <a:lumOff val="5000"/>
                          </a:schemeClr>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4EBDF"/>
                    </a:solidFill>
                  </a:tcPr>
                </a:tc>
              </a:tr>
              <a:tr h="471805">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2021年9月3日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未央区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WY6-28-315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未央区龙朔路以北</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78.11</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≤2.8</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14.58</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42910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549</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2941</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住宅用地</a:t>
                      </a:r>
                      <a:endParaRPr lang="zh-CN" sz="1000" b="0">
                        <a:solidFill>
                          <a:srgbClr val="000000"/>
                        </a:solidFill>
                        <a:latin typeface="Arial" panose="020B0604020202020204" pitchFamily="34" charset="0"/>
                        <a:ea typeface="微软雅黑" panose="020B0503020204020204" pitchFamily="34" charset="-122"/>
                      </a:endParaRPr>
                    </a:p>
                    <a:p>
                      <a:pPr indent="0" algn="ctr">
                        <a:buNone/>
                      </a:pPr>
                      <a:r>
                        <a:rPr lang="zh-CN" sz="1000" b="0">
                          <a:solidFill>
                            <a:srgbClr val="000000"/>
                          </a:solidFill>
                          <a:latin typeface="Arial" panose="020B0604020202020204" pitchFamily="34" charset="0"/>
                          <a:ea typeface="微软雅黑" panose="020B0503020204020204" pitchFamily="34" charset="-122"/>
                        </a:rPr>
                        <a:t>（共有产权住房）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西安曲江荣苑置业有限公司</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r>
              <a:tr h="407670">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2021年9月27日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GW3-5-9</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国际港务区港兴四路以北、港务大道以东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26.75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2.68</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11630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435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4347</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商业用地</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西安港集结中心建设有限公司</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r>
              <a:tr h="408940">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2021年9月27日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GW3-5-10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国际港务区港兴四路以北、规划路以东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43.25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≤3.2</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9.23</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27100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627</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2937</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商业用地</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西安自贸港资产管理有限公司</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r>
              <a:tr h="407670">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2021年9月30日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GX3-44-10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高新区国际社区灵秀东路以西、灵秀一路以东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33.73</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5.62</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16355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485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2910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rowSpan="5">
                  <a:txBody>
                    <a:bodyPr/>
                    <a:p>
                      <a:pPr indent="0" algn="ctr">
                        <a:buNone/>
                      </a:pPr>
                      <a:r>
                        <a:rPr lang="zh-CN" sz="1000" b="0">
                          <a:solidFill>
                            <a:srgbClr val="000000"/>
                          </a:solidFill>
                          <a:latin typeface="Arial" panose="020B0604020202020204" pitchFamily="34" charset="0"/>
                          <a:ea typeface="微软雅黑" panose="020B0503020204020204" pitchFamily="34" charset="-122"/>
                        </a:rPr>
                        <a:t>商服用地</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rowSpan="5">
                  <a:txBody>
                    <a:bodyPr/>
                    <a:p>
                      <a:pPr indent="0" algn="ctr">
                        <a:buNone/>
                      </a:pPr>
                      <a:r>
                        <a:rPr lang="zh-CN" sz="1000" b="0">
                          <a:solidFill>
                            <a:srgbClr val="000000"/>
                          </a:solidFill>
                          <a:latin typeface="Arial" panose="020B0604020202020204" pitchFamily="34" charset="0"/>
                          <a:ea typeface="微软雅黑" panose="020B0503020204020204" pitchFamily="34" charset="-122"/>
                        </a:rPr>
                        <a:t>西安国际社区时尚小镇建设开发有限公司</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r>
              <a:tr h="408940">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2021年9月30日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GX3-44-11</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高新区国际社区灵秀东路以西、灵秀一路以东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12.20 </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2.03</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5915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485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2910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vMerge="1">
                  <a:tcPr>
                    <a:lnL w="12700">
                      <a:solidFill>
                        <a:srgbClr val="C79D61"/>
                      </a:solidFill>
                      <a:prstDash val="solid"/>
                    </a:lnL>
                    <a:lnR w="12700">
                      <a:solidFill>
                        <a:srgbClr val="C79D61"/>
                      </a:solidFill>
                      <a:prstDash val="solid"/>
                    </a:lnR>
                  </a:tcPr>
                </a:tc>
                <a:tc vMerge="1">
                  <a:tcPr>
                    <a:lnL w="12700">
                      <a:solidFill>
                        <a:srgbClr val="C79D61"/>
                      </a:solidFill>
                      <a:prstDash val="solid"/>
                    </a:lnL>
                    <a:lnR w="12700">
                      <a:solidFill>
                        <a:srgbClr val="C79D61"/>
                      </a:solidFill>
                      <a:prstDash val="solid"/>
                    </a:lnR>
                  </a:tcPr>
                </a:tc>
              </a:tr>
              <a:tr h="424180">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2021年9月30日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GX3-44-13</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高新区国际社区灵韵一路以南、灵秀一路以东、灵韵二路以北</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12.53</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1.67</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5790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462</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3465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vMerge="1">
                  <a:tcPr>
                    <a:lnL w="12700">
                      <a:solidFill>
                        <a:srgbClr val="C79D61"/>
                      </a:solidFill>
                      <a:prstDash val="solid"/>
                    </a:lnL>
                    <a:lnR w="12700">
                      <a:solidFill>
                        <a:srgbClr val="C79D61"/>
                      </a:solidFill>
                      <a:prstDash val="solid"/>
                    </a:lnR>
                  </a:tcPr>
                </a:tc>
                <a:tc vMerge="1">
                  <a:tcPr>
                    <a:lnL w="12700">
                      <a:solidFill>
                        <a:srgbClr val="C79D61"/>
                      </a:solidFill>
                      <a:prstDash val="solid"/>
                    </a:lnL>
                    <a:lnR w="12700">
                      <a:solidFill>
                        <a:srgbClr val="C79D61"/>
                      </a:solidFill>
                      <a:prstDash val="solid"/>
                    </a:lnR>
                  </a:tcPr>
                </a:tc>
              </a:tr>
              <a:tr h="685165">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2021年9月30日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GX3-44-15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高新区国际社区灵韵二路以南、灵秀东路以西，灵秀一路以东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12.29</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1.64</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5685</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462</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3466</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vMerge="1">
                  <a:tcPr>
                    <a:lnL w="12700">
                      <a:solidFill>
                        <a:srgbClr val="C79D61"/>
                      </a:solidFill>
                      <a:prstDash val="solid"/>
                    </a:lnL>
                    <a:lnR w="12700">
                      <a:solidFill>
                        <a:srgbClr val="C79D61"/>
                      </a:solidFill>
                      <a:prstDash val="solid"/>
                    </a:lnR>
                  </a:tcPr>
                </a:tc>
                <a:tc vMerge="1">
                  <a:tcPr>
                    <a:lnL w="12700">
                      <a:solidFill>
                        <a:srgbClr val="C79D61"/>
                      </a:solidFill>
                      <a:prstDash val="solid"/>
                    </a:lnL>
                    <a:lnR w="12700">
                      <a:solidFill>
                        <a:srgbClr val="C79D61"/>
                      </a:solidFill>
                      <a:prstDash val="solid"/>
                    </a:lnR>
                  </a:tcPr>
                </a:tc>
              </a:tr>
              <a:tr h="408940">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2021年9月30日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GX3-44-16</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高新区国际社区灵秀一路以东、沣惠渠以西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25.17</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≤2.0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3.36</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11690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464</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3483</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vMerge="1">
                  <a:tcPr>
                    <a:lnL w="12700">
                      <a:solidFill>
                        <a:srgbClr val="C79D61"/>
                      </a:solidFill>
                      <a:prstDash val="solid"/>
                    </a:lnL>
                    <a:lnR w="12700">
                      <a:solidFill>
                        <a:srgbClr val="C79D61"/>
                      </a:solidFill>
                      <a:prstDash val="solid"/>
                    </a:lnR>
                    <a:lnB w="12700">
                      <a:solidFill>
                        <a:srgbClr val="C79D61"/>
                      </a:solidFill>
                      <a:prstDash val="solid"/>
                    </a:lnB>
                  </a:tcPr>
                </a:tc>
                <a:tc vMerge="1">
                  <a:tcPr>
                    <a:lnL w="12700">
                      <a:solidFill>
                        <a:srgbClr val="C79D61"/>
                      </a:solidFill>
                      <a:prstDash val="solid"/>
                    </a:lnL>
                    <a:lnR w="12700">
                      <a:solidFill>
                        <a:srgbClr val="C79D61"/>
                      </a:solidFill>
                      <a:prstDash val="solid"/>
                    </a:lnR>
                    <a:lnB w="12700">
                      <a:solidFill>
                        <a:srgbClr val="C79D61"/>
                      </a:solidFill>
                      <a:prstDash val="solid"/>
                    </a:lnB>
                  </a:tcPr>
                </a:tc>
              </a:tr>
              <a:tr h="408940">
                <a:tc gridSpan="4">
                  <a:txBody>
                    <a:bodyPr/>
                    <a:p>
                      <a:pPr indent="0" algn="ctr">
                        <a:buNone/>
                      </a:pPr>
                      <a:r>
                        <a:rPr lang="zh-CN" altLang="en-US" sz="1200" b="1">
                          <a:solidFill>
                            <a:srgbClr val="000000"/>
                          </a:solidFill>
                          <a:latin typeface="Arial" panose="020B0604020202020204" pitchFamily="34" charset="0"/>
                          <a:ea typeface="微软雅黑" panose="020B0503020204020204" pitchFamily="34" charset="-122"/>
                        </a:rPr>
                        <a:t>总计</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hMerge="1">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hMerge="1">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hMerge="1">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altLang="en-US" sz="1200" b="1">
                          <a:solidFill>
                            <a:srgbClr val="000000"/>
                          </a:solidFill>
                          <a:latin typeface="微软雅黑" panose="020B0503020204020204" pitchFamily="34" charset="-122"/>
                        </a:rPr>
                        <a:t>244.03</a:t>
                      </a:r>
                      <a:endParaRPr lang="en-US" altLang="en-US" sz="1200" b="1">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altLang="en-US" sz="1200" b="1">
                          <a:solidFill>
                            <a:srgbClr val="000000"/>
                          </a:solidFill>
                          <a:latin typeface="微软雅黑" panose="020B0503020204020204" pitchFamily="34" charset="-122"/>
                        </a:rPr>
                        <a:t>——</a:t>
                      </a:r>
                      <a:endParaRPr lang="en-US" altLang="en-US" sz="1200" b="1">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altLang="en-US" sz="1200" b="1">
                          <a:solidFill>
                            <a:srgbClr val="000000"/>
                          </a:solidFill>
                          <a:latin typeface="微软雅黑" panose="020B0503020204020204" pitchFamily="34" charset="-122"/>
                        </a:rPr>
                        <a:t>40.81</a:t>
                      </a:r>
                      <a:endParaRPr lang="en-US" altLang="en-US" sz="1200" b="1">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a:txBody>
                    <a:bodyPr/>
                    <a:p>
                      <a:pPr indent="0" algn="ctr">
                        <a:buNone/>
                      </a:pPr>
                      <a:r>
                        <a:rPr lang="en-US" altLang="en-US" sz="1200" b="1">
                          <a:solidFill>
                            <a:srgbClr val="000000"/>
                          </a:solidFill>
                          <a:latin typeface="微软雅黑" panose="020B0503020204020204" pitchFamily="34" charset="-122"/>
                        </a:rPr>
                        <a:t>127075</a:t>
                      </a:r>
                      <a:endParaRPr lang="en-US" altLang="en-US" sz="1200" b="1">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gridSpan="5">
                  <a:txBody>
                    <a:bodyPr/>
                    <a:p>
                      <a:pPr indent="0" algn="ctr">
                        <a:buNone/>
                      </a:pPr>
                      <a:r>
                        <a:rPr lang="en-US" altLang="en-US" sz="1200" b="1">
                          <a:solidFill>
                            <a:srgbClr val="000000"/>
                          </a:solidFill>
                          <a:latin typeface="微软雅黑" panose="020B0503020204020204" pitchFamily="34" charset="-122"/>
                        </a:rPr>
                        <a:t>——</a:t>
                      </a:r>
                      <a:endParaRPr lang="en-US" altLang="en-US" sz="1200" b="1">
                        <a:solidFill>
                          <a:srgbClr val="000000"/>
                        </a:solidFill>
                        <a:latin typeface="微软雅黑" panose="020B0503020204020204" pitchFamily="34" charset="-122"/>
                      </a:endParaRPr>
                    </a:p>
                  </a:txBody>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hMerge="1">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hMerge="1">
                  <a:tcPr marL="12700" marR="12700" marT="12700" vert="horz" anchor="ctr" anchorCtr="0">
                    <a:lnL w="12700">
                      <a:solidFill>
                        <a:srgbClr val="C79D61"/>
                      </a:solidFill>
                      <a:prstDash val="solid"/>
                    </a:lnL>
                    <a:lnR w="12700">
                      <a:solidFill>
                        <a:srgbClr val="C79D61"/>
                      </a:solidFill>
                      <a:prstDash val="solid"/>
                    </a:lnR>
                    <a:lnT w="12700">
                      <a:solidFill>
                        <a:srgbClr val="C79D61"/>
                      </a:solidFill>
                      <a:prstDash val="solid"/>
                    </a:lnT>
                    <a:lnB w="12700">
                      <a:solidFill>
                        <a:srgbClr val="C79D61"/>
                      </a:solidFill>
                      <a:prstDash val="solid"/>
                    </a:lnB>
                    <a:lnTlToBr>
                      <a:noFill/>
                    </a:lnTlToBr>
                    <a:lnBlToTr>
                      <a:noFill/>
                    </a:lnBlToTr>
                    <a:solidFill>
                      <a:srgbClr val="FFFFFF"/>
                    </a:solidFill>
                  </a:tcPr>
                </a:tc>
                <a:tc hMerge="1">
                  <a:tcPr>
                    <a:lnL w="12700">
                      <a:solidFill>
                        <a:srgbClr val="C79D61"/>
                      </a:solidFill>
                      <a:prstDash val="solid"/>
                    </a:lnL>
                    <a:lnR w="12700">
                      <a:solidFill>
                        <a:srgbClr val="C79D61"/>
                      </a:solidFill>
                      <a:prstDash val="solid"/>
                    </a:lnR>
                    <a:lnB w="12700">
                      <a:solidFill>
                        <a:srgbClr val="C79D61"/>
                      </a:solidFill>
                      <a:prstDash val="solid"/>
                    </a:lnB>
                    <a:solidFill>
                      <a:srgbClr val="FFFFFF"/>
                    </a:solidFill>
                  </a:tcPr>
                </a:tc>
                <a:tc hMerge="1">
                  <a:tcPr>
                    <a:lnL w="12700">
                      <a:solidFill>
                        <a:srgbClr val="C79D61"/>
                      </a:solidFill>
                      <a:prstDash val="solid"/>
                    </a:lnL>
                    <a:lnR w="12700">
                      <a:solidFill>
                        <a:srgbClr val="C79D61"/>
                      </a:solidFill>
                      <a:prstDash val="solid"/>
                    </a:lnR>
                    <a:lnB w="12700">
                      <a:solidFill>
                        <a:srgbClr val="C79D61"/>
                      </a:solidFill>
                      <a:prstDash val="solid"/>
                    </a:lnB>
                    <a:solidFill>
                      <a:srgbClr val="FFFFFF"/>
                    </a:solidFill>
                  </a:tcPr>
                </a:tc>
              </a:tr>
            </a:tbl>
          </a:graphicData>
        </a:graphic>
      </p:graphicFrame>
      <p:sp>
        <p:nvSpPr>
          <p:cNvPr id="149" name="object 23"/>
          <p:cNvSpPr txBox="1"/>
          <p:nvPr/>
        </p:nvSpPr>
        <p:spPr>
          <a:xfrm>
            <a:off x="9702165" y="6642735"/>
            <a:ext cx="2147570" cy="134620"/>
          </a:xfrm>
          <a:prstGeom prst="rect">
            <a:avLst/>
          </a:prstGeom>
        </p:spPr>
        <p:txBody>
          <a:bodyPr vert="horz" wrap="square" lIns="0" tIns="12065" rIns="0" bIns="0" rtlCol="0">
            <a:spAutoFit/>
          </a:bodyPr>
          <a:p>
            <a:pPr marL="12700" algn="ctr">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数据来源：天正市场监控、陕西省自然资源厅</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48" name="图片 47" descr="文本&#10;&#10;描述已自动生成"/>
          <p:cNvPicPr>
            <a:picLocks noChangeAspect="1"/>
          </p:cNvPicPr>
          <p:nvPr/>
        </p:nvPicPr>
        <p:blipFill>
          <a:blip r:embed="rId2">
            <a:alphaModFix amt="20000"/>
          </a:blip>
          <a:stretch>
            <a:fillRect/>
          </a:stretch>
        </p:blipFill>
        <p:spPr>
          <a:xfrm rot="1740000">
            <a:off x="734695" y="3831590"/>
            <a:ext cx="2242185" cy="399415"/>
          </a:xfrm>
          <a:prstGeom prst="rect">
            <a:avLst/>
          </a:prstGeom>
        </p:spPr>
      </p:pic>
      <p:pic>
        <p:nvPicPr>
          <p:cNvPr id="10" name="图片 9" descr="文本&#10;&#10;描述已自动生成"/>
          <p:cNvPicPr>
            <a:picLocks noChangeAspect="1"/>
          </p:cNvPicPr>
          <p:nvPr/>
        </p:nvPicPr>
        <p:blipFill>
          <a:blip r:embed="rId2">
            <a:alphaModFix amt="20000"/>
          </a:blip>
          <a:stretch>
            <a:fillRect/>
          </a:stretch>
        </p:blipFill>
        <p:spPr>
          <a:xfrm rot="1740000">
            <a:off x="1406525" y="3228975"/>
            <a:ext cx="2242185" cy="399415"/>
          </a:xfrm>
          <a:prstGeom prst="rect">
            <a:avLst/>
          </a:prstGeom>
        </p:spPr>
      </p:pic>
      <p:pic>
        <p:nvPicPr>
          <p:cNvPr id="2" name="图片 1" descr="文本&#10;&#10;描述已自动生成"/>
          <p:cNvPicPr>
            <a:picLocks noChangeAspect="1"/>
          </p:cNvPicPr>
          <p:nvPr/>
        </p:nvPicPr>
        <p:blipFill>
          <a:blip r:embed="rId2">
            <a:alphaModFix amt="20000"/>
          </a:blip>
          <a:stretch>
            <a:fillRect/>
          </a:stretch>
        </p:blipFill>
        <p:spPr>
          <a:xfrm rot="1740000">
            <a:off x="3463925" y="4482465"/>
            <a:ext cx="2242185" cy="39941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1740000">
            <a:off x="3816350" y="3228975"/>
            <a:ext cx="2242185" cy="39941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1740000">
            <a:off x="2149475" y="5267325"/>
            <a:ext cx="2242185" cy="39941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1740000">
            <a:off x="281305" y="5459095"/>
            <a:ext cx="2242185" cy="39941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1740000">
            <a:off x="9385300" y="3450590"/>
            <a:ext cx="2242185" cy="39941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1740000">
            <a:off x="5280025" y="4664710"/>
            <a:ext cx="2242185" cy="39941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1740000">
            <a:off x="8766175" y="4886325"/>
            <a:ext cx="2242185" cy="399415"/>
          </a:xfrm>
          <a:prstGeom prst="rect">
            <a:avLst/>
          </a:prstGeom>
        </p:spPr>
      </p:pic>
      <p:pic>
        <p:nvPicPr>
          <p:cNvPr id="7" name="图片 6" descr="文本&#10;&#10;描述已自动生成"/>
          <p:cNvPicPr>
            <a:picLocks noChangeAspect="1"/>
          </p:cNvPicPr>
          <p:nvPr/>
        </p:nvPicPr>
        <p:blipFill>
          <a:blip r:embed="rId2">
            <a:alphaModFix amt="20000"/>
          </a:blip>
          <a:stretch>
            <a:fillRect/>
          </a:stretch>
        </p:blipFill>
        <p:spPr>
          <a:xfrm rot="1740000">
            <a:off x="6073775" y="3830955"/>
            <a:ext cx="2242185" cy="3994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土地市场小结</a:t>
            </a:r>
            <a:endParaRPr lang="zh-CN" altLang="en-US" b="1" dirty="0">
              <a:latin typeface="微软雅黑" panose="020B0503020204020204" pitchFamily="34" charset="-122"/>
              <a:ea typeface="微软雅黑" panose="020B0503020204020204" pitchFamily="34" charset="-122"/>
            </a:endParaRPr>
          </a:p>
        </p:txBody>
      </p:sp>
      <p:sp>
        <p:nvSpPr>
          <p:cNvPr id="4" name="矩形 3"/>
          <p:cNvSpPr/>
          <p:nvPr/>
        </p:nvSpPr>
        <p:spPr>
          <a:xfrm>
            <a:off x="971333" y="1389461"/>
            <a:ext cx="3280165"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a:off x="1087873" y="1523931"/>
            <a:ext cx="3003178"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6" name="Group 2"/>
          <p:cNvGrpSpPr/>
          <p:nvPr/>
        </p:nvGrpSpPr>
        <p:grpSpPr bwMode="auto">
          <a:xfrm>
            <a:off x="1646831" y="1226445"/>
            <a:ext cx="2000434" cy="489449"/>
            <a:chOff x="1670" y="2351"/>
            <a:chExt cx="3413" cy="1114"/>
          </a:xfrm>
          <a:solidFill>
            <a:srgbClr val="C7A064"/>
          </a:solidFill>
        </p:grpSpPr>
        <p:sp>
          <p:nvSpPr>
            <p:cNvPr id="7"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8"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9"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10" name="文本框 9"/>
          <p:cNvSpPr txBox="1"/>
          <p:nvPr/>
        </p:nvSpPr>
        <p:spPr>
          <a:xfrm>
            <a:off x="2029023" y="1346562"/>
            <a:ext cx="1177519" cy="368300"/>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整体表现</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222129" y="5058848"/>
            <a:ext cx="9747741" cy="1198880"/>
          </a:xfrm>
          <a:prstGeom prst="rect">
            <a:avLst/>
          </a:prstGeom>
          <a:noFill/>
        </p:spPr>
        <p:txBody>
          <a:bodyPr wrap="square" rtlCol="0">
            <a:spAutoFit/>
          </a:bodyPr>
          <a:p>
            <a:pPr>
              <a:lnSpc>
                <a:spcPct val="150000"/>
              </a:lnSpc>
              <a:buClr>
                <a:srgbClr val="C7A064"/>
              </a:buClr>
            </a:pPr>
            <a:r>
              <a:rPr lang="en-US" altLang="zh-CN" sz="1600" b="1" spc="300" dirty="0">
                <a:solidFill>
                  <a:srgbClr val="C00000"/>
                </a:solidFill>
                <a:latin typeface="微软雅黑" panose="020B0503020204020204" pitchFamily="34" charset="-122"/>
                <a:ea typeface="微软雅黑" panose="020B0503020204020204" pitchFamily="34" charset="-122"/>
              </a:rPr>
              <a:t>10</a:t>
            </a:r>
            <a:r>
              <a:rPr lang="zh-CN" altLang="en-US" sz="1600" b="1" spc="300" dirty="0">
                <a:solidFill>
                  <a:srgbClr val="C00000"/>
                </a:solidFill>
                <a:latin typeface="微软雅黑" panose="020B0503020204020204" pitchFamily="34" charset="-122"/>
                <a:ea typeface="微软雅黑" panose="020B0503020204020204" pitchFamily="34" charset="-122"/>
              </a:rPr>
              <a:t>月趋势预判：</a:t>
            </a:r>
            <a:endParaRPr lang="en-US" altLang="zh-CN" sz="1600" b="1" spc="300" dirty="0">
              <a:solidFill>
                <a:srgbClr val="C00000"/>
              </a:solidFill>
              <a:latin typeface="微软雅黑" panose="020B0503020204020204" pitchFamily="34" charset="-122"/>
              <a:ea typeface="微软雅黑" panose="020B0503020204020204" pitchFamily="34" charset="-122"/>
            </a:endParaRPr>
          </a:p>
          <a:p>
            <a:pPr>
              <a:lnSpc>
                <a:spcPct val="150000"/>
              </a:lnSpc>
              <a:buClr>
                <a:srgbClr val="C7A064"/>
              </a:buClr>
            </a:pPr>
            <a:r>
              <a:rPr lang="en-US" sz="1600" b="1" spc="300" dirty="0">
                <a:solidFill>
                  <a:srgbClr val="C00000"/>
                </a:solidFill>
                <a:latin typeface="微软雅黑" panose="020B0503020204020204" pitchFamily="34" charset="-122"/>
                <a:ea typeface="微软雅黑" panose="020B0503020204020204" pitchFamily="34" charset="-122"/>
              </a:rPr>
              <a:t>9</a:t>
            </a:r>
            <a:r>
              <a:rPr lang="zh-CN" altLang="en-US" sz="1600" b="1" spc="300" dirty="0">
                <a:solidFill>
                  <a:srgbClr val="C00000"/>
                </a:solidFill>
                <a:latin typeface="微软雅黑" panose="020B0503020204020204" pitchFamily="34" charset="-122"/>
                <a:ea typeface="微软雅黑" panose="020B0503020204020204" pitchFamily="34" charset="-122"/>
              </a:rPr>
              <a:t>月的集中供地将于</a:t>
            </a:r>
            <a:r>
              <a:rPr lang="en-US" altLang="zh-CN" sz="1600" b="1" spc="300" dirty="0">
                <a:solidFill>
                  <a:srgbClr val="C00000"/>
                </a:solidFill>
                <a:latin typeface="微软雅黑" panose="020B0503020204020204" pitchFamily="34" charset="-122"/>
                <a:ea typeface="微软雅黑" panose="020B0503020204020204" pitchFamily="34" charset="-122"/>
              </a:rPr>
              <a:t>10</a:t>
            </a:r>
            <a:r>
              <a:rPr lang="zh-CN" altLang="en-US" sz="1600" b="1" spc="300" dirty="0">
                <a:solidFill>
                  <a:srgbClr val="C00000"/>
                </a:solidFill>
                <a:latin typeface="微软雅黑" panose="020B0503020204020204" pitchFamily="34" charset="-122"/>
                <a:ea typeface="微软雅黑" panose="020B0503020204020204" pitchFamily="34" charset="-122"/>
              </a:rPr>
              <a:t>月中旬开拍，成交量价会大幅上涨，但近期各类调控政策频出，市场预冷，结合房企三道红线要求，预估多为头部企业参与较多。</a:t>
            </a:r>
            <a:endParaRPr lang="zh-CN" altLang="en-US" sz="1600" b="1" spc="300" dirty="0">
              <a:solidFill>
                <a:srgbClr val="C00000"/>
              </a:solidFill>
              <a:latin typeface="微软雅黑" panose="020B0503020204020204" pitchFamily="34" charset="-122"/>
              <a:ea typeface="微软雅黑" panose="020B0503020204020204" pitchFamily="34" charset="-122"/>
            </a:endParaRPr>
          </a:p>
        </p:txBody>
      </p:sp>
      <p:sp>
        <p:nvSpPr>
          <p:cNvPr id="20" name="箭头: 下 19"/>
          <p:cNvSpPr/>
          <p:nvPr/>
        </p:nvSpPr>
        <p:spPr>
          <a:xfrm>
            <a:off x="3215680" y="4451727"/>
            <a:ext cx="5760640" cy="592297"/>
          </a:xfrm>
          <a:prstGeom prst="downArrow">
            <a:avLst/>
          </a:prstGeom>
          <a:solidFill>
            <a:srgbClr val="C79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4439757" y="1378845"/>
            <a:ext cx="3280165"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28" name="矩形 27"/>
          <p:cNvSpPr/>
          <p:nvPr/>
        </p:nvSpPr>
        <p:spPr>
          <a:xfrm>
            <a:off x="4556297" y="1513315"/>
            <a:ext cx="3003178"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29" name="Group 2"/>
          <p:cNvGrpSpPr/>
          <p:nvPr/>
        </p:nvGrpSpPr>
        <p:grpSpPr bwMode="auto">
          <a:xfrm>
            <a:off x="5115255" y="1215829"/>
            <a:ext cx="2000434" cy="489449"/>
            <a:chOff x="1670" y="2351"/>
            <a:chExt cx="3413" cy="1114"/>
          </a:xfrm>
          <a:solidFill>
            <a:srgbClr val="C7A064"/>
          </a:solidFill>
        </p:grpSpPr>
        <p:sp>
          <p:nvSpPr>
            <p:cNvPr id="30"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31"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32"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33" name="文本框 32"/>
          <p:cNvSpPr txBox="1"/>
          <p:nvPr/>
        </p:nvSpPr>
        <p:spPr>
          <a:xfrm>
            <a:off x="5497447" y="1335946"/>
            <a:ext cx="1177519" cy="369332"/>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供应特征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7885789" y="1378845"/>
            <a:ext cx="3280165"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5" name="矩形 34"/>
          <p:cNvSpPr/>
          <p:nvPr/>
        </p:nvSpPr>
        <p:spPr>
          <a:xfrm>
            <a:off x="8002329" y="1513315"/>
            <a:ext cx="3003178"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36" name="Group 2"/>
          <p:cNvGrpSpPr/>
          <p:nvPr/>
        </p:nvGrpSpPr>
        <p:grpSpPr bwMode="auto">
          <a:xfrm>
            <a:off x="8561287" y="1215829"/>
            <a:ext cx="2000434" cy="489449"/>
            <a:chOff x="1670" y="2351"/>
            <a:chExt cx="3413" cy="1114"/>
          </a:xfrm>
          <a:solidFill>
            <a:srgbClr val="C7A064"/>
          </a:solidFill>
        </p:grpSpPr>
        <p:sp>
          <p:nvSpPr>
            <p:cNvPr id="37"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38"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39"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40" name="文本框 39"/>
          <p:cNvSpPr txBox="1"/>
          <p:nvPr/>
        </p:nvSpPr>
        <p:spPr>
          <a:xfrm>
            <a:off x="8943479" y="1335946"/>
            <a:ext cx="1177519" cy="369332"/>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成交特征</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042347" y="1722426"/>
            <a:ext cx="2963160" cy="922020"/>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成交特征</a:t>
            </a:r>
            <a:r>
              <a:rPr lang="en-US" altLang="zh-CN" sz="1200" b="1" dirty="0">
                <a:solidFill>
                  <a:srgbClr val="C7A064"/>
                </a:solidFill>
                <a:latin typeface="微软雅黑" panose="020B0503020204020204" pitchFamily="34" charset="-122"/>
                <a:ea typeface="微软雅黑" panose="020B0503020204020204" pitchFamily="34" charset="-122"/>
              </a:rPr>
              <a:t>1</a:t>
            </a:r>
            <a:r>
              <a:rPr lang="zh-CN" altLang="en-US" sz="1200" b="1" dirty="0">
                <a:solidFill>
                  <a:srgbClr val="C7A064"/>
                </a:solidFill>
                <a:latin typeface="微软雅黑" panose="020B0503020204020204" pitchFamily="34" charset="-122"/>
                <a:ea typeface="微软雅黑" panose="020B0503020204020204" pitchFamily="34" charset="-122"/>
              </a:rPr>
              <a:t>：</a:t>
            </a:r>
            <a:r>
              <a:rPr lang="zh-CN" sz="1200" dirty="0">
                <a:latin typeface="微软雅黑" panose="020B0503020204020204" pitchFamily="34" charset="-122"/>
                <a:ea typeface="微软雅黑" panose="020B0503020204020204" pitchFamily="34" charset="-122"/>
              </a:rPr>
              <a:t>成交端同环比有回升</a:t>
            </a:r>
            <a:endParaRPr 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特征二：</a:t>
            </a:r>
            <a:r>
              <a:rPr lang="zh-CN" altLang="en-US" sz="1200" dirty="0">
                <a:latin typeface="微软雅黑" panose="020B0503020204020204" pitchFamily="34" charset="-122"/>
                <a:ea typeface="微软雅黑" panose="020B0503020204020204" pitchFamily="34" charset="-122"/>
              </a:rPr>
              <a:t>共成交</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宗土地，</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宗为纯主旨啊共有产权用地，</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宗为商办用地。</a:t>
            </a:r>
            <a:endParaRPr lang="en-US" altLang="zh-CN" sz="12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4575839" y="1722426"/>
            <a:ext cx="2983635" cy="2306955"/>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供应结构：</a:t>
            </a:r>
            <a:r>
              <a:rPr lang="zh-CN" sz="1200" dirty="0">
                <a:solidFill>
                  <a:schemeClr val="tx1"/>
                </a:solidFill>
                <a:latin typeface="微软雅黑" panose="020B0503020204020204" pitchFamily="34" charset="-122"/>
                <a:ea typeface="微软雅黑" panose="020B0503020204020204" pitchFamily="34" charset="-122"/>
              </a:rPr>
              <a:t>涉宅用地为供应主力，占比超</a:t>
            </a:r>
            <a:r>
              <a:rPr lang="en-US" altLang="zh-CN" sz="1200" dirty="0">
                <a:solidFill>
                  <a:schemeClr val="tx1"/>
                </a:solidFill>
                <a:latin typeface="微软雅黑" panose="020B0503020204020204" pitchFamily="34" charset="-122"/>
                <a:ea typeface="微软雅黑" panose="020B0503020204020204" pitchFamily="34" charset="-122"/>
              </a:rPr>
              <a:t>93%</a:t>
            </a:r>
            <a:endParaRPr lang="en-US" altLang="zh-CN" sz="1200" dirty="0">
              <a:solidFill>
                <a:schemeClr val="tx1"/>
              </a:solidFill>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dirty="0">
                <a:solidFill>
                  <a:schemeClr val="tx1"/>
                </a:solidFill>
                <a:latin typeface="微软雅黑" panose="020B0503020204020204" pitchFamily="34" charset="-122"/>
                <a:ea typeface="微软雅黑" panose="020B0503020204020204" pitchFamily="34" charset="-122"/>
              </a:rPr>
              <a:t>供应特征：</a:t>
            </a:r>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、规模大，主城区和西咸新区同时集中供地，共计</a:t>
            </a:r>
            <a:r>
              <a:rPr lang="en-US" altLang="zh-CN" sz="1200" dirty="0">
                <a:solidFill>
                  <a:schemeClr val="tx1"/>
                </a:solidFill>
                <a:latin typeface="微软雅黑" panose="020B0503020204020204" pitchFamily="34" charset="-122"/>
                <a:ea typeface="微软雅黑" panose="020B0503020204020204" pitchFamily="34" charset="-122"/>
              </a:rPr>
              <a:t>67</a:t>
            </a:r>
            <a:r>
              <a:rPr lang="zh-CN" altLang="en-US" sz="1200" dirty="0">
                <a:solidFill>
                  <a:schemeClr val="tx1"/>
                </a:solidFill>
                <a:latin typeface="微软雅黑" panose="020B0503020204020204" pitchFamily="34" charset="-122"/>
                <a:ea typeface="微软雅黑" panose="020B0503020204020204" pitchFamily="34" charset="-122"/>
              </a:rPr>
              <a:t>宗；</a:t>
            </a:r>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dirty="0">
                <a:solidFill>
                  <a:schemeClr val="tx1"/>
                </a:solidFill>
                <a:latin typeface="微软雅黑" panose="020B0503020204020204" pitchFamily="34" charset="-122"/>
                <a:ea typeface="微软雅黑" panose="020B0503020204020204" pitchFamily="34" charset="-122"/>
              </a:rPr>
              <a:t>、供应范围更广，主城区为供应主力，阎良、鄠邑首次集中放量；</a:t>
            </a: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、竞拍规则更严，溢价率限制、摇号马甲、需承诺自持；</a:t>
            </a:r>
            <a:r>
              <a:rPr lang="en-US" altLang="zh-CN" sz="1200" dirty="0">
                <a:solidFill>
                  <a:schemeClr val="tx1"/>
                </a:solidFill>
                <a:latin typeface="微软雅黑" panose="020B0503020204020204" pitchFamily="34" charset="-122"/>
                <a:ea typeface="微软雅黑" panose="020B0503020204020204" pitchFamily="34" charset="-122"/>
              </a:rPr>
              <a:t>4</a:t>
            </a:r>
            <a:r>
              <a:rPr lang="zh-CN" altLang="en-US" sz="1200" dirty="0">
                <a:solidFill>
                  <a:schemeClr val="tx1"/>
                </a:solidFill>
                <a:latin typeface="微软雅黑" panose="020B0503020204020204" pitchFamily="34" charset="-122"/>
                <a:ea typeface="微软雅黑" panose="020B0503020204020204" pitchFamily="34" charset="-122"/>
              </a:rPr>
              <a:t>、毛坯授权价格更高，</a:t>
            </a:r>
            <a:endParaRPr lang="zh-CN" altLang="en-US" sz="1200" dirty="0">
              <a:solidFill>
                <a:schemeClr val="tx1"/>
              </a:solidFill>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1">
            <a:alphaModFix amt="20000"/>
          </a:blip>
          <a:stretch>
            <a:fillRect/>
          </a:stretch>
        </p:blipFill>
        <p:spPr>
          <a:xfrm>
            <a:off x="1317659" y="2462474"/>
            <a:ext cx="2543605" cy="726744"/>
          </a:xfrm>
          <a:prstGeom prst="rect">
            <a:avLst/>
          </a:prstGeom>
        </p:spPr>
      </p:pic>
      <p:sp>
        <p:nvSpPr>
          <p:cNvPr id="41" name="文本框 40"/>
          <p:cNvSpPr txBox="1"/>
          <p:nvPr/>
        </p:nvSpPr>
        <p:spPr>
          <a:xfrm>
            <a:off x="1100091" y="1777625"/>
            <a:ext cx="2990960" cy="1476375"/>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供应量：</a:t>
            </a:r>
            <a:r>
              <a:rPr lang="zh-CN" altLang="en-US" sz="1200" dirty="0">
                <a:latin typeface="微软雅黑" panose="020B0503020204020204" pitchFamily="34" charset="-122"/>
                <a:ea typeface="微软雅黑" panose="020B0503020204020204" pitchFamily="34" charset="-122"/>
              </a:rPr>
              <a:t>主城区本年度第二次集中供地，西咸集中供地，致使本月供应量激增，成交量小幅回升；</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特征二：</a:t>
            </a:r>
            <a:r>
              <a:rPr lang="en-US"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月成交楼板均价为</a:t>
            </a:r>
            <a:r>
              <a:rPr lang="en-US" altLang="zh-CN" sz="1200" dirty="0">
                <a:latin typeface="微软雅黑" panose="020B0503020204020204" pitchFamily="34" charset="-122"/>
                <a:ea typeface="微软雅黑" panose="020B0503020204020204" pitchFamily="34" charset="-122"/>
              </a:rPr>
              <a:t>3189</a:t>
            </a:r>
            <a:r>
              <a:rPr lang="zh-CN" altLang="en-US" sz="1200" dirty="0">
                <a:latin typeface="微软雅黑" panose="020B0503020204020204" pitchFamily="34" charset="-122"/>
                <a:ea typeface="微软雅黑" panose="020B0503020204020204" pitchFamily="34" charset="-122"/>
              </a:rPr>
              <a:t>元</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sym typeface="+mn-ea"/>
              </a:rPr>
              <a:t>环比上涨183%，同比下降28%。</a:t>
            </a:r>
            <a:endParaRPr lang="zh-CN" altLang="en-US" sz="1200" dirty="0">
              <a:solidFill>
                <a:schemeClr val="tx1"/>
              </a:solidFill>
              <a:latin typeface="微软雅黑" panose="020B0503020204020204" pitchFamily="34" charset="-122"/>
              <a:ea typeface="微软雅黑" panose="020B0503020204020204" pitchFamily="34" charset="-122"/>
              <a:sym typeface="+mn-ea"/>
            </a:endParaRPr>
          </a:p>
        </p:txBody>
      </p:sp>
      <p:pic>
        <p:nvPicPr>
          <p:cNvPr id="44" name="图片 43"/>
          <p:cNvPicPr>
            <a:picLocks noChangeAspect="1"/>
          </p:cNvPicPr>
          <p:nvPr/>
        </p:nvPicPr>
        <p:blipFill>
          <a:blip r:embed="rId1">
            <a:alphaModFix amt="20000"/>
          </a:blip>
          <a:stretch>
            <a:fillRect/>
          </a:stretch>
        </p:blipFill>
        <p:spPr>
          <a:xfrm>
            <a:off x="4792795" y="2462474"/>
            <a:ext cx="2543605" cy="726744"/>
          </a:xfrm>
          <a:prstGeom prst="rect">
            <a:avLst/>
          </a:prstGeom>
        </p:spPr>
      </p:pic>
      <p:pic>
        <p:nvPicPr>
          <p:cNvPr id="45" name="图片 44"/>
          <p:cNvPicPr>
            <a:picLocks noChangeAspect="1"/>
          </p:cNvPicPr>
          <p:nvPr/>
        </p:nvPicPr>
        <p:blipFill>
          <a:blip r:embed="rId1">
            <a:alphaModFix amt="20000"/>
          </a:blip>
          <a:stretch>
            <a:fillRect/>
          </a:stretch>
        </p:blipFill>
        <p:spPr>
          <a:xfrm>
            <a:off x="8260435" y="2462474"/>
            <a:ext cx="2543605" cy="72674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73588" y="2480791"/>
            <a:ext cx="4644824" cy="1054769"/>
            <a:chOff x="3677018" y="2825416"/>
            <a:chExt cx="4644824" cy="1054769"/>
          </a:xfrm>
        </p:grpSpPr>
        <p:sp>
          <p:nvSpPr>
            <p:cNvPr id="3" name="矩形 2"/>
            <p:cNvSpPr/>
            <p:nvPr/>
          </p:nvSpPr>
          <p:spPr>
            <a:xfrm rot="448409">
              <a:off x="3717758" y="2825416"/>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677018" y="2931977"/>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rot="21217236">
              <a:off x="3870158" y="2977816"/>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文本框 5"/>
          <p:cNvSpPr txBox="1"/>
          <p:nvPr/>
        </p:nvSpPr>
        <p:spPr>
          <a:xfrm>
            <a:off x="5015880" y="2746566"/>
            <a:ext cx="2866320" cy="523220"/>
          </a:xfrm>
          <a:prstGeom prst="rect">
            <a:avLst/>
          </a:prstGeom>
          <a:noFill/>
        </p:spPr>
        <p:txBody>
          <a:bodyPr wrap="square" rtlCol="0">
            <a:spAutoFit/>
          </a:bodyPr>
          <a:p>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商品房市场分析</a:t>
            </a:r>
            <a:endParaRPr lang="zh-CN" altLang="en-US" sz="2800" b="1"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图表 6"/>
          <p:cNvGraphicFramePr/>
          <p:nvPr/>
        </p:nvGraphicFramePr>
        <p:xfrm>
          <a:off x="445135" y="2550160"/>
          <a:ext cx="11301730" cy="4060825"/>
        </p:xfrm>
        <a:graphic>
          <a:graphicData uri="http://schemas.openxmlformats.org/drawingml/2006/chart">
            <c:chart xmlns:c="http://schemas.openxmlformats.org/drawingml/2006/chart" xmlns:r="http://schemas.openxmlformats.org/officeDocument/2006/relationships" r:id="rId1"/>
          </a:graphicData>
        </a:graphic>
      </p:graphicFrame>
      <p:sp>
        <p:nvSpPr>
          <p:cNvPr id="5" name="矩形 4"/>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商品住宅整体市场</a:t>
            </a:r>
            <a:endParaRPr lang="zh-CN" altLang="en-US" b="1" dirty="0">
              <a:latin typeface="微软雅黑" panose="020B0503020204020204" pitchFamily="34" charset="-122"/>
              <a:ea typeface="微软雅黑" panose="020B0503020204020204" pitchFamily="34" charset="-122"/>
            </a:endParaRPr>
          </a:p>
        </p:txBody>
      </p:sp>
      <p:sp>
        <p:nvSpPr>
          <p:cNvPr id="6" name="object 15"/>
          <p:cNvSpPr txBox="1"/>
          <p:nvPr/>
        </p:nvSpPr>
        <p:spPr>
          <a:xfrm>
            <a:off x="423918" y="946991"/>
            <a:ext cx="6734287" cy="372025"/>
          </a:xfrm>
          <a:prstGeom prst="rect">
            <a:avLst/>
          </a:prstGeom>
          <a:noFill/>
        </p:spPr>
        <p:txBody>
          <a:bodyPr vert="horz" wrap="square" lIns="91440" tIns="45720" rIns="91440" bIns="45720" rtlCol="0">
            <a:spAutoFit/>
          </a:bodyPr>
          <a:p>
            <a:pPr lvl="0" algn="l">
              <a:lnSpc>
                <a:spcPct val="125000"/>
              </a:lnSpc>
              <a:buClrTx/>
              <a:buSzTx/>
              <a:buFontTx/>
            </a:pPr>
            <a:r>
              <a:rPr lang="zh-CN" altLang="en-US" sz="1600" b="1" dirty="0">
                <a:solidFill>
                  <a:srgbClr val="C7A064"/>
                </a:solidFill>
                <a:latin typeface="微软雅黑" panose="020B0503020204020204" pitchFamily="34" charset="-122"/>
                <a:ea typeface="微软雅黑" panose="020B0503020204020204" pitchFamily="34" charset="-122"/>
                <a:sym typeface="+mn-ea"/>
              </a:rPr>
              <a:t>多盘持续放量，迎来供货峰值</a:t>
            </a:r>
            <a:endParaRPr lang="zh-CN" altLang="en-US" sz="1600" b="1" dirty="0">
              <a:solidFill>
                <a:srgbClr val="C7A064"/>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23918" y="1284605"/>
            <a:ext cx="11344164" cy="1198880"/>
          </a:xfrm>
          <a:prstGeom prst="rect">
            <a:avLst/>
          </a:prstGeom>
          <a:noFill/>
        </p:spPr>
        <p:txBody>
          <a:bodyPr wrap="square" rtlCol="0">
            <a:spAutoFit/>
          </a:bodyPr>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供应端：</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月商品住宅供应</a:t>
            </a:r>
            <a:r>
              <a:rPr lang="en-US" altLang="zh-CN" sz="1200" b="1" u="sng" dirty="0">
                <a:solidFill>
                  <a:srgbClr val="C00000"/>
                </a:solidFill>
                <a:latin typeface="微软雅黑" panose="020B0503020204020204" pitchFamily="34" charset="-122"/>
                <a:ea typeface="微软雅黑" panose="020B0503020204020204" pitchFamily="34" charset="-122"/>
              </a:rPr>
              <a:t>227.8</a:t>
            </a:r>
            <a:r>
              <a:rPr lang="zh-CN" altLang="en-US" sz="1200" b="1" u="sng" dirty="0">
                <a:solidFill>
                  <a:srgbClr val="C00000"/>
                </a:solidFill>
                <a:latin typeface="微软雅黑" panose="020B0503020204020204" pitchFamily="34" charset="-122"/>
                <a:ea typeface="微软雅黑" panose="020B0503020204020204" pitchFamily="34" charset="-122"/>
              </a:rPr>
              <a:t>万㎡</a:t>
            </a:r>
            <a:r>
              <a:rPr lang="zh-CN" altLang="en-US" sz="1200" dirty="0">
                <a:latin typeface="微软雅黑" panose="020B0503020204020204" pitchFamily="34" charset="-122"/>
                <a:ea typeface="微软雅黑" panose="020B0503020204020204" pitchFamily="34" charset="-122"/>
              </a:rPr>
              <a:t>，环比</a:t>
            </a:r>
            <a:r>
              <a:rPr lang="zh-CN" altLang="en-US" sz="1200" b="1" u="sng" dirty="0">
                <a:solidFill>
                  <a:srgbClr val="0070C0"/>
                </a:solidFill>
                <a:latin typeface="微软雅黑" panose="020B0503020204020204" pitchFamily="34" charset="-122"/>
                <a:ea typeface="微软雅黑" panose="020B0503020204020204" pitchFamily="34" charset="-122"/>
              </a:rPr>
              <a:t>下降15%</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26</a:t>
            </a:r>
            <a:r>
              <a:rPr lang="en-US" altLang="zh-CN" sz="1200" b="1" u="sng" dirty="0">
                <a:solidFill>
                  <a:srgbClr val="C00000"/>
                </a:solidFill>
                <a:latin typeface="微软雅黑" panose="020B0503020204020204" pitchFamily="34" charset="-122"/>
                <a:ea typeface="微软雅黑" panose="020B0503020204020204" pitchFamily="34" charset="-122"/>
              </a:rPr>
              <a:t>%</a:t>
            </a:r>
            <a:endParaRPr lang="en-US" altLang="zh-CN" sz="1200" b="1" u="sng" dirty="0">
              <a:solidFill>
                <a:srgbClr val="C00000"/>
              </a:solidFill>
              <a:latin typeface="微软雅黑" panose="020B0503020204020204" pitchFamily="34" charset="-122"/>
              <a:ea typeface="微软雅黑" panose="020B0503020204020204" pitchFamily="34" charset="-122"/>
            </a:endParaRPr>
          </a:p>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成交端</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月商品住宅成交</a:t>
            </a:r>
            <a:r>
              <a:rPr lang="en-US" altLang="zh-CN" sz="1200" b="1" u="sng" dirty="0">
                <a:solidFill>
                  <a:srgbClr val="C00000"/>
                </a:solidFill>
                <a:latin typeface="微软雅黑" panose="020B0503020204020204" pitchFamily="34" charset="-122"/>
                <a:ea typeface="微软雅黑" panose="020B0503020204020204" pitchFamily="34" charset="-122"/>
              </a:rPr>
              <a:t>215.6</a:t>
            </a:r>
            <a:r>
              <a:rPr lang="zh-CN" altLang="en-US" sz="1200" b="1" u="sng" dirty="0">
                <a:solidFill>
                  <a:srgbClr val="C00000"/>
                </a:solidFill>
                <a:latin typeface="微软雅黑" panose="020B0503020204020204" pitchFamily="34" charset="-122"/>
                <a:ea typeface="微软雅黑" panose="020B0503020204020204" pitchFamily="34" charset="-122"/>
              </a:rPr>
              <a:t>万㎡</a:t>
            </a:r>
            <a:r>
              <a:rPr lang="zh-CN" altLang="en-US" sz="1200" dirty="0">
                <a:latin typeface="微软雅黑" panose="020B0503020204020204" pitchFamily="34" charset="-122"/>
                <a:ea typeface="微软雅黑" panose="020B0503020204020204" pitchFamily="34" charset="-122"/>
              </a:rPr>
              <a:t>，环比</a:t>
            </a:r>
            <a:r>
              <a:rPr lang="zh-CN" altLang="en-US" sz="1200" b="1" u="sng" dirty="0">
                <a:solidFill>
                  <a:srgbClr val="C00000"/>
                </a:solidFill>
                <a:latin typeface="微软雅黑" panose="020B0503020204020204" pitchFamily="34" charset="-122"/>
                <a:ea typeface="微软雅黑" panose="020B0503020204020204" pitchFamily="34" charset="-122"/>
              </a:rPr>
              <a:t>上涨33%</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20%</a:t>
            </a:r>
            <a:r>
              <a:rPr lang="zh-CN" altLang="en-US" sz="1200" dirty="0">
                <a:solidFill>
                  <a:schemeClr val="tx1"/>
                </a:solidFill>
                <a:latin typeface="微软雅黑" panose="020B0503020204020204" pitchFamily="34" charset="-122"/>
                <a:ea typeface="微软雅黑" panose="020B0503020204020204" pitchFamily="34" charset="-122"/>
                <a:sym typeface="+mn-ea"/>
              </a:rPr>
              <a:t>，开盘项目数量为年度最多</a:t>
            </a:r>
            <a:endParaRPr lang="en-US" altLang="zh-CN" sz="1200" b="1" u="sng" dirty="0">
              <a:solidFill>
                <a:srgbClr val="C00000"/>
              </a:solidFill>
              <a:latin typeface="微软雅黑" panose="020B0503020204020204" pitchFamily="34" charset="-122"/>
              <a:ea typeface="微软雅黑" panose="020B0503020204020204" pitchFamily="34" charset="-122"/>
              <a:sym typeface="+mn-ea"/>
            </a:endParaRPr>
          </a:p>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成交价格</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月商品住宅成交均价</a:t>
            </a:r>
            <a:r>
              <a:rPr lang="en-US" altLang="zh-CN" sz="1200" b="1" u="sng" dirty="0">
                <a:solidFill>
                  <a:srgbClr val="C00000"/>
                </a:solidFill>
                <a:latin typeface="微软雅黑" panose="020B0503020204020204" pitchFamily="34" charset="-122"/>
                <a:ea typeface="微软雅黑" panose="020B0503020204020204" pitchFamily="34" charset="-122"/>
              </a:rPr>
              <a:t>15744</a:t>
            </a:r>
            <a:r>
              <a:rPr lang="zh-CN" altLang="en-US" sz="1200" b="1" u="sng" dirty="0">
                <a:solidFill>
                  <a:srgbClr val="C00000"/>
                </a:solidFill>
                <a:latin typeface="微软雅黑" panose="020B0503020204020204" pitchFamily="34" charset="-122"/>
                <a:ea typeface="微软雅黑" panose="020B0503020204020204" pitchFamily="34" charset="-122"/>
              </a:rPr>
              <a:t>元</a:t>
            </a:r>
            <a:r>
              <a:rPr lang="en-US" altLang="zh-CN" sz="1200" b="1" u="sng" dirty="0">
                <a:solidFill>
                  <a:srgbClr val="C00000"/>
                </a:solidFill>
                <a:latin typeface="微软雅黑" panose="020B0503020204020204" pitchFamily="34" charset="-122"/>
                <a:ea typeface="微软雅黑" panose="020B0503020204020204" pitchFamily="34" charset="-122"/>
              </a:rPr>
              <a:t>/</a:t>
            </a:r>
            <a:r>
              <a:rPr lang="zh-CN" altLang="en-US" sz="1200" b="1" u="sng" dirty="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，环比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0.6</a:t>
            </a:r>
            <a:r>
              <a:rPr lang="en-US" altLang="zh-CN" sz="1200" b="1" u="sng" dirty="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12%</a:t>
            </a:r>
            <a:endParaRPr lang="en-US" altLang="zh-CN" sz="1200" b="1" u="sng" dirty="0">
              <a:solidFill>
                <a:srgbClr val="C00000"/>
              </a:solidFill>
              <a:latin typeface="微软雅黑" panose="020B0503020204020204" pitchFamily="34" charset="-122"/>
              <a:ea typeface="微软雅黑" panose="020B0503020204020204" pitchFamily="34" charset="-122"/>
            </a:endParaRPr>
          </a:p>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业态结构</a:t>
            </a:r>
            <a:r>
              <a:rPr lang="zh-CN" altLang="en-US"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mn-ea"/>
              </a:rPr>
              <a:t>普通住宅</a:t>
            </a:r>
            <a:r>
              <a:rPr lang="zh-CN" altLang="en-US" sz="1200" b="1" u="sng" dirty="0">
                <a:solidFill>
                  <a:srgbClr val="C00000"/>
                </a:solidFill>
                <a:latin typeface="微软雅黑" panose="020B0503020204020204" pitchFamily="34" charset="-122"/>
                <a:ea typeface="微软雅黑" panose="020B0503020204020204" pitchFamily="34" charset="-122"/>
                <a:sym typeface="+mn-ea"/>
              </a:rPr>
              <a:t>供应端占比</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73</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a:t>
            </a:r>
            <a:r>
              <a:rPr lang="zh-CN" altLang="en-US" sz="1200" b="1" u="sng" dirty="0">
                <a:solidFill>
                  <a:srgbClr val="C00000"/>
                </a:solidFill>
                <a:latin typeface="微软雅黑" panose="020B0503020204020204" pitchFamily="34" charset="-122"/>
                <a:ea typeface="微软雅黑" panose="020B0503020204020204" pitchFamily="34" charset="-122"/>
                <a:sym typeface="+mn-ea"/>
              </a:rPr>
              <a:t>，成交端占比</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82</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sym typeface="+mn-ea"/>
              </a:rPr>
              <a:t>，商办类市场活跃度持续走低</a:t>
            </a:r>
            <a:endParaRPr lang="zh-CN" altLang="en-US" sz="1200" b="1" dirty="0">
              <a:latin typeface="微软雅黑" panose="020B0503020204020204" pitchFamily="34" charset="-122"/>
              <a:ea typeface="微软雅黑" panose="020B0503020204020204" pitchFamily="34" charset="-122"/>
            </a:endParaRPr>
          </a:p>
        </p:txBody>
      </p:sp>
      <p:sp>
        <p:nvSpPr>
          <p:cNvPr id="23" name="object 23"/>
          <p:cNvSpPr txBox="1"/>
          <p:nvPr/>
        </p:nvSpPr>
        <p:spPr>
          <a:xfrm>
            <a:off x="8831580" y="6635115"/>
            <a:ext cx="3275965" cy="134620"/>
          </a:xfrm>
          <a:prstGeom prst="rect">
            <a:avLst/>
          </a:prstGeom>
        </p:spPr>
        <p:txBody>
          <a:bodyPr vert="horz" wrap="square" lIns="0" tIns="12065" rIns="0" bIns="0" rtlCol="0">
            <a:spAutoFit/>
          </a:bodyPr>
          <a:p>
            <a:pPr marL="12700" algn="ctr">
              <a:lnSpc>
                <a:spcPct val="100000"/>
              </a:lnSpc>
              <a:spcBef>
                <a:spcPts val="95"/>
              </a:spcBef>
            </a:pP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数据来源：市场监控，各</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区</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县住</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建</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局、</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西</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安市</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住</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建局</a:t>
            </a:r>
            <a:endPar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67520" y="3112770"/>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3112770"/>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5163820"/>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3242945"/>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927975" y="5557520"/>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3325495"/>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635625" y="5433695"/>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2988945"/>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908425" y="5558155"/>
            <a:ext cx="2505710" cy="451485"/>
          </a:xfrm>
          <a:prstGeom prst="rect">
            <a:avLst/>
          </a:prstGeom>
        </p:spPr>
      </p:pic>
      <p:pic>
        <p:nvPicPr>
          <p:cNvPr id="20" name="图片 19" descr="文本&#10;&#10;描述已自动生成"/>
          <p:cNvPicPr>
            <a:picLocks noChangeAspect="1"/>
          </p:cNvPicPr>
          <p:nvPr/>
        </p:nvPicPr>
        <p:blipFill>
          <a:blip r:embed="rId2">
            <a:alphaModFix amt="20000"/>
          </a:blip>
          <a:stretch>
            <a:fillRect/>
          </a:stretch>
        </p:blipFill>
        <p:spPr>
          <a:xfrm rot="2160000">
            <a:off x="539750" y="3242945"/>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5433695"/>
            <a:ext cx="2505710" cy="4514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23918" y="1284605"/>
            <a:ext cx="11344164" cy="922020"/>
          </a:xfrm>
          <a:prstGeom prst="rect">
            <a:avLst/>
          </a:prstGeom>
          <a:noFill/>
        </p:spPr>
        <p:txBody>
          <a:bodyPr wrap="square" rtlCol="0">
            <a:spAutoFit/>
          </a:bodyPr>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供应端：</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月商品房供应</a:t>
            </a:r>
            <a:r>
              <a:rPr lang="en-US" altLang="zh-CN" sz="1200" b="1" u="sng" dirty="0">
                <a:solidFill>
                  <a:srgbClr val="C00000"/>
                </a:solidFill>
                <a:latin typeface="微软雅黑" panose="020B0503020204020204" pitchFamily="34" charset="-122"/>
                <a:ea typeface="微软雅黑" panose="020B0503020204020204" pitchFamily="34" charset="-122"/>
              </a:rPr>
              <a:t>134.51</a:t>
            </a:r>
            <a:r>
              <a:rPr lang="zh-CN" altLang="en-US" sz="1200" b="1" u="sng" dirty="0">
                <a:solidFill>
                  <a:srgbClr val="C00000"/>
                </a:solidFill>
                <a:latin typeface="微软雅黑" panose="020B0503020204020204" pitchFamily="34" charset="-122"/>
                <a:ea typeface="微软雅黑" panose="020B0503020204020204" pitchFamily="34" charset="-122"/>
              </a:rPr>
              <a:t>万㎡</a:t>
            </a:r>
            <a:r>
              <a:rPr lang="zh-CN" altLang="en-US" sz="1200" dirty="0">
                <a:latin typeface="微软雅黑" panose="020B0503020204020204" pitchFamily="34" charset="-122"/>
                <a:ea typeface="微软雅黑" panose="020B0503020204020204" pitchFamily="34" charset="-122"/>
              </a:rPr>
              <a:t>，环比</a:t>
            </a:r>
            <a:r>
              <a:rPr lang="zh-CN" altLang="en-US" sz="1200" b="1" u="sng" dirty="0">
                <a:solidFill>
                  <a:srgbClr val="0070C0"/>
                </a:solidFill>
                <a:latin typeface="微软雅黑" panose="020B0503020204020204" pitchFamily="34" charset="-122"/>
                <a:ea typeface="微软雅黑" panose="020B0503020204020204" pitchFamily="34" charset="-122"/>
              </a:rPr>
              <a:t>下降15%</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23</a:t>
            </a:r>
            <a:r>
              <a:rPr lang="en-US" altLang="zh-CN" sz="1200" b="1" u="sng" dirty="0">
                <a:solidFill>
                  <a:srgbClr val="C00000"/>
                </a:solidFill>
                <a:latin typeface="微软雅黑" panose="020B0503020204020204" pitchFamily="34" charset="-122"/>
                <a:ea typeface="微软雅黑" panose="020B0503020204020204" pitchFamily="34" charset="-122"/>
              </a:rPr>
              <a:t>%</a:t>
            </a:r>
            <a:endParaRPr lang="en-US" altLang="zh-CN" sz="1200" b="1" u="sng" dirty="0">
              <a:solidFill>
                <a:srgbClr val="C00000"/>
              </a:solidFill>
              <a:latin typeface="微软雅黑" panose="020B0503020204020204" pitchFamily="34" charset="-122"/>
              <a:ea typeface="微软雅黑" panose="020B0503020204020204" pitchFamily="34" charset="-122"/>
            </a:endParaRPr>
          </a:p>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成交端</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月商品房成交</a:t>
            </a:r>
            <a:r>
              <a:rPr lang="en-US" altLang="zh-CN" sz="1200" b="1" u="sng" dirty="0">
                <a:solidFill>
                  <a:srgbClr val="C00000"/>
                </a:solidFill>
                <a:latin typeface="微软雅黑" panose="020B0503020204020204" pitchFamily="34" charset="-122"/>
                <a:ea typeface="微软雅黑" panose="020B0503020204020204" pitchFamily="34" charset="-122"/>
              </a:rPr>
              <a:t>149.27</a:t>
            </a:r>
            <a:r>
              <a:rPr lang="zh-CN" altLang="en-US" sz="1200" b="1" u="sng" dirty="0">
                <a:solidFill>
                  <a:srgbClr val="C00000"/>
                </a:solidFill>
                <a:latin typeface="微软雅黑" panose="020B0503020204020204" pitchFamily="34" charset="-122"/>
                <a:ea typeface="微软雅黑" panose="020B0503020204020204" pitchFamily="34" charset="-122"/>
              </a:rPr>
              <a:t>万㎡</a:t>
            </a:r>
            <a:r>
              <a:rPr lang="zh-CN" altLang="en-US" sz="1200" dirty="0">
                <a:latin typeface="微软雅黑" panose="020B0503020204020204" pitchFamily="34" charset="-122"/>
                <a:ea typeface="微软雅黑" panose="020B0503020204020204" pitchFamily="34" charset="-122"/>
              </a:rPr>
              <a:t>，环比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31</a:t>
            </a:r>
            <a:r>
              <a:rPr lang="zh-CN" altLang="en-US" sz="1200" b="1" u="sng" dirty="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19</a:t>
            </a:r>
            <a:r>
              <a:rPr lang="en-US" altLang="zh-CN" sz="1200" b="1" u="sng" dirty="0">
                <a:solidFill>
                  <a:srgbClr val="C00000"/>
                </a:solidFill>
                <a:latin typeface="微软雅黑" panose="020B0503020204020204" pitchFamily="34" charset="-122"/>
                <a:ea typeface="微软雅黑" panose="020B0503020204020204" pitchFamily="34" charset="-122"/>
                <a:sym typeface="+mn-ea"/>
              </a:rPr>
              <a:t>%</a:t>
            </a:r>
            <a:endParaRPr lang="en-US" altLang="zh-CN" sz="1200" b="1" u="sng" dirty="0">
              <a:solidFill>
                <a:srgbClr val="C00000"/>
              </a:solidFill>
              <a:latin typeface="微软雅黑" panose="020B0503020204020204" pitchFamily="34" charset="-122"/>
              <a:ea typeface="微软雅黑" panose="020B0503020204020204" pitchFamily="34" charset="-122"/>
              <a:sym typeface="+mn-ea"/>
            </a:endParaRPr>
          </a:p>
          <a:p>
            <a:pPr marL="171450" indent="-171450">
              <a:lnSpc>
                <a:spcPct val="150000"/>
              </a:lnSpc>
              <a:buClr>
                <a:srgbClr val="C79D61"/>
              </a:buClr>
              <a:buFont typeface="Wingdings" panose="05000000000000000000" charset="0"/>
              <a:buChar char="Ø"/>
            </a:pPr>
            <a:r>
              <a:rPr lang="zh-CN" altLang="en-US" sz="1200" b="1" dirty="0">
                <a:latin typeface="微软雅黑" panose="020B0503020204020204" pitchFamily="34" charset="-122"/>
                <a:ea typeface="微软雅黑" panose="020B0503020204020204" pitchFamily="34" charset="-122"/>
              </a:rPr>
              <a:t>成交价格</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月商品房成交均价</a:t>
            </a:r>
            <a:r>
              <a:rPr lang="en-US" altLang="zh-CN" sz="1200" b="1" u="sng" dirty="0">
                <a:solidFill>
                  <a:srgbClr val="C00000"/>
                </a:solidFill>
                <a:latin typeface="微软雅黑" panose="020B0503020204020204" pitchFamily="34" charset="-122"/>
                <a:ea typeface="微软雅黑" panose="020B0503020204020204" pitchFamily="34" charset="-122"/>
              </a:rPr>
              <a:t>14694</a:t>
            </a:r>
            <a:r>
              <a:rPr lang="zh-CN" altLang="en-US" sz="1200" b="1" u="sng" dirty="0">
                <a:solidFill>
                  <a:srgbClr val="C00000"/>
                </a:solidFill>
                <a:latin typeface="微软雅黑" panose="020B0503020204020204" pitchFamily="34" charset="-122"/>
                <a:ea typeface="微软雅黑" panose="020B0503020204020204" pitchFamily="34" charset="-122"/>
              </a:rPr>
              <a:t>元</a:t>
            </a:r>
            <a:r>
              <a:rPr lang="en-US" altLang="zh-CN" sz="1200" b="1" u="sng" dirty="0">
                <a:solidFill>
                  <a:srgbClr val="C00000"/>
                </a:solidFill>
                <a:latin typeface="微软雅黑" panose="020B0503020204020204" pitchFamily="34" charset="-122"/>
                <a:ea typeface="微软雅黑" panose="020B0503020204020204" pitchFamily="34" charset="-122"/>
              </a:rPr>
              <a:t>/</a:t>
            </a:r>
            <a:r>
              <a:rPr lang="zh-CN" altLang="en-US" sz="1200" b="1" u="sng" dirty="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，环比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1</a:t>
            </a:r>
            <a:r>
              <a:rPr lang="en-US" altLang="zh-CN" sz="1200" b="1" u="sng" dirty="0">
                <a:solidFill>
                  <a:srgbClr val="C0000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，同比</a:t>
            </a:r>
            <a:r>
              <a:rPr lang="zh-CN" altLang="en-US" sz="1200" b="1" u="sng" dirty="0">
                <a:solidFill>
                  <a:srgbClr val="C00000"/>
                </a:solidFill>
                <a:latin typeface="微软雅黑" panose="020B0503020204020204" pitchFamily="34" charset="-122"/>
                <a:ea typeface="微软雅黑" panose="020B0503020204020204" pitchFamily="34" charset="-122"/>
              </a:rPr>
              <a:t>上涨</a:t>
            </a:r>
            <a:r>
              <a:rPr lang="en-US" altLang="zh-CN" sz="1200" b="1" u="sng" dirty="0">
                <a:solidFill>
                  <a:srgbClr val="C00000"/>
                </a:solidFill>
                <a:latin typeface="微软雅黑" panose="020B0503020204020204" pitchFamily="34" charset="-122"/>
                <a:ea typeface="微软雅黑" panose="020B0503020204020204" pitchFamily="34" charset="-122"/>
              </a:rPr>
              <a:t>11</a:t>
            </a:r>
            <a:r>
              <a:rPr lang="en-US" altLang="zh-CN" sz="1200" b="1" u="sng" dirty="0">
                <a:solidFill>
                  <a:srgbClr val="C00000"/>
                </a:solidFill>
                <a:latin typeface="微软雅黑" panose="020B0503020204020204" pitchFamily="34" charset="-122"/>
                <a:ea typeface="微软雅黑" panose="020B0503020204020204" pitchFamily="34" charset="-122"/>
              </a:rPr>
              <a:t>%</a:t>
            </a:r>
            <a:endParaRPr lang="en-US" altLang="zh-CN" sz="1200" b="1" u="sng"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商品房整体市场</a:t>
            </a:r>
            <a:endParaRPr lang="zh-CN" altLang="en-US" b="1" dirty="0">
              <a:latin typeface="微软雅黑" panose="020B0503020204020204" pitchFamily="34" charset="-122"/>
              <a:ea typeface="微软雅黑" panose="020B0503020204020204" pitchFamily="34" charset="-122"/>
            </a:endParaRPr>
          </a:p>
        </p:txBody>
      </p:sp>
      <p:sp>
        <p:nvSpPr>
          <p:cNvPr id="23" name="object 23"/>
          <p:cNvSpPr txBox="1"/>
          <p:nvPr/>
        </p:nvSpPr>
        <p:spPr>
          <a:xfrm>
            <a:off x="8831580" y="6635115"/>
            <a:ext cx="3275965" cy="134620"/>
          </a:xfrm>
          <a:prstGeom prst="rect">
            <a:avLst/>
          </a:prstGeom>
        </p:spPr>
        <p:txBody>
          <a:bodyPr vert="horz" wrap="square" lIns="0" tIns="12065" rIns="0" bIns="0" rtlCol="0">
            <a:spAutoFit/>
          </a:bodyPr>
          <a:p>
            <a:pPr marL="12700" algn="ctr">
              <a:lnSpc>
                <a:spcPct val="100000"/>
              </a:lnSpc>
              <a:spcBef>
                <a:spcPts val="95"/>
              </a:spcBef>
            </a:pP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数据来源：市场监控，各</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区</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县住</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建</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局、</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西</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安市</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住</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建局</a:t>
            </a:r>
            <a:endPar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 name="object 15"/>
          <p:cNvSpPr txBox="1"/>
          <p:nvPr/>
        </p:nvSpPr>
        <p:spPr>
          <a:xfrm>
            <a:off x="423918" y="946991"/>
            <a:ext cx="6734287" cy="398780"/>
          </a:xfrm>
          <a:prstGeom prst="rect">
            <a:avLst/>
          </a:prstGeom>
          <a:noFill/>
        </p:spPr>
        <p:txBody>
          <a:bodyPr vert="horz" wrap="square" lIns="91440" tIns="45720" rIns="91440" bIns="45720" rtlCol="0">
            <a:spAutoFit/>
          </a:bodyPr>
          <a:p>
            <a:pPr lvl="0" algn="l">
              <a:lnSpc>
                <a:spcPct val="125000"/>
              </a:lnSpc>
              <a:buClrTx/>
              <a:buSzTx/>
              <a:buFontTx/>
            </a:pPr>
            <a:r>
              <a:rPr lang="zh-CN" altLang="en-US" sz="1600" b="1" dirty="0">
                <a:solidFill>
                  <a:srgbClr val="C7A064"/>
                </a:solidFill>
                <a:latin typeface="微软雅黑" panose="020B0503020204020204" pitchFamily="34" charset="-122"/>
                <a:ea typeface="微软雅黑" panose="020B0503020204020204" pitchFamily="34" charset="-122"/>
                <a:sym typeface="+mn-ea"/>
              </a:rPr>
              <a:t>供应量有所回落，全市及各版块成交量全线飘红，成交价走势维稳</a:t>
            </a:r>
            <a:endParaRPr lang="zh-CN" altLang="en-US" sz="1600" b="1" dirty="0">
              <a:solidFill>
                <a:srgbClr val="C7A064"/>
              </a:solidFill>
              <a:latin typeface="微软雅黑" panose="020B0503020204020204" pitchFamily="34" charset="-122"/>
              <a:ea typeface="微软雅黑" panose="020B0503020204020204" pitchFamily="34" charset="-122"/>
              <a:sym typeface="+mn-ea"/>
            </a:endParaRPr>
          </a:p>
        </p:txBody>
      </p:sp>
      <p:graphicFrame>
        <p:nvGraphicFramePr>
          <p:cNvPr id="10" name="图表 9"/>
          <p:cNvGraphicFramePr/>
          <p:nvPr/>
        </p:nvGraphicFramePr>
        <p:xfrm>
          <a:off x="504825" y="2206625"/>
          <a:ext cx="11264265" cy="4276725"/>
        </p:xfrm>
        <a:graphic>
          <a:graphicData uri="http://schemas.openxmlformats.org/drawingml/2006/chart">
            <c:chart xmlns:c="http://schemas.openxmlformats.org/drawingml/2006/chart" xmlns:r="http://schemas.openxmlformats.org/officeDocument/2006/relationships" r:id="rId1"/>
          </a:graphicData>
        </a:graphic>
      </p:graphicFrame>
      <p:pic>
        <p:nvPicPr>
          <p:cNvPr id="11" name="图片 10" descr="文本&#10;&#10;描述已自动生成"/>
          <p:cNvPicPr>
            <a:picLocks noChangeAspect="1"/>
          </p:cNvPicPr>
          <p:nvPr/>
        </p:nvPicPr>
        <p:blipFill>
          <a:blip r:embed="rId2">
            <a:alphaModFix amt="20000"/>
          </a:blip>
          <a:stretch>
            <a:fillRect/>
          </a:stretch>
        </p:blipFill>
        <p:spPr>
          <a:xfrm rot="2160000">
            <a:off x="9367520" y="289369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289369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494474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302387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927975" y="5338445"/>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310642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635625" y="5214620"/>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276987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908425" y="5339080"/>
            <a:ext cx="2505710" cy="451485"/>
          </a:xfrm>
          <a:prstGeom prst="rect">
            <a:avLst/>
          </a:prstGeom>
        </p:spPr>
      </p:pic>
      <p:pic>
        <p:nvPicPr>
          <p:cNvPr id="20" name="图片 19" descr="文本&#10;&#10;描述已自动生成"/>
          <p:cNvPicPr>
            <a:picLocks noChangeAspect="1"/>
          </p:cNvPicPr>
          <p:nvPr/>
        </p:nvPicPr>
        <p:blipFill>
          <a:blip r:embed="rId2">
            <a:alphaModFix amt="20000"/>
          </a:blip>
          <a:stretch>
            <a:fillRect/>
          </a:stretch>
        </p:blipFill>
        <p:spPr>
          <a:xfrm rot="2160000">
            <a:off x="539750" y="302387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5214620"/>
            <a:ext cx="2505710" cy="451485"/>
          </a:xfrm>
          <a:prstGeom prst="rect">
            <a:avLst/>
          </a:prstGeom>
        </p:spPr>
      </p:pic>
      <p:pic>
        <p:nvPicPr>
          <p:cNvPr id="3" name="图片 2"/>
          <p:cNvPicPr>
            <a:picLocks noChangeAspect="1"/>
          </p:cNvPicPr>
          <p:nvPr/>
        </p:nvPicPr>
        <p:blipFill>
          <a:blip r:embed="rId3"/>
          <a:stretch>
            <a:fillRect/>
          </a:stretch>
        </p:blipFill>
        <p:spPr>
          <a:xfrm>
            <a:off x="7405370" y="952500"/>
            <a:ext cx="3857625" cy="11239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矩形 4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700" b="1" dirty="0">
                <a:latin typeface="微软雅黑" panose="020B0503020204020204" pitchFamily="34" charset="-122"/>
                <a:ea typeface="微软雅黑" panose="020B0503020204020204" pitchFamily="34" charset="-122"/>
              </a:rPr>
              <a:t>商品住宅</a:t>
            </a:r>
            <a:r>
              <a:rPr lang="en-US" altLang="zh-CN" sz="1700" b="1" dirty="0">
                <a:latin typeface="微软雅黑" panose="020B0503020204020204" pitchFamily="34" charset="-122"/>
                <a:ea typeface="微软雅黑" panose="020B0503020204020204" pitchFamily="34" charset="-122"/>
              </a:rPr>
              <a:t>-</a:t>
            </a:r>
            <a:r>
              <a:rPr lang="zh-CN" altLang="en-US" sz="1700" b="1" dirty="0">
                <a:latin typeface="微软雅黑" panose="020B0503020204020204" pitchFamily="34" charset="-122"/>
                <a:ea typeface="微软雅黑" panose="020B0503020204020204" pitchFamily="34" charset="-122"/>
              </a:rPr>
              <a:t>库存及出清周期</a:t>
            </a:r>
            <a:endParaRPr lang="zh-CN" sz="1700" b="1" dirty="0">
              <a:latin typeface="微软雅黑" panose="020B0503020204020204" pitchFamily="34" charset="-122"/>
              <a:ea typeface="微软雅黑" panose="020B0503020204020204" pitchFamily="34" charset="-122"/>
            </a:endParaRPr>
          </a:p>
        </p:txBody>
      </p:sp>
      <p:graphicFrame>
        <p:nvGraphicFramePr>
          <p:cNvPr id="45" name="图表 44"/>
          <p:cNvGraphicFramePr/>
          <p:nvPr/>
        </p:nvGraphicFramePr>
        <p:xfrm>
          <a:off x="295835" y="1431438"/>
          <a:ext cx="11643582" cy="4733561"/>
        </p:xfrm>
        <a:graphic>
          <a:graphicData uri="http://schemas.openxmlformats.org/drawingml/2006/chart">
            <c:chart xmlns:c="http://schemas.openxmlformats.org/drawingml/2006/chart" xmlns:r="http://schemas.openxmlformats.org/officeDocument/2006/relationships" r:id="rId1"/>
          </a:graphicData>
        </a:graphic>
      </p:graphicFrame>
      <p:sp>
        <p:nvSpPr>
          <p:cNvPr id="52" name="object 52"/>
          <p:cNvSpPr txBox="1"/>
          <p:nvPr/>
        </p:nvSpPr>
        <p:spPr>
          <a:xfrm>
            <a:off x="299424" y="1000354"/>
            <a:ext cx="10191750" cy="39878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dirty="0"/>
              <a:t>截至8月底大西安市场</a:t>
            </a:r>
            <a:r>
              <a:rPr lang="zh-CN" dirty="0"/>
              <a:t>狭义</a:t>
            </a:r>
            <a:r>
              <a:rPr dirty="0">
                <a:solidFill>
                  <a:srgbClr val="C00000"/>
                </a:solidFill>
              </a:rPr>
              <a:t>存量</a:t>
            </a:r>
            <a:r>
              <a:rPr lang="en-US" dirty="0">
                <a:solidFill>
                  <a:srgbClr val="C00000"/>
                </a:solidFill>
              </a:rPr>
              <a:t>577.24</a:t>
            </a:r>
            <a:r>
              <a:rPr dirty="0">
                <a:solidFill>
                  <a:srgbClr val="C00000"/>
                </a:solidFill>
              </a:rPr>
              <a:t>万㎡</a:t>
            </a:r>
            <a:r>
              <a:rPr dirty="0"/>
              <a:t>，去化周期为</a:t>
            </a:r>
            <a:r>
              <a:rPr lang="en-US" dirty="0">
                <a:solidFill>
                  <a:srgbClr val="C00000"/>
                </a:solidFill>
              </a:rPr>
              <a:t>6.3</a:t>
            </a:r>
            <a:r>
              <a:rPr dirty="0">
                <a:solidFill>
                  <a:srgbClr val="C00000"/>
                </a:solidFill>
              </a:rPr>
              <a:t>个月</a:t>
            </a:r>
            <a:r>
              <a:rPr dirty="0"/>
              <a:t>，仍</a:t>
            </a:r>
            <a:r>
              <a:rPr lang="zh-CN" altLang="en-US" dirty="0"/>
              <a:t>表现</a:t>
            </a:r>
            <a:r>
              <a:rPr dirty="0" err="1"/>
              <a:t>为严重供不应求</a:t>
            </a:r>
            <a:endParaRPr dirty="0"/>
          </a:p>
        </p:txBody>
      </p:sp>
      <p:sp>
        <p:nvSpPr>
          <p:cNvPr id="50" name="object 23"/>
          <p:cNvSpPr txBox="1"/>
          <p:nvPr/>
        </p:nvSpPr>
        <p:spPr>
          <a:xfrm>
            <a:off x="8392795" y="6565265"/>
            <a:ext cx="3546475" cy="134620"/>
          </a:xfrm>
          <a:prstGeom prst="rect">
            <a:avLst/>
          </a:prstGeom>
        </p:spPr>
        <p:txBody>
          <a:bodyPr vert="horz" wrap="square" lIns="0" tIns="12065" rIns="0" bIns="0" rtlCol="0">
            <a:spAutoFit/>
          </a:bodyPr>
          <a:p>
            <a:pPr marL="12700" algn="r">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a:t>
            </a:r>
            <a:r>
              <a:rPr lang="en-US" altLang="zh-CN"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V</a:t>
            </a: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估价智能评估系统监测、天正市场监控、房管局数据统计</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67520" y="24174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24174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44684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25476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927975" y="4862195"/>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26301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635625" y="4738370"/>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229362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908425" y="4862830"/>
            <a:ext cx="2505710" cy="451485"/>
          </a:xfrm>
          <a:prstGeom prst="rect">
            <a:avLst/>
          </a:prstGeom>
        </p:spPr>
      </p:pic>
      <p:pic>
        <p:nvPicPr>
          <p:cNvPr id="20" name="图片 19" descr="文本&#10;&#10;描述已自动生成"/>
          <p:cNvPicPr>
            <a:picLocks noChangeAspect="1"/>
          </p:cNvPicPr>
          <p:nvPr/>
        </p:nvPicPr>
        <p:blipFill>
          <a:blip r:embed="rId2">
            <a:alphaModFix amt="20000"/>
          </a:blip>
          <a:stretch>
            <a:fillRect/>
          </a:stretch>
        </p:blipFill>
        <p:spPr>
          <a:xfrm rot="2160000">
            <a:off x="539750" y="25476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4738370"/>
            <a:ext cx="2505710" cy="45148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295835" y="952655"/>
            <a:ext cx="11629476" cy="101473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dirty="0" err="1"/>
              <a:t>中高端项目陆续网签，大西安</a:t>
            </a:r>
            <a:r>
              <a:rPr lang="en-US" altLang="zh-CN" dirty="0" err="1"/>
              <a:t>1-9</a:t>
            </a:r>
            <a:r>
              <a:rPr lang="zh-CN" altLang="en-US" dirty="0" err="1"/>
              <a:t>月均价</a:t>
            </a:r>
            <a:r>
              <a:rPr lang="en-US" altLang="zh-CN" dirty="0" err="1"/>
              <a:t>15584</a:t>
            </a:r>
            <a:r>
              <a:rPr lang="zh-CN" altLang="en-US" dirty="0" err="1"/>
              <a:t>元</a:t>
            </a:r>
            <a:r>
              <a:rPr lang="en-US" altLang="zh-CN" dirty="0" err="1"/>
              <a:t>/</a:t>
            </a:r>
            <a:r>
              <a:rPr lang="zh-CN" altLang="en-US" dirty="0" err="1"/>
              <a:t>㎡，相较于</a:t>
            </a:r>
            <a:r>
              <a:rPr lang="en-US" altLang="zh-CN" dirty="0" err="1"/>
              <a:t>2020</a:t>
            </a:r>
            <a:r>
              <a:rPr lang="zh-CN" altLang="en-US" dirty="0" err="1"/>
              <a:t>年上涨</a:t>
            </a:r>
            <a:r>
              <a:rPr lang="en-US" altLang="zh-CN" dirty="0" err="1"/>
              <a:t>9%</a:t>
            </a:r>
            <a:r>
              <a:rPr lang="zh-CN" altLang="en-US" dirty="0" err="1"/>
              <a:t>，已经超过去年整体供应量，供求逆转，价格相较于去年上涨</a:t>
            </a:r>
            <a:r>
              <a:rPr lang="en-US" altLang="zh-CN" dirty="0" err="1"/>
              <a:t>6%</a:t>
            </a:r>
            <a:endParaRPr lang="zh-CN" dirty="0" err="1"/>
          </a:p>
          <a:p>
            <a:r>
              <a:rPr dirty="0"/>
              <a:t>西咸</a:t>
            </a:r>
            <a:r>
              <a:rPr lang="zh-CN" dirty="0"/>
              <a:t>供应量骤减，不足去年一般，价格涨幅超</a:t>
            </a:r>
            <a:r>
              <a:rPr lang="en-US" altLang="zh-CN" dirty="0"/>
              <a:t>10%</a:t>
            </a:r>
            <a:endParaRPr lang="en-US" altLang="zh-CN" dirty="0"/>
          </a:p>
        </p:txBody>
      </p:sp>
      <p:sp>
        <p:nvSpPr>
          <p:cNvPr id="269" name="矩形 268"/>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商品住宅</a:t>
            </a:r>
            <a:r>
              <a:rPr lang="en-US" altLang="zh-CN" sz="1700" b="1" dirty="0">
                <a:latin typeface="微软雅黑" panose="020B0503020204020204" pitchFamily="34" charset="-122"/>
                <a:ea typeface="微软雅黑" panose="020B0503020204020204" pitchFamily="34" charset="-122"/>
              </a:rPr>
              <a:t>-</a:t>
            </a:r>
            <a:r>
              <a:rPr lang="zh-CN" altLang="en-US" sz="1700" b="1" dirty="0">
                <a:latin typeface="微软雅黑" panose="020B0503020204020204" pitchFamily="34" charset="-122"/>
                <a:ea typeface="微软雅黑" panose="020B0503020204020204" pitchFamily="34" charset="-122"/>
              </a:rPr>
              <a:t>年度各区域供销量价</a:t>
            </a:r>
            <a:endParaRPr lang="zh-CN" sz="1700" b="1" dirty="0">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264000" y="2136957"/>
          <a:ext cx="3788471" cy="324000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4152000" y="2136956"/>
          <a:ext cx="3788471" cy="3240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8040000" y="2133000"/>
          <a:ext cx="3788471" cy="324000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图片 11" descr="文本&#10;&#10;描述已自动生成"/>
          <p:cNvPicPr>
            <a:picLocks noChangeAspect="1"/>
          </p:cNvPicPr>
          <p:nvPr/>
        </p:nvPicPr>
        <p:blipFill>
          <a:blip r:embed="rId4">
            <a:alphaModFix amt="20000"/>
          </a:blip>
          <a:stretch>
            <a:fillRect/>
          </a:stretch>
        </p:blipFill>
        <p:spPr>
          <a:xfrm>
            <a:off x="264000" y="3445349"/>
            <a:ext cx="3788471" cy="631651"/>
          </a:xfrm>
          <a:prstGeom prst="rect">
            <a:avLst/>
          </a:prstGeom>
        </p:spPr>
      </p:pic>
      <p:pic>
        <p:nvPicPr>
          <p:cNvPr id="13" name="图片 12" descr="文本&#10;&#10;描述已自动生成"/>
          <p:cNvPicPr>
            <a:picLocks noChangeAspect="1"/>
          </p:cNvPicPr>
          <p:nvPr/>
        </p:nvPicPr>
        <p:blipFill>
          <a:blip r:embed="rId4">
            <a:alphaModFix amt="20000"/>
          </a:blip>
          <a:stretch>
            <a:fillRect/>
          </a:stretch>
        </p:blipFill>
        <p:spPr>
          <a:xfrm>
            <a:off x="4158425" y="3437175"/>
            <a:ext cx="3782046" cy="631651"/>
          </a:xfrm>
          <a:prstGeom prst="rect">
            <a:avLst/>
          </a:prstGeom>
        </p:spPr>
      </p:pic>
      <p:pic>
        <p:nvPicPr>
          <p:cNvPr id="14" name="图片 13" descr="文本&#10;&#10;描述已自动生成"/>
          <p:cNvPicPr>
            <a:picLocks noChangeAspect="1"/>
          </p:cNvPicPr>
          <p:nvPr/>
        </p:nvPicPr>
        <p:blipFill>
          <a:blip r:embed="rId4">
            <a:alphaModFix amt="20000"/>
          </a:blip>
          <a:stretch>
            <a:fillRect/>
          </a:stretch>
        </p:blipFill>
        <p:spPr>
          <a:xfrm>
            <a:off x="8033576" y="3357000"/>
            <a:ext cx="3788471" cy="631651"/>
          </a:xfrm>
          <a:prstGeom prst="rect">
            <a:avLst/>
          </a:prstGeom>
        </p:spPr>
      </p:pic>
      <p:sp>
        <p:nvSpPr>
          <p:cNvPr id="15" name="object 23"/>
          <p:cNvSpPr txBox="1"/>
          <p:nvPr/>
        </p:nvSpPr>
        <p:spPr>
          <a:xfrm>
            <a:off x="7906354" y="6527271"/>
            <a:ext cx="4260375" cy="134620"/>
          </a:xfrm>
          <a:prstGeom prst="rect">
            <a:avLst/>
          </a:prstGeom>
        </p:spPr>
        <p:txBody>
          <a:bodyPr vert="horz" wrap="square" lIns="0" tIns="12065" rIns="0" bIns="0" rtlCol="0">
            <a:spAutoFit/>
          </a:bodyPr>
          <a:lstStyle/>
          <a:p>
            <a:pPr marL="12700">
              <a:lnSpc>
                <a:spcPct val="100000"/>
              </a:lnSpc>
              <a:spcBef>
                <a:spcPts val="95"/>
              </a:spcBef>
            </a:pP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数据来源：天正</a:t>
            </a:r>
            <a:r>
              <a:rPr lang="en-US" altLang="zh-CN"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V</a:t>
            </a:r>
            <a:r>
              <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估价智能评估系统监测、天正市场监控、房管局数据统计</a:t>
            </a:r>
            <a:endParaRPr lang="zh-CN" altLang="en-US" sz="800"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80365" y="1872615"/>
          <a:ext cx="11142980" cy="4728845"/>
        </p:xfrm>
        <a:graphic>
          <a:graphicData uri="http://schemas.openxmlformats.org/drawingml/2006/table">
            <a:tbl>
              <a:tblPr firstRow="1" bandRow="1">
                <a:tableStyleId>{5C22544A-7EE6-4342-B048-85BDC9FD1C3A}</a:tableStyleId>
              </a:tblPr>
              <a:tblGrid>
                <a:gridCol w="693420"/>
                <a:gridCol w="954405"/>
                <a:gridCol w="1024890"/>
                <a:gridCol w="1073150"/>
                <a:gridCol w="998220"/>
                <a:gridCol w="1054735"/>
                <a:gridCol w="1054100"/>
                <a:gridCol w="4290060"/>
              </a:tblGrid>
              <a:tr h="276225">
                <a:tc gridSpan="8">
                  <a:txBody>
                    <a:bodyPr/>
                    <a:p>
                      <a:pPr indent="0" algn="ctr">
                        <a:buNone/>
                      </a:pPr>
                      <a:r>
                        <a:rPr lang="zh-CN" altLang="en-US" sz="1200" b="1">
                          <a:solidFill>
                            <a:srgbClr val="000000"/>
                          </a:solidFill>
                          <a:latin typeface="Arial" panose="020B0604020202020204" pitchFamily="34" charset="0"/>
                          <a:ea typeface="微软雅黑" panose="020B0503020204020204" pitchFamily="34" charset="-122"/>
                        </a:rPr>
                        <a:t>价格公示分区域价格表</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R w="6350" cap="flat" cmpd="sng">
                      <a:solidFill>
                        <a:srgbClr val="000000"/>
                      </a:solidFill>
                      <a:prstDash val="solid"/>
                      <a:headEnd type="none" w="med" len="med"/>
                      <a:tailEnd type="none" w="med" len="med"/>
                    </a:lnR>
                    <a:lnT w="6350">
                      <a:solidFill>
                        <a:srgbClr val="C7A064"/>
                      </a:solidFill>
                      <a:prstDash val="solid"/>
                    </a:lnT>
                    <a:lnB w="6350">
                      <a:solidFill>
                        <a:srgbClr val="C7A064"/>
                      </a:solidFill>
                      <a:prstDash val="solid"/>
                    </a:lnB>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a:solidFill>
                        <a:srgbClr val="C7A064"/>
                      </a:solidFill>
                      <a:prstDash val="solid"/>
                    </a:lnT>
                    <a:lnB w="6350">
                      <a:solidFill>
                        <a:srgbClr val="C7A064"/>
                      </a:solidFill>
                      <a:prstDash val="soli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a:solidFill>
                        <a:srgbClr val="C7A064"/>
                      </a:solidFill>
                      <a:prstDash val="solid"/>
                    </a:lnT>
                    <a:lnB w="6350">
                      <a:solidFill>
                        <a:srgbClr val="C7A064"/>
                      </a:solidFill>
                      <a:prstDash val="soli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a:solidFill>
                        <a:srgbClr val="C7A064"/>
                      </a:solidFill>
                      <a:prstDash val="solid"/>
                    </a:lnT>
                    <a:lnB w="6350">
                      <a:solidFill>
                        <a:srgbClr val="C7A064"/>
                      </a:solidFill>
                      <a:prstDash val="soli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a:solidFill>
                        <a:srgbClr val="C7A064"/>
                      </a:solidFill>
                      <a:prstDash val="solid"/>
                    </a:lnT>
                    <a:lnB w="6350">
                      <a:solidFill>
                        <a:srgbClr val="C7A064"/>
                      </a:solidFill>
                      <a:prstDash val="soli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a:solidFill>
                        <a:srgbClr val="C7A064"/>
                      </a:solidFill>
                      <a:prstDash val="solid"/>
                    </a:lnT>
                    <a:lnB w="6350">
                      <a:solidFill>
                        <a:srgbClr val="C7A064"/>
                      </a:solidFill>
                      <a:prstDash val="solid"/>
                    </a:lnB>
                    <a:lnTlToBr>
                      <a:noFill/>
                    </a:lnTlToBr>
                    <a:lnBlToTr>
                      <a:noFill/>
                    </a:lnBlToTr>
                    <a:noFill/>
                  </a:tcPr>
                </a:tc>
                <a:tc hMerge="1">
                  <a:tcPr marL="12700" marR="12700" marT="12700" vert="horz" anchor="ctr" anchorCtr="0">
                    <a:lnL w="6350" cap="flat" cmpd="sng">
                      <a:solidFill>
                        <a:srgbClr val="000000"/>
                      </a:solidFill>
                      <a:prstDash val="solid"/>
                      <a:headEnd type="none" w="med" len="med"/>
                      <a:tailEnd type="none" w="med" len="me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76225">
                <a:tc gridSpan="2">
                  <a:txBody>
                    <a:bodyPr/>
                    <a:p>
                      <a:pPr indent="0" algn="ctr">
                        <a:buNone/>
                      </a:pPr>
                      <a:r>
                        <a:rPr lang="zh-CN" sz="1200" b="1">
                          <a:solidFill>
                            <a:srgbClr val="000000"/>
                          </a:solidFill>
                          <a:latin typeface="Arial" panose="020B0604020202020204" pitchFamily="34" charset="0"/>
                          <a:ea typeface="微软雅黑" panose="020B0503020204020204" pitchFamily="34" charset="-122"/>
                        </a:rPr>
                        <a:t>区域</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c hMerge="1">
                  <a:tcPr>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6月</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7月</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8月</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9月</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环比变化</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备注</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a:solidFill>
                        <a:srgbClr val="C7A064"/>
                      </a:solidFill>
                      <a:prstDash val="solid"/>
                    </a:lnT>
                    <a:lnB w="6350" cap="flat" cmpd="sng">
                      <a:solidFill>
                        <a:srgbClr val="C7A064"/>
                      </a:solidFill>
                      <a:prstDash val="solid"/>
                      <a:headEnd type="none" w="med" len="med"/>
                      <a:tailEnd type="none" w="med" len="med"/>
                    </a:lnB>
                    <a:lnTlToBr>
                      <a:noFill/>
                    </a:lnTlToBr>
                    <a:lnBlToTr>
                      <a:noFill/>
                    </a:lnBlToTr>
                    <a:solidFill>
                      <a:srgbClr val="F4EBDF"/>
                    </a:solidFill>
                  </a:tcPr>
                </a:tc>
              </a:tr>
              <a:tr h="312420">
                <a:tc rowSpan="8">
                  <a:txBody>
                    <a:bodyPr/>
                    <a:p>
                      <a:pPr indent="0" algn="ctr">
                        <a:buNone/>
                      </a:pPr>
                      <a:r>
                        <a:rPr lang="zh-CN" sz="1200" b="1">
                          <a:solidFill>
                            <a:srgbClr val="000000"/>
                          </a:solidFill>
                          <a:latin typeface="Arial" panose="020B0604020202020204" pitchFamily="34" charset="0"/>
                          <a:ea typeface="微软雅黑" panose="020B0503020204020204" pitchFamily="34" charset="-122"/>
                        </a:rPr>
                        <a:t>行政区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灞桥区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15438</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23716</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16686</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-29.64%</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主要供应区，限价政策影响以及刚需产品的大量供应拉低价格</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86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新城区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19509</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未央区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18164</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17621</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17409</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559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雁塔区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17884</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新城区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20667</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559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长安区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16120</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14506</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16290</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12.30%</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翠景台拉高价格</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莲湖区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15368</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559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B w="6350" cap="flat" cmpd="sng">
                      <a:solidFill>
                        <a:srgbClr val="C7A064"/>
                      </a:solidFill>
                      <a:prstDash val="solid"/>
                      <a:headEnd type="none" w="med" len="med"/>
                      <a:tailEnd type="none" w="med" len="med"/>
                    </a:lnB>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鄠邑区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13246</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rowSpan="7">
                  <a:txBody>
                    <a:bodyPr/>
                    <a:p>
                      <a:pPr indent="0" algn="ctr">
                        <a:buNone/>
                      </a:pPr>
                      <a:r>
                        <a:rPr lang="zh-CN" sz="1200" b="1">
                          <a:solidFill>
                            <a:srgbClr val="000000"/>
                          </a:solidFill>
                          <a:latin typeface="Arial" panose="020B0604020202020204" pitchFamily="34" charset="0"/>
                          <a:ea typeface="微软雅黑" panose="020B0503020204020204" pitchFamily="34" charset="-122"/>
                        </a:rPr>
                        <a:t>开发区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浐灞生态区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17297</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15396</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20709</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559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港务区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14438</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15093</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16089</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高新区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22135</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21777</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24912</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559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经开区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12153</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11889</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-2.22%</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曲江新区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19013</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19283</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18031</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-6.49%</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5590">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航天城</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17106</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r h="276225">
                <a:tc vMerge="1">
                  <a:tcPr>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B w="6350" cap="flat" cmpd="sng">
                      <a:solidFill>
                        <a:srgbClr val="C7A064"/>
                      </a:solidFill>
                      <a:prstDash val="solid"/>
                      <a:headEnd type="none" w="med" len="med"/>
                      <a:tailEnd type="none" w="med" len="med"/>
                    </a:lnB>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沣东新城</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solidFill>
                      <a:srgbClr val="F4EBDF"/>
                    </a:solidFill>
                  </a:tcPr>
                </a:tc>
                <a:tc>
                  <a:txBody>
                    <a:bodyPr/>
                    <a:p>
                      <a:pPr indent="0" algn="ctr">
                        <a:buNone/>
                      </a:pPr>
                      <a:r>
                        <a:rPr lang="en-US" sz="1200" b="0">
                          <a:solidFill>
                            <a:srgbClr val="000000"/>
                          </a:solidFill>
                          <a:latin typeface="微软雅黑" panose="020B0503020204020204" pitchFamily="34" charset="-122"/>
                        </a:rPr>
                        <a:t>17922</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19007</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a:t>
                      </a:r>
                      <a:endParaRPr lang="en-US" altLang="en-US" sz="1200" b="0">
                        <a:solidFill>
                          <a:srgbClr val="000000"/>
                        </a:solidFill>
                        <a:latin typeface="微软雅黑" panose="020B0503020204020204" pitchFamily="34" charset="-122"/>
                      </a:endParaRPr>
                    </a:p>
                  </a:txBody>
                  <a:tcPr marL="12700" marR="12700" marT="12700" vert="horz" anchor="ctr" anchorCtr="0">
                    <a:lnL w="6350" cap="flat" cmpd="sng">
                      <a:solidFill>
                        <a:srgbClr val="C7A064"/>
                      </a:solidFill>
                      <a:prstDash val="solid"/>
                      <a:headEnd type="none" w="med" len="med"/>
                      <a:tailEnd type="none" w="med" len="med"/>
                    </a:lnL>
                    <a:lnR w="6350" cap="flat" cmpd="sng">
                      <a:solidFill>
                        <a:srgbClr val="C7A064"/>
                      </a:solidFill>
                      <a:prstDash val="solid"/>
                      <a:headEnd type="none" w="med" len="med"/>
                      <a:tailEnd type="none" w="med" len="med"/>
                    </a:lnR>
                    <a:lnT w="6350" cap="flat" cmpd="sng">
                      <a:solidFill>
                        <a:srgbClr val="C7A064"/>
                      </a:solidFill>
                      <a:prstDash val="solid"/>
                      <a:headEnd type="none" w="med" len="med"/>
                      <a:tailEnd type="none" w="med" len="med"/>
                    </a:lnT>
                    <a:lnB w="6350" cap="flat" cmpd="sng">
                      <a:solidFill>
                        <a:srgbClr val="C7A064"/>
                      </a:solidFill>
                      <a:prstDash val="solid"/>
                      <a:headEnd type="none" w="med" len="med"/>
                      <a:tailEnd type="none" w="med" len="med"/>
                    </a:lnB>
                    <a:lnTlToBr>
                      <a:noFill/>
                    </a:lnTlToBr>
                    <a:lnBlToTr>
                      <a:noFill/>
                    </a:lnBlToTr>
                    <a:noFill/>
                  </a:tcPr>
                </a:tc>
              </a:tr>
            </a:tbl>
          </a:graphicData>
        </a:graphic>
      </p:graphicFrame>
      <p:sp>
        <p:nvSpPr>
          <p:cNvPr id="15" name="object 15"/>
          <p:cNvSpPr txBox="1"/>
          <p:nvPr/>
        </p:nvSpPr>
        <p:spPr>
          <a:xfrm>
            <a:off x="295910" y="1053465"/>
            <a:ext cx="6871335" cy="706755"/>
          </a:xfrm>
          <a:prstGeom prst="rect">
            <a:avLst/>
          </a:prstGeom>
          <a:noFill/>
        </p:spPr>
        <p:txBody>
          <a:bodyPr vert="horz" wrap="square" lIns="91440" tIns="45720" rIns="91440" bIns="45720" rtlCol="0">
            <a:spAutoFit/>
          </a:bodyPr>
          <a:p>
            <a:pPr>
              <a:lnSpc>
                <a:spcPct val="125000"/>
              </a:lnSpc>
              <a:buClrTx/>
              <a:buSzTx/>
              <a:buFontTx/>
            </a:pPr>
            <a:r>
              <a:rPr lang="zh-CN" altLang="en-US" sz="1600" b="1" dirty="0">
                <a:solidFill>
                  <a:srgbClr val="C7A064"/>
                </a:solidFill>
                <a:latin typeface="微软雅黑" panose="020B0503020204020204" pitchFamily="34" charset="-122"/>
                <a:ea typeface="微软雅黑" panose="020B0503020204020204" pitchFamily="34" charset="-122"/>
                <a:sym typeface="+mn-ea"/>
              </a:rPr>
              <a:t>多项政策影响，市场观望严重，叠加全运会因素影响，</a:t>
            </a:r>
            <a:r>
              <a:rPr lang="en-US" altLang="zh-CN" sz="1600" b="1" dirty="0">
                <a:solidFill>
                  <a:srgbClr val="C7A064"/>
                </a:solidFill>
                <a:latin typeface="微软雅黑" panose="020B0503020204020204" pitchFamily="34" charset="-122"/>
                <a:ea typeface="微软雅黑" panose="020B0503020204020204" pitchFamily="34" charset="-122"/>
                <a:sym typeface="+mn-ea"/>
              </a:rPr>
              <a:t>9</a:t>
            </a:r>
            <a:r>
              <a:rPr lang="zh-CN" altLang="en-US" sz="1600" b="1" dirty="0">
                <a:solidFill>
                  <a:srgbClr val="C7A064"/>
                </a:solidFill>
                <a:latin typeface="微软雅黑" panose="020B0503020204020204" pitchFamily="34" charset="-122"/>
                <a:ea typeface="微软雅黑" panose="020B0503020204020204" pitchFamily="34" charset="-122"/>
                <a:sym typeface="+mn-ea"/>
              </a:rPr>
              <a:t>月新盘公示量锐减，各区域均以刚需盘为主，</a:t>
            </a:r>
            <a:r>
              <a:rPr lang="en-US" altLang="zh-CN" sz="1600" b="1" dirty="0">
                <a:solidFill>
                  <a:srgbClr val="C7A064"/>
                </a:solidFill>
                <a:latin typeface="微软雅黑" panose="020B0503020204020204" pitchFamily="34" charset="-122"/>
                <a:ea typeface="微软雅黑" panose="020B0503020204020204" pitchFamily="34" charset="-122"/>
                <a:sym typeface="+mn-ea"/>
              </a:rPr>
              <a:t>1.1-1.6</a:t>
            </a:r>
            <a:r>
              <a:rPr lang="zh-CN" altLang="en-US" sz="1600" b="1" dirty="0">
                <a:solidFill>
                  <a:srgbClr val="C7A064"/>
                </a:solidFill>
                <a:latin typeface="微软雅黑" panose="020B0503020204020204" pitchFamily="34" charset="-122"/>
                <a:ea typeface="微软雅黑" panose="020B0503020204020204" pitchFamily="34" charset="-122"/>
                <a:sym typeface="+mn-ea"/>
              </a:rPr>
              <a:t>万元</a:t>
            </a:r>
            <a:r>
              <a:rPr lang="en-US" altLang="zh-CN" sz="1600" b="1" dirty="0">
                <a:solidFill>
                  <a:srgbClr val="C7A064"/>
                </a:solidFill>
                <a:latin typeface="微软雅黑" panose="020B0503020204020204" pitchFamily="34" charset="-122"/>
                <a:ea typeface="微软雅黑" panose="020B0503020204020204" pitchFamily="34" charset="-122"/>
                <a:sym typeface="+mn-ea"/>
              </a:rPr>
              <a:t>/</a:t>
            </a:r>
            <a:r>
              <a:rPr lang="zh-CN" altLang="en-US" sz="1600" b="1" dirty="0">
                <a:solidFill>
                  <a:srgbClr val="C7A064"/>
                </a:solidFill>
                <a:latin typeface="微软雅黑" panose="020B0503020204020204" pitchFamily="34" charset="-122"/>
                <a:ea typeface="微软雅黑" panose="020B0503020204020204" pitchFamily="34" charset="-122"/>
                <a:sym typeface="+mn-ea"/>
              </a:rPr>
              <a:t>㎡占比超</a:t>
            </a:r>
            <a:r>
              <a:rPr lang="en-US" altLang="zh-CN" sz="1600" b="1" dirty="0">
                <a:solidFill>
                  <a:srgbClr val="C7A064"/>
                </a:solidFill>
                <a:latin typeface="微软雅黑" panose="020B0503020204020204" pitchFamily="34" charset="-122"/>
                <a:ea typeface="微软雅黑" panose="020B0503020204020204" pitchFamily="34" charset="-122"/>
                <a:sym typeface="+mn-ea"/>
              </a:rPr>
              <a:t>80%</a:t>
            </a:r>
            <a:r>
              <a:rPr lang="zh-CN" altLang="en-US" sz="1600" b="1" dirty="0">
                <a:solidFill>
                  <a:srgbClr val="C7A064"/>
                </a:solidFill>
                <a:latin typeface="微软雅黑" panose="020B0503020204020204" pitchFamily="34" charset="-122"/>
                <a:ea typeface="微软雅黑" panose="020B0503020204020204" pitchFamily="34" charset="-122"/>
                <a:sym typeface="+mn-ea"/>
              </a:rPr>
              <a:t>。</a:t>
            </a:r>
            <a:endParaRPr lang="zh-CN" altLang="en-US" sz="1600" b="1" dirty="0">
              <a:solidFill>
                <a:srgbClr val="C7A064"/>
              </a:solidFill>
              <a:latin typeface="微软雅黑" panose="020B0503020204020204" pitchFamily="34" charset="-122"/>
              <a:ea typeface="微软雅黑" panose="020B0503020204020204" pitchFamily="34" charset="-122"/>
              <a:sym typeface="+mn-ea"/>
            </a:endParaRPr>
          </a:p>
        </p:txBody>
      </p:sp>
      <p:sp>
        <p:nvSpPr>
          <p:cNvPr id="167" name="矩形 16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价格公示</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分区域公示变化</a:t>
            </a:r>
            <a:endParaRPr lang="zh-CN" altLang="en-US" b="1" dirty="0">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2"/>
            </p:custDataLst>
          </p:nvPr>
        </p:nvGraphicFramePr>
        <p:xfrm>
          <a:off x="7266940" y="570230"/>
          <a:ext cx="4256405" cy="1245235"/>
        </p:xfrm>
        <a:graphic>
          <a:graphicData uri="http://schemas.openxmlformats.org/drawingml/2006/table">
            <a:tbl>
              <a:tblPr firstRow="1" bandRow="1">
                <a:tableStyleId>{5C22544A-7EE6-4342-B048-85BDC9FD1C3A}</a:tableStyleId>
              </a:tblPr>
              <a:tblGrid>
                <a:gridCol w="1038225"/>
                <a:gridCol w="1040130"/>
                <a:gridCol w="1038225"/>
                <a:gridCol w="1139825"/>
              </a:tblGrid>
              <a:tr h="247015">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时间</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公示项目量</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首次公示</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首次公示占比</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249555">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6月</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27.78%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50190">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7月</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22</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36.36%</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48920">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8月</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22</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12</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54.55%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49555">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9月</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10.00%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pic>
        <p:nvPicPr>
          <p:cNvPr id="11" name="图片 10" descr="文本&#10;&#10;描述已自动生成"/>
          <p:cNvPicPr>
            <a:picLocks noChangeAspect="1"/>
          </p:cNvPicPr>
          <p:nvPr/>
        </p:nvPicPr>
        <p:blipFill>
          <a:blip r:embed="rId3">
            <a:alphaModFix amt="20000"/>
          </a:blip>
          <a:stretch>
            <a:fillRect/>
          </a:stretch>
        </p:blipFill>
        <p:spPr>
          <a:xfrm rot="2160000">
            <a:off x="9367520" y="2922270"/>
            <a:ext cx="2505710" cy="451485"/>
          </a:xfrm>
          <a:prstGeom prst="rect">
            <a:avLst/>
          </a:prstGeom>
        </p:spPr>
      </p:pic>
      <p:pic>
        <p:nvPicPr>
          <p:cNvPr id="12" name="图片 11" descr="文本&#10;&#10;描述已自动生成"/>
          <p:cNvPicPr>
            <a:picLocks noChangeAspect="1"/>
          </p:cNvPicPr>
          <p:nvPr/>
        </p:nvPicPr>
        <p:blipFill>
          <a:blip r:embed="rId3">
            <a:alphaModFix amt="20000"/>
          </a:blip>
          <a:stretch>
            <a:fillRect/>
          </a:stretch>
        </p:blipFill>
        <p:spPr>
          <a:xfrm rot="2160000">
            <a:off x="7732395" y="2922270"/>
            <a:ext cx="2505710" cy="451485"/>
          </a:xfrm>
          <a:prstGeom prst="rect">
            <a:avLst/>
          </a:prstGeom>
        </p:spPr>
      </p:pic>
      <p:pic>
        <p:nvPicPr>
          <p:cNvPr id="13" name="图片 12" descr="文本&#10;&#10;描述已自动生成"/>
          <p:cNvPicPr>
            <a:picLocks noChangeAspect="1"/>
          </p:cNvPicPr>
          <p:nvPr/>
        </p:nvPicPr>
        <p:blipFill>
          <a:blip r:embed="rId3">
            <a:alphaModFix amt="20000"/>
          </a:blip>
          <a:stretch>
            <a:fillRect/>
          </a:stretch>
        </p:blipFill>
        <p:spPr>
          <a:xfrm rot="2160000">
            <a:off x="9217025" y="4973320"/>
            <a:ext cx="2505710" cy="451485"/>
          </a:xfrm>
          <a:prstGeom prst="rect">
            <a:avLst/>
          </a:prstGeom>
        </p:spPr>
      </p:pic>
      <p:pic>
        <p:nvPicPr>
          <p:cNvPr id="14" name="图片 13" descr="文本&#10;&#10;描述已自动生成"/>
          <p:cNvPicPr>
            <a:picLocks noChangeAspect="1"/>
          </p:cNvPicPr>
          <p:nvPr/>
        </p:nvPicPr>
        <p:blipFill>
          <a:blip r:embed="rId3">
            <a:alphaModFix amt="20000"/>
          </a:blip>
          <a:stretch>
            <a:fillRect/>
          </a:stretch>
        </p:blipFill>
        <p:spPr>
          <a:xfrm rot="2160000">
            <a:off x="6200775" y="3052445"/>
            <a:ext cx="2505710" cy="451485"/>
          </a:xfrm>
          <a:prstGeom prst="rect">
            <a:avLst/>
          </a:prstGeom>
        </p:spPr>
      </p:pic>
      <p:pic>
        <p:nvPicPr>
          <p:cNvPr id="4" name="图片 3" descr="文本&#10;&#10;描述已自动生成"/>
          <p:cNvPicPr>
            <a:picLocks noChangeAspect="1"/>
          </p:cNvPicPr>
          <p:nvPr/>
        </p:nvPicPr>
        <p:blipFill>
          <a:blip r:embed="rId3">
            <a:alphaModFix amt="20000"/>
          </a:blip>
          <a:stretch>
            <a:fillRect/>
          </a:stretch>
        </p:blipFill>
        <p:spPr>
          <a:xfrm rot="2160000">
            <a:off x="7927975" y="5367020"/>
            <a:ext cx="2505710" cy="451485"/>
          </a:xfrm>
          <a:prstGeom prst="rect">
            <a:avLst/>
          </a:prstGeom>
        </p:spPr>
      </p:pic>
      <p:pic>
        <p:nvPicPr>
          <p:cNvPr id="16" name="图片 15" descr="文本&#10;&#10;描述已自动生成"/>
          <p:cNvPicPr>
            <a:picLocks noChangeAspect="1"/>
          </p:cNvPicPr>
          <p:nvPr/>
        </p:nvPicPr>
        <p:blipFill>
          <a:blip r:embed="rId3">
            <a:alphaModFix amt="20000"/>
          </a:blip>
          <a:stretch>
            <a:fillRect/>
          </a:stretch>
        </p:blipFill>
        <p:spPr>
          <a:xfrm rot="2160000">
            <a:off x="4368800" y="3134995"/>
            <a:ext cx="2505710" cy="451485"/>
          </a:xfrm>
          <a:prstGeom prst="rect">
            <a:avLst/>
          </a:prstGeom>
        </p:spPr>
      </p:pic>
      <p:pic>
        <p:nvPicPr>
          <p:cNvPr id="17" name="图片 16" descr="文本&#10;&#10;描述已自动生成"/>
          <p:cNvPicPr>
            <a:picLocks noChangeAspect="1"/>
          </p:cNvPicPr>
          <p:nvPr/>
        </p:nvPicPr>
        <p:blipFill>
          <a:blip r:embed="rId3">
            <a:alphaModFix amt="20000"/>
          </a:blip>
          <a:stretch>
            <a:fillRect/>
          </a:stretch>
        </p:blipFill>
        <p:spPr>
          <a:xfrm rot="2160000">
            <a:off x="5635625" y="5243195"/>
            <a:ext cx="2505710" cy="451485"/>
          </a:xfrm>
          <a:prstGeom prst="rect">
            <a:avLst/>
          </a:prstGeom>
        </p:spPr>
      </p:pic>
      <p:pic>
        <p:nvPicPr>
          <p:cNvPr id="18" name="图片 17" descr="文本&#10;&#10;描述已自动生成"/>
          <p:cNvPicPr>
            <a:picLocks noChangeAspect="1"/>
          </p:cNvPicPr>
          <p:nvPr/>
        </p:nvPicPr>
        <p:blipFill>
          <a:blip r:embed="rId3">
            <a:alphaModFix amt="20000"/>
          </a:blip>
          <a:stretch>
            <a:fillRect/>
          </a:stretch>
        </p:blipFill>
        <p:spPr>
          <a:xfrm rot="2160000">
            <a:off x="2143125" y="2798445"/>
            <a:ext cx="2505710" cy="451485"/>
          </a:xfrm>
          <a:prstGeom prst="rect">
            <a:avLst/>
          </a:prstGeom>
        </p:spPr>
      </p:pic>
      <p:pic>
        <p:nvPicPr>
          <p:cNvPr id="19" name="图片 18" descr="文本&#10;&#10;描述已自动生成"/>
          <p:cNvPicPr>
            <a:picLocks noChangeAspect="1"/>
          </p:cNvPicPr>
          <p:nvPr/>
        </p:nvPicPr>
        <p:blipFill>
          <a:blip r:embed="rId3">
            <a:alphaModFix amt="20000"/>
          </a:blip>
          <a:stretch>
            <a:fillRect/>
          </a:stretch>
        </p:blipFill>
        <p:spPr>
          <a:xfrm rot="2160000">
            <a:off x="3908425" y="5367655"/>
            <a:ext cx="2505710" cy="451485"/>
          </a:xfrm>
          <a:prstGeom prst="rect">
            <a:avLst/>
          </a:prstGeom>
        </p:spPr>
      </p:pic>
      <p:pic>
        <p:nvPicPr>
          <p:cNvPr id="20" name="图片 19" descr="文本&#10;&#10;描述已自动生成"/>
          <p:cNvPicPr>
            <a:picLocks noChangeAspect="1"/>
          </p:cNvPicPr>
          <p:nvPr/>
        </p:nvPicPr>
        <p:blipFill>
          <a:blip r:embed="rId3">
            <a:alphaModFix amt="20000"/>
          </a:blip>
          <a:stretch>
            <a:fillRect/>
          </a:stretch>
        </p:blipFill>
        <p:spPr>
          <a:xfrm rot="2160000">
            <a:off x="539750" y="3052445"/>
            <a:ext cx="2505710" cy="451485"/>
          </a:xfrm>
          <a:prstGeom prst="rect">
            <a:avLst/>
          </a:prstGeom>
        </p:spPr>
      </p:pic>
      <p:pic>
        <p:nvPicPr>
          <p:cNvPr id="21" name="图片 20" descr="文本&#10;&#10;描述已自动生成"/>
          <p:cNvPicPr>
            <a:picLocks noChangeAspect="1"/>
          </p:cNvPicPr>
          <p:nvPr/>
        </p:nvPicPr>
        <p:blipFill>
          <a:blip r:embed="rId3">
            <a:alphaModFix amt="20000"/>
          </a:blip>
          <a:stretch>
            <a:fillRect/>
          </a:stretch>
        </p:blipFill>
        <p:spPr>
          <a:xfrm rot="2160000">
            <a:off x="1247775" y="5243195"/>
            <a:ext cx="2505710" cy="451485"/>
          </a:xfrm>
          <a:prstGeom prst="rect">
            <a:avLst/>
          </a:prstGeom>
        </p:spPr>
      </p:pic>
      <p:sp>
        <p:nvSpPr>
          <p:cNvPr id="5" name="文本框 4"/>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文本&#10;&#10;描述已自动生成"/>
          <p:cNvPicPr>
            <a:picLocks noChangeAspect="1"/>
          </p:cNvPicPr>
          <p:nvPr/>
        </p:nvPicPr>
        <p:blipFill>
          <a:blip r:embed="rId2">
            <a:alphaModFix amt="20000"/>
          </a:blip>
          <a:stretch>
            <a:fillRect/>
          </a:stretch>
        </p:blipFill>
        <p:spPr>
          <a:xfrm>
            <a:off x="3474017" y="3573000"/>
            <a:ext cx="5107438" cy="920259"/>
          </a:xfrm>
          <a:prstGeom prst="rect">
            <a:avLst/>
          </a:prstGeom>
        </p:spPr>
      </p:pic>
      <p:sp>
        <p:nvSpPr>
          <p:cNvPr id="167" name="矩形 16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意向登记</a:t>
            </a:r>
            <a:r>
              <a:rPr lang="en-US" altLang="zh-CN" b="1" dirty="0">
                <a:latin typeface="微软雅黑" panose="020B0503020204020204" pitchFamily="34" charset="-122"/>
                <a:ea typeface="微软雅黑" panose="020B0503020204020204" pitchFamily="34" charset="-122"/>
              </a:rPr>
              <a:t>-</a:t>
            </a:r>
            <a:r>
              <a:rPr lang="zh-CN" b="1" dirty="0">
                <a:latin typeface="微软雅黑" panose="020B0503020204020204" pitchFamily="34" charset="-122"/>
                <a:ea typeface="微软雅黑" panose="020B0503020204020204" pitchFamily="34" charset="-122"/>
              </a:rPr>
              <a:t>线上登记及核验量</a:t>
            </a:r>
            <a:endParaRPr lang="zh-CN" b="1" dirty="0">
              <a:latin typeface="微软雅黑" panose="020B0503020204020204" pitchFamily="34" charset="-122"/>
              <a:ea typeface="微软雅黑" panose="020B0503020204020204" pitchFamily="34" charset="-122"/>
            </a:endParaRPr>
          </a:p>
        </p:txBody>
      </p:sp>
      <p:sp>
        <p:nvSpPr>
          <p:cNvPr id="186" name="object 186"/>
          <p:cNvSpPr txBox="1"/>
          <p:nvPr/>
        </p:nvSpPr>
        <p:spPr>
          <a:xfrm>
            <a:off x="275590" y="899795"/>
            <a:ext cx="11496675" cy="706755"/>
          </a:xfrm>
          <a:prstGeom prst="rect">
            <a:avLst/>
          </a:prstGeom>
          <a:noFill/>
        </p:spPr>
        <p:txBody>
          <a:bodyPr vert="horz" wrap="square" lIns="91440" tIns="45720" rIns="91440" bIns="45720" rtlCol="0">
            <a:spAutoFit/>
          </a:bodyPr>
          <a:lstStyle/>
          <a:p>
            <a:pPr>
              <a:lnSpc>
                <a:spcPct val="125000"/>
              </a:lnSpc>
              <a:buClrTx/>
              <a:buSzTx/>
              <a:buFontTx/>
            </a:pPr>
            <a:r>
              <a:rPr lang="zh-CN" altLang="en-US" sz="1600" b="1" dirty="0">
                <a:solidFill>
                  <a:srgbClr val="C7A064"/>
                </a:solidFill>
                <a:latin typeface="微软雅黑" panose="020B0503020204020204" pitchFamily="34" charset="-122"/>
                <a:ea typeface="微软雅黑" panose="020B0503020204020204" pitchFamily="34" charset="-122"/>
                <a:sym typeface="+mn-ea"/>
              </a:rPr>
              <a:t>登记量/核验通过量/核验量近</a:t>
            </a:r>
            <a:r>
              <a:rPr lang="en-US" altLang="zh-CN" sz="1600" b="1" dirty="0">
                <a:solidFill>
                  <a:srgbClr val="C7A064"/>
                </a:solidFill>
                <a:latin typeface="微软雅黑" panose="020B0503020204020204" pitchFamily="34" charset="-122"/>
                <a:ea typeface="微软雅黑" panose="020B0503020204020204" pitchFamily="34" charset="-122"/>
                <a:sym typeface="+mn-ea"/>
              </a:rPr>
              <a:t>3</a:t>
            </a:r>
            <a:r>
              <a:rPr lang="zh-CN" altLang="en-US" sz="1600" b="1" dirty="0">
                <a:solidFill>
                  <a:srgbClr val="C7A064"/>
                </a:solidFill>
                <a:latin typeface="微软雅黑" panose="020B0503020204020204" pitchFamily="34" charset="-122"/>
                <a:ea typeface="微软雅黑" panose="020B0503020204020204" pitchFamily="34" charset="-122"/>
                <a:sym typeface="+mn-ea"/>
              </a:rPr>
              <a:t>个月持续走低，但仍处于近一年高位水平</a:t>
            </a:r>
            <a:endParaRPr lang="zh-CN" altLang="en-US" sz="1600" b="1" dirty="0">
              <a:solidFill>
                <a:srgbClr val="C7A064"/>
              </a:solidFill>
              <a:latin typeface="微软雅黑" panose="020B0503020204020204" pitchFamily="34" charset="-122"/>
              <a:ea typeface="微软雅黑" panose="020B0503020204020204" pitchFamily="34" charset="-122"/>
              <a:sym typeface="+mn-ea"/>
            </a:endParaRPr>
          </a:p>
          <a:p>
            <a:pPr>
              <a:lnSpc>
                <a:spcPct val="125000"/>
              </a:lnSpc>
              <a:buClrTx/>
              <a:buSzTx/>
              <a:buFontTx/>
            </a:pPr>
            <a:r>
              <a:rPr lang="zh-CN" altLang="en-US" sz="1600" b="1" dirty="0">
                <a:solidFill>
                  <a:srgbClr val="C7A064"/>
                </a:solidFill>
                <a:latin typeface="微软雅黑" panose="020B0503020204020204" pitchFamily="34" charset="-122"/>
                <a:ea typeface="微软雅黑" panose="020B0503020204020204" pitchFamily="34" charset="-122"/>
                <a:sym typeface="+mn-ea"/>
              </a:rPr>
              <a:t>供应量激增，但改善型井喷，市场高位承压，部分投资客离场客量萎缩，真正购房需求客户仍旧较多，市场供求错配现象明显</a:t>
            </a:r>
            <a:endParaRPr lang="zh-CN" altLang="en-US" sz="1600" b="1" dirty="0">
              <a:solidFill>
                <a:srgbClr val="C7A064"/>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graphicFrame>
        <p:nvGraphicFramePr>
          <p:cNvPr id="3" name="表格 2"/>
          <p:cNvGraphicFramePr>
            <a:graphicFrameLocks noGrp="1"/>
          </p:cNvGraphicFramePr>
          <p:nvPr>
            <p:custDataLst>
              <p:tags r:id="rId3"/>
            </p:custDataLst>
          </p:nvPr>
        </p:nvGraphicFramePr>
        <p:xfrm>
          <a:off x="286385" y="1616075"/>
          <a:ext cx="11474450" cy="989330"/>
        </p:xfrm>
        <a:graphic>
          <a:graphicData uri="http://schemas.openxmlformats.org/drawingml/2006/table">
            <a:tbl>
              <a:tblPr>
                <a:tableStyleId>{5C22544A-7EE6-4342-B048-85BDC9FD1C3A}</a:tableStyleId>
              </a:tblPr>
              <a:tblGrid>
                <a:gridCol w="913765"/>
                <a:gridCol w="1381125"/>
                <a:gridCol w="1147445"/>
                <a:gridCol w="1147445"/>
                <a:gridCol w="1147445"/>
                <a:gridCol w="1147445"/>
                <a:gridCol w="1147445"/>
                <a:gridCol w="1010285"/>
                <a:gridCol w="1284605"/>
                <a:gridCol w="1147445"/>
              </a:tblGrid>
              <a:tr h="243205">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时间</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线上登记项目</a:t>
                      </a:r>
                      <a:r>
                        <a:rPr lang="en-US" altLang="zh-CN" sz="1000" b="1" u="none" strike="noStrike" dirty="0">
                          <a:effectLst/>
                          <a:latin typeface="微软雅黑" panose="020B0503020204020204" pitchFamily="34" charset="-122"/>
                          <a:ea typeface="微软雅黑" panose="020B0503020204020204" pitchFamily="34" charset="-122"/>
                        </a:rPr>
                        <a:t>/</a:t>
                      </a:r>
                      <a:r>
                        <a:rPr lang="zh-CN" altLang="en-US" sz="1000" b="1" u="none" strike="noStrike" dirty="0">
                          <a:effectLst/>
                          <a:latin typeface="微软雅黑" panose="020B0503020204020204" pitchFamily="34" charset="-122"/>
                          <a:ea typeface="微软雅黑" panose="020B0503020204020204" pitchFamily="34" charset="-122"/>
                        </a:rPr>
                        <a:t>次数</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房源量</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意向登记量</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核验通过量</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核验通过率</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中签率</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摇号</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摇号盘客量集中度</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zh-CN" altLang="en-US" sz="1000" b="1" u="none" strike="noStrike" dirty="0">
                          <a:effectLst/>
                          <a:latin typeface="微软雅黑" panose="020B0503020204020204" pitchFamily="34" charset="-122"/>
                          <a:ea typeface="微软雅黑" panose="020B0503020204020204" pitchFamily="34" charset="-122"/>
                        </a:rPr>
                        <a:t>非摇号</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r>
              <a:tr h="186690">
                <a:tc>
                  <a:txBody>
                    <a:bodyPr/>
                    <a:lstStyle/>
                    <a:p>
                      <a:pPr algn="ctr" rtl="0" fontAlgn="ctr"/>
                      <a:r>
                        <a:rPr lang="en-US" altLang="zh-CN" sz="1000" b="1" u="none" strike="noStrike" dirty="0">
                          <a:effectLst/>
                          <a:latin typeface="微软雅黑" panose="020B0503020204020204" pitchFamily="34" charset="-122"/>
                          <a:ea typeface="微软雅黑" panose="020B0503020204020204" pitchFamily="34" charset="-122"/>
                        </a:rPr>
                        <a:t>6</a:t>
                      </a:r>
                      <a:r>
                        <a:rPr lang="zh-CN" altLang="en-US" sz="1000" b="1" u="none" strike="noStrike" dirty="0">
                          <a:effectLst/>
                          <a:latin typeface="微软雅黑" panose="020B0503020204020204" pitchFamily="34" charset="-122"/>
                          <a:ea typeface="微软雅黑" panose="020B0503020204020204" pitchFamily="34" charset="-122"/>
                        </a:rPr>
                        <a:t>月</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34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8054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118402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100304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20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94%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186690">
                <a:tc>
                  <a:txBody>
                    <a:bodyPr/>
                    <a:lstStyle/>
                    <a:p>
                      <a:pPr algn="ctr" rtl="0" fontAlgn="ctr"/>
                      <a:r>
                        <a:rPr lang="en-US" altLang="zh-CN" sz="1000" b="1" u="none" strike="noStrike" dirty="0">
                          <a:effectLst/>
                          <a:latin typeface="微软雅黑" panose="020B0503020204020204" pitchFamily="34" charset="-122"/>
                          <a:ea typeface="微软雅黑" panose="020B0503020204020204" pitchFamily="34" charset="-122"/>
                        </a:rPr>
                        <a:t>7</a:t>
                      </a:r>
                      <a:r>
                        <a:rPr lang="zh-CN" altLang="en-US" sz="1000" b="1" u="none" strike="noStrike" dirty="0">
                          <a:effectLst/>
                          <a:latin typeface="微软雅黑" panose="020B0503020204020204" pitchFamily="34" charset="-122"/>
                          <a:ea typeface="微软雅黑" panose="020B0503020204020204" pitchFamily="34" charset="-122"/>
                        </a:rPr>
                        <a:t>月</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25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8396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97236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78231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80.45%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11%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22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dirty="0">
                          <a:effectLst/>
                          <a:latin typeface="微软雅黑" panose="020B0503020204020204" pitchFamily="34" charset="-122"/>
                          <a:ea typeface="微软雅黑" panose="020B0503020204020204" pitchFamily="34" charset="-122"/>
                        </a:rPr>
                        <a:t>97%</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186690">
                <a:tc>
                  <a:txBody>
                    <a:bodyPr/>
                    <a:lstStyle/>
                    <a:p>
                      <a:pPr algn="ctr" rtl="0" fontAlgn="ctr"/>
                      <a:r>
                        <a:rPr lang="en-US" altLang="zh-CN" sz="1000" b="1" u="none" strike="noStrike" dirty="0">
                          <a:effectLst/>
                          <a:latin typeface="微软雅黑" panose="020B0503020204020204" pitchFamily="34" charset="-122"/>
                          <a:ea typeface="微软雅黑" panose="020B0503020204020204" pitchFamily="34" charset="-122"/>
                        </a:rPr>
                        <a:t>8</a:t>
                      </a:r>
                      <a:r>
                        <a:rPr lang="zh-CN" altLang="en-US" sz="1000" b="1" u="none" strike="noStrike" dirty="0">
                          <a:effectLst/>
                          <a:latin typeface="微软雅黑" panose="020B0503020204020204" pitchFamily="34" charset="-122"/>
                          <a:ea typeface="微软雅黑" panose="020B0503020204020204" pitchFamily="34" charset="-122"/>
                        </a:rPr>
                        <a:t>月</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53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15213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85185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68412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80.31%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22%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28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a:effectLst/>
                          <a:latin typeface="微软雅黑" panose="020B0503020204020204" pitchFamily="34" charset="-122"/>
                          <a:ea typeface="微软雅黑" panose="020B0503020204020204" pitchFamily="34" charset="-122"/>
                        </a:rPr>
                        <a:t>80%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lstStyle/>
                    <a:p>
                      <a:pPr algn="ctr" rtl="0" fontAlgn="ctr"/>
                      <a:r>
                        <a:rPr lang="en-US" altLang="zh-CN" sz="1000" u="none" strike="noStrike" dirty="0">
                          <a:effectLst/>
                          <a:latin typeface="微软雅黑" panose="020B0503020204020204" pitchFamily="34" charset="-122"/>
                          <a:ea typeface="微软雅黑" panose="020B0503020204020204" pitchFamily="34" charset="-122"/>
                        </a:rPr>
                        <a:t>25</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186055">
                <a:tc>
                  <a:txBody>
                    <a:bodyPr/>
                    <a:p>
                      <a:pPr algn="ctr" rtl="0" fontAlgn="ctr">
                        <a:buNone/>
                      </a:pPr>
                      <a:r>
                        <a:rPr lang="en-US" altLang="zh-CN" sz="1000" b="1" i="0" u="none" strike="noStrike" dirty="0">
                          <a:solidFill>
                            <a:srgbClr val="000000"/>
                          </a:solidFill>
                          <a:effectLst/>
                          <a:latin typeface="微软雅黑" panose="020B0503020204020204" pitchFamily="34" charset="-122"/>
                          <a:ea typeface="微软雅黑" panose="020B0503020204020204" pitchFamily="34" charset="-122"/>
                        </a:rPr>
                        <a:t>9</a:t>
                      </a:r>
                      <a:r>
                        <a:rPr lang="zh-CN" altLang="en-US" sz="1000" b="1" i="0" u="none" strike="noStrike" dirty="0">
                          <a:solidFill>
                            <a:srgbClr val="000000"/>
                          </a:solidFill>
                          <a:effectLst/>
                          <a:latin typeface="微软雅黑" panose="020B0503020204020204" pitchFamily="34" charset="-122"/>
                          <a:ea typeface="微软雅黑" panose="020B0503020204020204" pitchFamily="34" charset="-122"/>
                        </a:rPr>
                        <a:t>月</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26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5570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45402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36164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79.65%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14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a:solidFill>
                            <a:srgbClr val="000000"/>
                          </a:solidFill>
                          <a:effectLst/>
                          <a:latin typeface="微软雅黑" panose="020B0503020204020204" pitchFamily="34" charset="-122"/>
                          <a:ea typeface="微软雅黑" panose="020B0503020204020204" pitchFamily="34" charset="-122"/>
                        </a:rPr>
                        <a:t>79%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000" b="0" i="0" u="none" strike="noStrike" dirty="0">
                          <a:solidFill>
                            <a:srgbClr val="000000"/>
                          </a:solidFill>
                          <a:effectLst/>
                          <a:latin typeface="微软雅黑" panose="020B0503020204020204" pitchFamily="34" charset="-122"/>
                          <a:ea typeface="微软雅黑" panose="020B0503020204020204" pitchFamily="34" charset="-122"/>
                        </a:rPr>
                        <a:t>12</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bl>
          </a:graphicData>
        </a:graphic>
      </p:graphicFrame>
      <p:graphicFrame>
        <p:nvGraphicFramePr>
          <p:cNvPr id="4" name="图表 3"/>
          <p:cNvGraphicFramePr/>
          <p:nvPr/>
        </p:nvGraphicFramePr>
        <p:xfrm>
          <a:off x="275590" y="2661920"/>
          <a:ext cx="11460480" cy="380111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3772953" y="2902250"/>
            <a:ext cx="4644824" cy="1054769"/>
            <a:chOff x="3677018" y="2825416"/>
            <a:chExt cx="4644824" cy="1054769"/>
          </a:xfrm>
        </p:grpSpPr>
        <p:sp>
          <p:nvSpPr>
            <p:cNvPr id="2" name="矩形 1"/>
            <p:cNvSpPr/>
            <p:nvPr/>
          </p:nvSpPr>
          <p:spPr>
            <a:xfrm rot="448409">
              <a:off x="3717758" y="2825416"/>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677018" y="2931977"/>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rot="21217236">
              <a:off x="3870158" y="2977816"/>
              <a:ext cx="4451684" cy="902369"/>
            </a:xfrm>
            <a:prstGeom prst="rect">
              <a:avLst/>
            </a:prstGeom>
            <a:solidFill>
              <a:srgbClr val="C7A0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文本框 5"/>
          <p:cNvSpPr txBox="1"/>
          <p:nvPr/>
        </p:nvSpPr>
        <p:spPr>
          <a:xfrm>
            <a:off x="5173261" y="3168025"/>
            <a:ext cx="1732547" cy="521970"/>
          </a:xfrm>
          <a:prstGeom prst="rect">
            <a:avLst/>
          </a:prstGeom>
          <a:noFill/>
        </p:spPr>
        <p:txBody>
          <a:bodyPr wrap="square" rtlCol="0">
            <a:spAutoFit/>
          </a:bodyPr>
          <a:p>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宏观环境</a:t>
            </a:r>
            <a:endParaRPr lang="zh-CN" altLang="en-US" sz="2800" b="1"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custDataLst>
              <p:tags r:id="rId1"/>
            </p:custDataLst>
          </p:nvPr>
        </p:nvGraphicFramePr>
        <p:xfrm>
          <a:off x="297180" y="1336040"/>
          <a:ext cx="11368405" cy="5214620"/>
        </p:xfrm>
        <a:graphic>
          <a:graphicData uri="http://schemas.openxmlformats.org/drawingml/2006/table">
            <a:tbl>
              <a:tblPr>
                <a:tableStyleId>{5C22544A-7EE6-4342-B048-85BDC9FD1C3A}</a:tableStyleId>
              </a:tblPr>
              <a:tblGrid>
                <a:gridCol w="374650"/>
                <a:gridCol w="783590"/>
                <a:gridCol w="826135"/>
                <a:gridCol w="1346200"/>
                <a:gridCol w="1390015"/>
                <a:gridCol w="1212215"/>
                <a:gridCol w="1038225"/>
                <a:gridCol w="1091565"/>
                <a:gridCol w="1228725"/>
                <a:gridCol w="1065530"/>
                <a:gridCol w="1011555"/>
              </a:tblGrid>
              <a:tr h="442595">
                <a:tc>
                  <a:txBody>
                    <a:bodyPr/>
                    <a:p>
                      <a:pPr marL="0" algn="ctr" defTabSz="914400" rtl="0" eaLnBrk="1" fontAlgn="ctr" latinLnBrk="0" hangingPunct="1">
                        <a:buNone/>
                      </a:pPr>
                      <a:r>
                        <a:rPr lang="zh-CN" altLang="zh-HK"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序号</a:t>
                      </a:r>
                      <a:endParaRPr lang="zh-CN" altLang="zh-HK"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登记时间</a:t>
                      </a:r>
                      <a:endPar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区域</a:t>
                      </a:r>
                      <a:endPar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rPr>
                        <a:t>楼盘名</a:t>
                      </a:r>
                      <a:endPar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产品类型</a:t>
                      </a:r>
                      <a:endPar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rPr>
                        <a:t>面积段</a:t>
                      </a:r>
                      <a:r>
                        <a:rPr lang="zh-CN" altLang="zh-HK" sz="1000" b="1" u="none" strike="noStrike" kern="1200">
                          <a:solidFill>
                            <a:schemeClr val="tx1"/>
                          </a:solidFill>
                          <a:effectLst/>
                          <a:latin typeface="微软雅黑" panose="020B0503020204020204" pitchFamily="34" charset="-122"/>
                          <a:ea typeface="微软雅黑" panose="020B0503020204020204" pitchFamily="34" charset="-122"/>
                          <a:cs typeface="+mn-cs"/>
                        </a:rPr>
                        <a:t>（㎡）</a:t>
                      </a:r>
                      <a:endParaRPr lang="zh-CN" altLang="zh-HK" sz="1000" b="1" u="none" strike="noStrike" kern="120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rPr>
                        <a:t>均价（元</a:t>
                      </a:r>
                      <a:r>
                        <a:rPr lang="en-US" altLang="zh-HK" sz="1000" b="1" u="none" strike="noStrike" kern="1200">
                          <a:solidFill>
                            <a:schemeClr val="tx1"/>
                          </a:solidFill>
                          <a:effectLst/>
                          <a:latin typeface="微软雅黑" panose="020B0503020204020204" pitchFamily="34" charset="-122"/>
                          <a:ea typeface="微软雅黑" panose="020B0503020204020204" pitchFamily="34" charset="-122"/>
                          <a:cs typeface="+mn-cs"/>
                        </a:rPr>
                        <a:t>/</a:t>
                      </a:r>
                      <a:r>
                        <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rPr>
                        <a:t>㎡）</a:t>
                      </a:r>
                      <a:endPar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rPr>
                        <a:t>所推房源</a:t>
                      </a:r>
                      <a:endParaRPr lang="zh-HK" altLang="en-US" sz="1000" b="1" u="none" strike="noStrike" kern="120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CN"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意向登记申请数</a:t>
                      </a:r>
                      <a:endParaRPr lang="en-US" altLang="zh-CN"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en-US" altLang="zh-CN"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含撤销</a:t>
                      </a:r>
                      <a:r>
                        <a:rPr lang="en-US" altLang="zh-CN"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endParaRPr lang="en-US" altLang="zh-CN"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CN"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核验通过家庭</a:t>
                      </a:r>
                      <a:endParaRPr lang="en-US" altLang="zh-CN"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zh-CN"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（组）</a:t>
                      </a:r>
                      <a:endParaRPr lang="zh-CN"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marL="0" algn="ctr" defTabSz="914400" rtl="0" eaLnBrk="1" fontAlgn="ctr" latinLnBrk="0" hangingPunct="1"/>
                      <a:r>
                        <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中签率</a:t>
                      </a:r>
                      <a:endParaRPr lang="en-US" altLang="zh-HK"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r>
                        <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HK"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r>
                        <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rPr>
                        <a:t>）</a:t>
                      </a:r>
                      <a:endParaRPr lang="zh-HK" altLang="en-US" sz="1000" b="1"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245">
                <a:tc>
                  <a:txBody>
                    <a:bodyPr/>
                    <a:p>
                      <a:pPr algn="ctr" fontAlgn="ctr">
                        <a:buNone/>
                      </a:pP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1</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2021/9/1</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浐灞生态区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碧桂园</a:t>
                      </a:r>
                      <a:r>
                        <a:rPr lang="en-US" altLang="zh-CN" sz="800"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阅江府</a:t>
                      </a:r>
                      <a:endPar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小高</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143-143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19644.21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68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61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111.48%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2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雁塔区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启迪</a:t>
                      </a: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大院儿</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105-148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16118.66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1325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837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21.98%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2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灞桥区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TW"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三迪灞河壹號</a:t>
                      </a:r>
                      <a:endParaRPr lang="zh-TW"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高层、小高、叠拼</a:t>
                      </a:r>
                      <a:endPar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1208-2528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22361.87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224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278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200.00%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88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灞桥区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中海</a:t>
                      </a: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云锦</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小高</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115-144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22133.67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268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430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243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110.29%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161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高新区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高新</a:t>
                      </a: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天谷雅舍</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大平层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183-234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27479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140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152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291.67%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880">
                <a:tc>
                  <a:txBody>
                    <a:bodyPr/>
                    <a:p>
                      <a:pPr algn="ctr" fontAlgn="ctr">
                        <a:buNone/>
                      </a:pP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6</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2021/9/3</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高新区</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CN"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紫薇</a:t>
                      </a:r>
                      <a:r>
                        <a:rPr lang="en-US" altLang="zh-CN" sz="800" u="none" strike="noStrike" kern="1200">
                          <a:solidFill>
                            <a:srgbClr val="C00000"/>
                          </a:solidFill>
                          <a:effectLst/>
                          <a:latin typeface="微软雅黑" panose="020B0503020204020204" pitchFamily="34" charset="-122"/>
                          <a:ea typeface="微软雅黑" panose="020B0503020204020204" pitchFamily="34" charset="-122"/>
                          <a:cs typeface="+mn-cs"/>
                        </a:rPr>
                        <a:t>·</a:t>
                      </a:r>
                      <a:r>
                        <a:rPr lang="zh-CN"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华发</a:t>
                      </a:r>
                      <a:r>
                        <a:rPr lang="en-US" altLang="zh-CN" sz="800" u="none" strike="noStrike" kern="1200">
                          <a:solidFill>
                            <a:srgbClr val="C00000"/>
                          </a:solidFill>
                          <a:effectLst/>
                          <a:latin typeface="微软雅黑" panose="020B0503020204020204" pitchFamily="34" charset="-122"/>
                          <a:ea typeface="微软雅黑" panose="020B0503020204020204" pitchFamily="34" charset="-122"/>
                          <a:cs typeface="+mn-cs"/>
                        </a:rPr>
                        <a:t>CID</a:t>
                      </a:r>
                      <a:r>
                        <a:rPr lang="zh-CN"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中央首府</a:t>
                      </a:r>
                      <a:endParaRPr lang="zh-CN"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小高</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172-173</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18670</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56</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2357</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1998</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2.80%</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245">
                <a:tc>
                  <a:txBody>
                    <a:bodyPr/>
                    <a:p>
                      <a:pPr algn="ctr" fontAlgn="ctr">
                        <a:buNone/>
                      </a:pP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7</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2021/9/4</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长安区</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翠景台</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118-134</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14800.26</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256</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1455</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1251</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2.80%</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2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浐灞生态区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源邸壹号</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大平层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256-365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33330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69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160.87%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88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莲湖区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老城根蓝光雍锦世家</a:t>
                      </a:r>
                      <a:endPar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高层、洋房</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41-237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17262.14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383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1487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377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101.59%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2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航天基地</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鑫苑府</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128-226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17654.94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1875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1629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12.77%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2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未央区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碧桂园云府</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高层、小高、洋房</a:t>
                      </a:r>
                      <a:endPar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142-258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17786.68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267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359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258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103.49%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2076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航天基地</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融创</a:t>
                      </a: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揽月府</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小高</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154-175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17906.13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1140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722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13.99%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880">
                <a:tc>
                  <a:txBody>
                    <a:bodyPr/>
                    <a:p>
                      <a:pPr algn="ctr" fontAlgn="ctr">
                        <a:buNone/>
                      </a:pP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13</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2021/9/10</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rPr>
                        <a:t>航天基地</a:t>
                      </a:r>
                      <a:endParaRPr lang="zh-HK"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山水美树</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洋房</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131-331</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15488.29</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192</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15818</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13202</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1.45%</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245">
                <a:tc>
                  <a:txBody>
                    <a:bodyPr/>
                    <a:p>
                      <a:pPr algn="ctr" fontAlgn="ctr">
                        <a:buNone/>
                      </a:pP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14</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2021/9/11</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rPr>
                        <a:t>航天基地</a:t>
                      </a:r>
                      <a:endParaRPr lang="zh-HK"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CN"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rPr>
                        <a:t>英郡年华国际社区</a:t>
                      </a:r>
                      <a:endParaRPr lang="zh-CN"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78-120</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11661.03</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26</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2371</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1899</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1.37%</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880">
                <a:tc>
                  <a:txBody>
                    <a:bodyPr/>
                    <a:p>
                      <a:pPr algn="ctr" fontAlgn="ctr">
                        <a:buNone/>
                      </a:pP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15</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2021/9/11</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dirty="0">
                          <a:solidFill>
                            <a:schemeClr val="dk1"/>
                          </a:solidFill>
                          <a:effectLst/>
                          <a:latin typeface="微软雅黑" panose="020B0503020204020204" pitchFamily="34" charset="-122"/>
                          <a:ea typeface="微软雅黑" panose="020B0503020204020204" pitchFamily="34" charset="-122"/>
                          <a:cs typeface="+mn-cs"/>
                        </a:rPr>
                        <a:t>浐灞生态区</a:t>
                      </a:r>
                      <a:endParaRPr lang="zh-HK" altLang="en-US"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dirty="0">
                          <a:solidFill>
                            <a:schemeClr val="dk1"/>
                          </a:solidFill>
                          <a:effectLst/>
                          <a:latin typeface="微软雅黑" panose="020B0503020204020204" pitchFamily="34" charset="-122"/>
                          <a:ea typeface="微软雅黑" panose="020B0503020204020204" pitchFamily="34" charset="-122"/>
                          <a:cs typeface="+mn-cs"/>
                        </a:rPr>
                        <a:t>东御兰汀</a:t>
                      </a:r>
                      <a:endParaRPr lang="zh-HK" altLang="en-US"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dirty="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107-143</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12058</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22</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326</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46</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47.83%</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161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浐灞生态区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融创云潮府</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小高</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122-153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18216.5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276</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88</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107.95%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351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灞桥区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臻园阳光</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97-174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10968.99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286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59.39%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161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莲湖区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黄金嘉境</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高层、洋房</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52-177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13637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1059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558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18.64%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351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新城区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龙湖</a:t>
                      </a: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a:t>
                      </a: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天曜</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93-143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18126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400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1617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1454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27.51%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097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雁塔区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香山红叶</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86-116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17267.04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432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630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295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146.44%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245">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2021/9/19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国际港务区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绿地新里城二期</a:t>
                      </a:r>
                      <a:endPar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98-134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15418.5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165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132.26%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288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2021/9/22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高新区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招商华宇臻境</a:t>
                      </a:r>
                      <a:endParaRPr lang="zh-CN"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117-139</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24906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372</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198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44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845.45%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7960">
                <a:tc>
                  <a:txBody>
                    <a:bodyPr/>
                    <a:p>
                      <a:pPr algn="ctr" fontAlgn="ctr">
                        <a:buNone/>
                      </a:pP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23</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2021/9/25</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浐灞生态区</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御锦城</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rPr>
                        <a:t>高层、小高</a:t>
                      </a:r>
                      <a:endParaRPr lang="zh-HK" altLang="en-US"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108-166</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13564.15</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443</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9969</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rPr>
                        <a:t>9499</a:t>
                      </a:r>
                      <a:endParaRPr lang="en-US" altLang="zh-HK" sz="800" u="none" strike="noStrike" kern="120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rPr>
                        <a:t>4.66%</a:t>
                      </a:r>
                      <a:endParaRPr lang="en-US" altLang="zh-HK" sz="800" u="none" strike="noStrike" kern="1200" dirty="0">
                        <a:solidFill>
                          <a:srgbClr val="C00000"/>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161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2021/9/25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浐灞生态区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上河雲璟</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高层、小高</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989-261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13507.11</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515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1200</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1035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49.76%</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r h="18288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2021/9/25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灞桥区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领航悦宸</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83-158</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13947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365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184</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65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561.54%</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chemeClr val="bg1"/>
                    </a:solidFill>
                  </a:tcPr>
                </a:tc>
              </a:tr>
              <a:tr h="181610">
                <a:tc>
                  <a:txBody>
                    <a:bodyPr/>
                    <a:p>
                      <a:pPr algn="ctr" fontAlgn="ctr">
                        <a:buNone/>
                      </a:pP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2021/9/25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莲湖区</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劳动公园里</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rPr>
                        <a:t>高层</a:t>
                      </a:r>
                      <a:endParaRPr lang="zh-HK" altLang="en-US"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99-195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17523.03</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76</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177</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rPr>
                        <a:t>85</a:t>
                      </a:r>
                      <a:endParaRPr lang="en-US" altLang="zh-HK" sz="800" u="none" strike="noStrike" kern="120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c>
                  <a:txBody>
                    <a:bodyPr/>
                    <a:p>
                      <a:pPr algn="ctr" fontAlgn="ctr"/>
                      <a:r>
                        <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rPr>
                        <a:t>89.41%</a:t>
                      </a:r>
                      <a:endParaRPr lang="en-US" altLang="zh-HK" sz="800" u="none" strike="noStrike" kern="1200" dirty="0">
                        <a:solidFill>
                          <a:schemeClr val="dk1"/>
                        </a:solidFill>
                        <a:effectLst/>
                        <a:latin typeface="微软雅黑" panose="020B0503020204020204" pitchFamily="34" charset="-122"/>
                        <a:ea typeface="微软雅黑" panose="020B0503020204020204" pitchFamily="34" charset="-122"/>
                        <a:cs typeface="+mn-cs"/>
                      </a:endParaRPr>
                    </a:p>
                  </a:txBody>
                  <a:tcPr marL="6350" marR="6350" marT="6350" marB="0" anchor="ctr">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solidFill>
                      <a:srgbClr val="F4EBDF"/>
                    </a:solidFill>
                  </a:tcPr>
                </a:tc>
              </a:tr>
            </a:tbl>
          </a:graphicData>
        </a:graphic>
      </p:graphicFrame>
      <p:sp>
        <p:nvSpPr>
          <p:cNvPr id="7" name="矩形 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意向登记</a:t>
            </a:r>
            <a:endParaRPr lang="zh-CN" b="1" dirty="0">
              <a:latin typeface="微软雅黑" panose="020B0503020204020204" pitchFamily="34" charset="-122"/>
              <a:ea typeface="微软雅黑" panose="020B0503020204020204" pitchFamily="34" charset="-122"/>
            </a:endParaRPr>
          </a:p>
        </p:txBody>
      </p:sp>
      <p:sp>
        <p:nvSpPr>
          <p:cNvPr id="15" name="object 15"/>
          <p:cNvSpPr txBox="1"/>
          <p:nvPr/>
        </p:nvSpPr>
        <p:spPr>
          <a:xfrm>
            <a:off x="200660" y="883920"/>
            <a:ext cx="11906250" cy="398780"/>
          </a:xfrm>
          <a:prstGeom prst="rect">
            <a:avLst/>
          </a:prstGeom>
          <a:noFill/>
        </p:spPr>
        <p:txBody>
          <a:bodyPr vert="horz" wrap="square" lIns="91440" tIns="45720" rIns="91440" bIns="45720" rtlCol="0">
            <a:spAutoFit/>
          </a:bodyPr>
          <a:p>
            <a:pPr>
              <a:lnSpc>
                <a:spcPct val="125000"/>
              </a:lnSpc>
              <a:buClrTx/>
              <a:buSzTx/>
              <a:buFontTx/>
            </a:pPr>
            <a:r>
              <a:rPr lang="en-US" sz="1600" b="1" dirty="0">
                <a:solidFill>
                  <a:srgbClr val="C7A064"/>
                </a:solidFill>
                <a:latin typeface="微软雅黑" panose="020B0503020204020204" pitchFamily="34" charset="-122"/>
                <a:ea typeface="微软雅黑" panose="020B0503020204020204" pitchFamily="34" charset="-122"/>
                <a:sym typeface="+mn-ea"/>
              </a:rPr>
              <a:t>9</a:t>
            </a:r>
            <a:r>
              <a:rPr lang="zh-CN" altLang="en-US" sz="1600" b="1" dirty="0">
                <a:solidFill>
                  <a:srgbClr val="C7A064"/>
                </a:solidFill>
                <a:latin typeface="微软雅黑" panose="020B0503020204020204" pitchFamily="34" charset="-122"/>
                <a:ea typeface="微软雅黑" panose="020B0503020204020204" pitchFamily="34" charset="-122"/>
                <a:sym typeface="+mn-ea"/>
              </a:rPr>
              <a:t>月共</a:t>
            </a:r>
            <a:r>
              <a:rPr lang="en-US" altLang="zh-CN" sz="1600" b="1" dirty="0">
                <a:solidFill>
                  <a:srgbClr val="C7A064"/>
                </a:solidFill>
                <a:latin typeface="微软雅黑" panose="020B0503020204020204" pitchFamily="34" charset="-122"/>
                <a:ea typeface="微软雅黑" panose="020B0503020204020204" pitchFamily="34" charset="-122"/>
                <a:sym typeface="+mn-ea"/>
              </a:rPr>
              <a:t>26</a:t>
            </a:r>
            <a:r>
              <a:rPr lang="zh-CN" altLang="en-US" sz="1600" b="1" dirty="0">
                <a:solidFill>
                  <a:srgbClr val="C7A064"/>
                </a:solidFill>
                <a:latin typeface="微软雅黑" panose="020B0503020204020204" pitchFamily="34" charset="-122"/>
                <a:ea typeface="微软雅黑" panose="020B0503020204020204" pitchFamily="34" charset="-122"/>
                <a:sym typeface="+mn-ea"/>
              </a:rPr>
              <a:t>个项目进行意向登记，</a:t>
            </a:r>
            <a:r>
              <a:rPr lang="en-US" altLang="zh-CN" sz="1600" b="1" dirty="0">
                <a:solidFill>
                  <a:srgbClr val="C7A064"/>
                </a:solidFill>
                <a:latin typeface="微软雅黑" panose="020B0503020204020204" pitchFamily="34" charset="-122"/>
                <a:ea typeface="微软雅黑" panose="020B0503020204020204" pitchFamily="34" charset="-122"/>
                <a:sym typeface="+mn-ea"/>
              </a:rPr>
              <a:t>14</a:t>
            </a:r>
            <a:r>
              <a:rPr lang="zh-CN" altLang="en-US" sz="1600" b="1" dirty="0">
                <a:solidFill>
                  <a:srgbClr val="C7A064"/>
                </a:solidFill>
                <a:latin typeface="微软雅黑" panose="020B0503020204020204" pitchFamily="34" charset="-122"/>
                <a:ea typeface="微软雅黑" panose="020B0503020204020204" pitchFamily="34" charset="-122"/>
                <a:sym typeface="+mn-ea"/>
              </a:rPr>
              <a:t>个项目需摇号开盘，其中位于航天基地的山水美树项目推出</a:t>
            </a:r>
            <a:r>
              <a:rPr lang="en-US" altLang="zh-CN" sz="1600" b="1" dirty="0">
                <a:solidFill>
                  <a:srgbClr val="C7A064"/>
                </a:solidFill>
                <a:latin typeface="微软雅黑" panose="020B0503020204020204" pitchFamily="34" charset="-122"/>
                <a:ea typeface="微软雅黑" panose="020B0503020204020204" pitchFamily="34" charset="-122"/>
                <a:sym typeface="+mn-ea"/>
              </a:rPr>
              <a:t>192</a:t>
            </a:r>
            <a:r>
              <a:rPr lang="zh-CN" altLang="en-US" sz="1600" b="1" dirty="0">
                <a:solidFill>
                  <a:srgbClr val="C7A064"/>
                </a:solidFill>
                <a:latin typeface="微软雅黑" panose="020B0503020204020204" pitchFamily="34" charset="-122"/>
                <a:ea typeface="微软雅黑" panose="020B0503020204020204" pitchFamily="34" charset="-122"/>
                <a:sym typeface="+mn-ea"/>
              </a:rPr>
              <a:t>套房屋，通过核验家庭达</a:t>
            </a:r>
            <a:r>
              <a:rPr lang="en-US" altLang="zh-CN" sz="1600" b="1" dirty="0">
                <a:solidFill>
                  <a:srgbClr val="C7A064"/>
                </a:solidFill>
                <a:latin typeface="微软雅黑" panose="020B0503020204020204" pitchFamily="34" charset="-122"/>
                <a:ea typeface="微软雅黑" panose="020B0503020204020204" pitchFamily="34" charset="-122"/>
                <a:sym typeface="+mn-ea"/>
              </a:rPr>
              <a:t>1.3</a:t>
            </a:r>
            <a:r>
              <a:rPr lang="zh-CN" altLang="en-US" sz="1600" b="1" dirty="0">
                <a:solidFill>
                  <a:srgbClr val="C7A064"/>
                </a:solidFill>
                <a:latin typeface="微软雅黑" panose="020B0503020204020204" pitchFamily="34" charset="-122"/>
                <a:ea typeface="微软雅黑" panose="020B0503020204020204" pitchFamily="34" charset="-122"/>
                <a:sym typeface="+mn-ea"/>
              </a:rPr>
              <a:t>万组</a:t>
            </a:r>
            <a:endParaRPr lang="zh-CN" altLang="en-US" sz="1600" b="1" dirty="0">
              <a:solidFill>
                <a:srgbClr val="C7A064"/>
              </a:solidFill>
              <a:latin typeface="微软雅黑" panose="020B0503020204020204" pitchFamily="34" charset="-122"/>
              <a:ea typeface="微软雅黑" panose="020B0503020204020204" pitchFamily="34" charset="-122"/>
              <a:sym typeface="+mn-ea"/>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67520" y="24174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24174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44684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2547620"/>
            <a:ext cx="2505710" cy="451485"/>
          </a:xfrm>
          <a:prstGeom prst="rect">
            <a:avLst/>
          </a:prstGeom>
        </p:spPr>
      </p:pic>
      <p:pic>
        <p:nvPicPr>
          <p:cNvPr id="3" name="图片 2" descr="文本&#10;&#10;描述已自动生成"/>
          <p:cNvPicPr>
            <a:picLocks noChangeAspect="1"/>
          </p:cNvPicPr>
          <p:nvPr/>
        </p:nvPicPr>
        <p:blipFill>
          <a:blip r:embed="rId2">
            <a:alphaModFix amt="20000"/>
          </a:blip>
          <a:stretch>
            <a:fillRect/>
          </a:stretch>
        </p:blipFill>
        <p:spPr>
          <a:xfrm rot="2160000">
            <a:off x="7927975" y="4862195"/>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26301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635625" y="4738370"/>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229362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908425" y="4862830"/>
            <a:ext cx="2505710" cy="451485"/>
          </a:xfrm>
          <a:prstGeom prst="rect">
            <a:avLst/>
          </a:prstGeom>
        </p:spPr>
      </p:pic>
      <p:pic>
        <p:nvPicPr>
          <p:cNvPr id="20" name="图片 19" descr="文本&#10;&#10;描述已自动生成"/>
          <p:cNvPicPr>
            <a:picLocks noChangeAspect="1"/>
          </p:cNvPicPr>
          <p:nvPr/>
        </p:nvPicPr>
        <p:blipFill>
          <a:blip r:embed="rId2">
            <a:alphaModFix amt="20000"/>
          </a:blip>
          <a:stretch>
            <a:fillRect/>
          </a:stretch>
        </p:blipFill>
        <p:spPr>
          <a:xfrm rot="2160000">
            <a:off x="539750" y="25476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4738370"/>
            <a:ext cx="2505710" cy="451485"/>
          </a:xfrm>
          <a:prstGeom prst="rect">
            <a:avLst/>
          </a:prstGeom>
        </p:spPr>
      </p:pic>
      <p:sp>
        <p:nvSpPr>
          <p:cNvPr id="4" name="文本框 3"/>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开盘关注</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热点楼盘</a:t>
            </a:r>
            <a:endParaRPr lang="zh-CN" b="1" dirty="0">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324485" y="1445895"/>
          <a:ext cx="11572875" cy="4998720"/>
        </p:xfrm>
        <a:graphic>
          <a:graphicData uri="http://schemas.openxmlformats.org/drawingml/2006/table">
            <a:tbl>
              <a:tblPr firstRow="1" bandRow="1">
                <a:tableStyleId>{5C22544A-7EE6-4342-B048-85BDC9FD1C3A}</a:tableStyleId>
              </a:tblPr>
              <a:tblGrid>
                <a:gridCol w="355600"/>
                <a:gridCol w="760095"/>
                <a:gridCol w="941705"/>
                <a:gridCol w="890905"/>
                <a:gridCol w="674370"/>
                <a:gridCol w="694055"/>
                <a:gridCol w="474345"/>
                <a:gridCol w="1697355"/>
                <a:gridCol w="683895"/>
                <a:gridCol w="770890"/>
                <a:gridCol w="702945"/>
                <a:gridCol w="569595"/>
                <a:gridCol w="702945"/>
                <a:gridCol w="760730"/>
                <a:gridCol w="893445"/>
              </a:tblGrid>
              <a:tr h="241300">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序号</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区域</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开盘时间</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项目名称</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开盘情况</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物业类型</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装修</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主力面积</a:t>
                      </a:r>
                      <a:r>
                        <a:rPr lang="zh-CN" altLang="zh-HK" sz="1200">
                          <a:solidFill>
                            <a:schemeClr val="tx1"/>
                          </a:solidFill>
                          <a:effectLst/>
                          <a:latin typeface="微软雅黑" panose="020B0503020204020204" pitchFamily="34" charset="-122"/>
                          <a:ea typeface="微软雅黑" panose="020B0503020204020204" pitchFamily="34" charset="-122"/>
                          <a:sym typeface="+mn-ea"/>
                        </a:rPr>
                        <a:t>（㎡）</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销售价格</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登记人数</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核验通过</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中签率</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推出套数</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认购套数</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认购去化率</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238760">
                <a:tc rowSpan="2">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浐灞生态区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202年9月1日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御锦城</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14211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10757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9254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108/114/133/141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13338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en-US" sz="1000" b="0">
                          <a:solidFill>
                            <a:srgbClr val="000000"/>
                          </a:solidFill>
                          <a:latin typeface="微软雅黑" panose="020B0503020204020204" pitchFamily="34" charset="-122"/>
                        </a:rPr>
                        <a:t>294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294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a:txBody>
                    <a:bodyPr/>
                    <a:p>
                      <a:pPr indent="0" algn="ctr">
                        <a:buNone/>
                      </a:pPr>
                      <a:r>
                        <a:rPr lang="en-US" sz="1000" b="0">
                          <a:solidFill>
                            <a:srgbClr val="000000"/>
                          </a:solidFill>
                          <a:latin typeface="微软雅黑" panose="020B0503020204020204" pitchFamily="34" charset="-122"/>
                        </a:rPr>
                        <a:t>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2021年9月7日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中冶奥体云璟</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首开</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107/133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14411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1769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1329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276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276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rowSpan="2">
                  <a:txBody>
                    <a:bodyPr/>
                    <a:p>
                      <a:pPr indent="0" algn="ctr">
                        <a:buNone/>
                      </a:pPr>
                      <a:r>
                        <a:rPr lang="en-US" sz="1000" b="0">
                          <a:solidFill>
                            <a:srgbClr val="000000"/>
                          </a:solidFill>
                          <a:latin typeface="微软雅黑" panose="020B0503020204020204" pitchFamily="34" charset="-122"/>
                        </a:rPr>
                        <a:t>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2021年9月6日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融创·望江府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154/175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16125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4775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4396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125">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洋房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220/260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15800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en-US" sz="1000" b="0">
                          <a:solidFill>
                            <a:srgbClr val="000000"/>
                          </a:solidFill>
                          <a:latin typeface="微软雅黑" panose="020B0503020204020204" pitchFamily="34" charset="-122"/>
                        </a:rPr>
                        <a:t>22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rowSpan="3">
                  <a:txBody>
                    <a:bodyPr/>
                    <a:p>
                      <a:pPr indent="0" algn="ctr">
                        <a:buNone/>
                      </a:pPr>
                      <a:r>
                        <a:rPr lang="en-US" sz="1000" b="0">
                          <a:solidFill>
                            <a:srgbClr val="000000"/>
                          </a:solidFill>
                          <a:latin typeface="微软雅黑" panose="020B0503020204020204" pitchFamily="34" charset="-122"/>
                        </a:rPr>
                        <a:t>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2021年9月6日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招商城市主场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114/125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14330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76%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114/125/142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15273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1580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1413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433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90/105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13739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276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87655">
                <a:tc>
                  <a:txBody>
                    <a:bodyPr/>
                    <a:p>
                      <a:pPr indent="0" algn="ctr">
                        <a:buNone/>
                      </a:pPr>
                      <a:r>
                        <a:rPr lang="en-US" sz="1000" b="0">
                          <a:solidFill>
                            <a:srgbClr val="000000"/>
                          </a:solidFill>
                          <a:latin typeface="微软雅黑" panose="020B0503020204020204" pitchFamily="34" charset="-122"/>
                        </a:rPr>
                        <a:t>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2021年9月6日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中粮·奥体壹号</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97/115/223/261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14860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7976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6018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337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337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rowSpan="2">
                  <a:txBody>
                    <a:bodyPr/>
                    <a:p>
                      <a:pPr indent="0" algn="ctr">
                        <a:buNone/>
                      </a:pPr>
                      <a:r>
                        <a:rPr lang="en-US" sz="1000" b="0">
                          <a:solidFill>
                            <a:srgbClr val="000000"/>
                          </a:solidFill>
                          <a:latin typeface="微软雅黑" panose="020B0503020204020204" pitchFamily="34" charset="-122"/>
                        </a:rPr>
                        <a:t>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2021年9月8日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金地·玖峯汇</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洋房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15164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10102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8924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78/97/108/129/143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13694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en-US" sz="1000" b="0">
                          <a:solidFill>
                            <a:srgbClr val="000000"/>
                          </a:solidFill>
                          <a:latin typeface="微软雅黑" panose="020B0503020204020204" pitchFamily="34" charset="-122"/>
                        </a:rPr>
                        <a:t>272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272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125">
                <a:tc rowSpan="2">
                  <a:txBody>
                    <a:bodyPr/>
                    <a:p>
                      <a:pPr indent="0" algn="ctr">
                        <a:buNone/>
                      </a:pPr>
                      <a:r>
                        <a:rPr lang="en-US" sz="1000" b="0">
                          <a:solidFill>
                            <a:srgbClr val="000000"/>
                          </a:solidFill>
                          <a:latin typeface="微软雅黑" panose="020B0503020204020204" pitchFamily="34" charset="-122"/>
                        </a:rPr>
                        <a:t>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国际港务区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2021年9月8日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华润·未来城市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116/132/143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14291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3720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3236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en-US" sz="1000" b="0">
                          <a:solidFill>
                            <a:srgbClr val="000000"/>
                          </a:solidFill>
                          <a:latin typeface="微软雅黑" panose="020B0503020204020204" pitchFamily="34" charset="-122"/>
                        </a:rPr>
                        <a:t>13%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382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382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洋房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210/241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15716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en-US" sz="1000" b="0">
                          <a:solidFill>
                            <a:srgbClr val="000000"/>
                          </a:solidFill>
                          <a:latin typeface="微软雅黑" panose="020B0503020204020204" pitchFamily="34" charset="-122"/>
                        </a:rPr>
                        <a:t>46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87655">
                <a:tc>
                  <a:txBody>
                    <a:bodyPr/>
                    <a:p>
                      <a:pPr indent="0" algn="ctr">
                        <a:buNone/>
                      </a:pPr>
                      <a:r>
                        <a:rPr lang="en-US" sz="1000" b="0">
                          <a:solidFill>
                            <a:srgbClr val="000000"/>
                          </a:solidFill>
                          <a:latin typeface="微软雅黑" panose="020B0503020204020204" pitchFamily="34" charset="-122"/>
                        </a:rPr>
                        <a:t>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2021年9月15日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紫薇华发CID</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172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18670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2357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1998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a:txBody>
                    <a:bodyPr/>
                    <a:p>
                      <a:pPr indent="0" algn="ctr">
                        <a:buNone/>
                      </a:pPr>
                      <a:r>
                        <a:rPr lang="en-US" sz="1000" b="0">
                          <a:solidFill>
                            <a:srgbClr val="000000"/>
                          </a:solidFill>
                          <a:latin typeface="微软雅黑" panose="020B0503020204020204" pitchFamily="34" charset="-122"/>
                        </a:rPr>
                        <a:t>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长安区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2021年9月16日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长建翠景台</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118/134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14800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1455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1251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256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253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a:txBody>
                    <a:bodyPr/>
                    <a:p>
                      <a:pPr indent="0" algn="ctr">
                        <a:buNone/>
                      </a:pPr>
                      <a:r>
                        <a:rPr lang="en-US" sz="1000" b="0">
                          <a:solidFill>
                            <a:srgbClr val="000000"/>
                          </a:solidFill>
                          <a:latin typeface="微软雅黑" panose="020B0503020204020204" pitchFamily="34" charset="-122"/>
                        </a:rPr>
                        <a:t>10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航天新城</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2021年9月22日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鑫苑府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128/141/182/195/225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17655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1629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208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208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a:txBody>
                    <a:bodyPr/>
                    <a:p>
                      <a:pPr indent="0" algn="ctr">
                        <a:buNone/>
                      </a:pPr>
                      <a:r>
                        <a:rPr lang="en-US" sz="1000" b="0">
                          <a:solidFill>
                            <a:srgbClr val="000000"/>
                          </a:solidFill>
                          <a:latin typeface="微软雅黑" panose="020B0503020204020204" pitchFamily="34" charset="-122"/>
                        </a:rPr>
                        <a:t>11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航天新城</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2021年9月25日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英郡年华</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92/117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11709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2371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1899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38760">
                <a:tc>
                  <a:txBody>
                    <a:bodyPr/>
                    <a:p>
                      <a:pPr indent="0" algn="ctr">
                        <a:buNone/>
                      </a:pPr>
                      <a:r>
                        <a:rPr lang="en-US" sz="1000" b="0">
                          <a:solidFill>
                            <a:srgbClr val="000000"/>
                          </a:solidFill>
                          <a:latin typeface="微软雅黑" panose="020B0503020204020204" pitchFamily="34" charset="-122"/>
                        </a:rPr>
                        <a:t>12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新城区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2021年9月26日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龙湖·天曜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109/125/142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18126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1617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1454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960">
                <a:tc>
                  <a:txBody>
                    <a:bodyPr/>
                    <a:p>
                      <a:pPr indent="0" algn="ctr">
                        <a:buNone/>
                      </a:pPr>
                      <a:r>
                        <a:rPr lang="en-US" sz="1000" b="0">
                          <a:solidFill>
                            <a:srgbClr val="000000"/>
                          </a:solidFill>
                          <a:latin typeface="微软雅黑" panose="020B0503020204020204" pitchFamily="34" charset="-122"/>
                        </a:rPr>
                        <a:t>13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航天新城</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2021年9月27日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山水美树</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洋房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109/132/144/153/169/178/186/203/305/330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15488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15818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13202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192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sp>
        <p:nvSpPr>
          <p:cNvPr id="32" name="object 32"/>
          <p:cNvSpPr txBox="1"/>
          <p:nvPr/>
        </p:nvSpPr>
        <p:spPr>
          <a:xfrm>
            <a:off x="111760" y="941070"/>
            <a:ext cx="11998960" cy="39878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en-US" dirty="0"/>
              <a:t>9</a:t>
            </a:r>
            <a:r>
              <a:rPr lang="zh-CN" altLang="en-US" dirty="0"/>
              <a:t>月全市</a:t>
            </a:r>
            <a:r>
              <a:rPr lang="en-US" dirty="0"/>
              <a:t>13</a:t>
            </a:r>
            <a:r>
              <a:rPr dirty="0"/>
              <a:t>个</a:t>
            </a:r>
            <a:r>
              <a:rPr lang="zh-CN" altLang="en-US" dirty="0"/>
              <a:t>热点楼盘</a:t>
            </a:r>
            <a:r>
              <a:rPr dirty="0"/>
              <a:t>，吸引</a:t>
            </a:r>
            <a:r>
              <a:rPr lang="en-US" dirty="0"/>
              <a:t>56094</a:t>
            </a:r>
            <a:r>
              <a:rPr dirty="0"/>
              <a:t>组客户核验通过，占8月开盘项目核验量</a:t>
            </a:r>
            <a:r>
              <a:rPr lang="zh-CN" altLang="en-US" dirty="0"/>
              <a:t>的</a:t>
            </a:r>
            <a:r>
              <a:rPr lang="en-US" dirty="0"/>
              <a:t>87</a:t>
            </a:r>
            <a:r>
              <a:rPr dirty="0"/>
              <a:t>%</a:t>
            </a:r>
            <a:r>
              <a:rPr lang="zh-CN" altLang="en-US" dirty="0"/>
              <a:t>，</a:t>
            </a:r>
            <a:r>
              <a:rPr dirty="0"/>
              <a:t>相较</a:t>
            </a:r>
            <a:r>
              <a:rPr lang="en-US" dirty="0"/>
              <a:t>8</a:t>
            </a:r>
            <a:r>
              <a:rPr dirty="0"/>
              <a:t>月</a:t>
            </a:r>
            <a:r>
              <a:rPr lang="zh-CN" altLang="en-US" dirty="0"/>
              <a:t>热点楼盘增加</a:t>
            </a:r>
            <a:r>
              <a:rPr lang="en-US" dirty="0"/>
              <a:t>2</a:t>
            </a:r>
            <a:r>
              <a:rPr dirty="0"/>
              <a:t>个</a:t>
            </a:r>
            <a:r>
              <a:rPr lang="zh-CN" altLang="en-US" dirty="0"/>
              <a:t>，</a:t>
            </a:r>
            <a:r>
              <a:rPr dirty="0"/>
              <a:t>房源量</a:t>
            </a:r>
            <a:r>
              <a:rPr lang="zh-CN" dirty="0"/>
              <a:t>增加</a:t>
            </a:r>
            <a:r>
              <a:rPr lang="en-US" altLang="zh-CN" dirty="0"/>
              <a:t>186</a:t>
            </a:r>
            <a:r>
              <a:rPr lang="zh-CN" altLang="en-US" dirty="0"/>
              <a:t>套</a:t>
            </a:r>
            <a:endParaRPr lang="zh-CN" altLang="en-US" dirty="0"/>
          </a:p>
        </p:txBody>
      </p:sp>
      <p:pic>
        <p:nvPicPr>
          <p:cNvPr id="11" name="图片 10" descr="文本&#10;&#10;描述已自动生成"/>
          <p:cNvPicPr>
            <a:picLocks noChangeAspect="1"/>
          </p:cNvPicPr>
          <p:nvPr/>
        </p:nvPicPr>
        <p:blipFill>
          <a:blip r:embed="rId2">
            <a:alphaModFix amt="20000"/>
          </a:blip>
          <a:stretch>
            <a:fillRect/>
          </a:stretch>
        </p:blipFill>
        <p:spPr>
          <a:xfrm rot="2160000">
            <a:off x="9367520" y="24174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24174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44684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25476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927975" y="4862195"/>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26301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635625" y="4738370"/>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229362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908425" y="4862830"/>
            <a:ext cx="2505710" cy="451485"/>
          </a:xfrm>
          <a:prstGeom prst="rect">
            <a:avLst/>
          </a:prstGeom>
        </p:spPr>
      </p:pic>
      <p:pic>
        <p:nvPicPr>
          <p:cNvPr id="20" name="图片 19" descr="文本&#10;&#10;描述已自动生成"/>
          <p:cNvPicPr>
            <a:picLocks noChangeAspect="1"/>
          </p:cNvPicPr>
          <p:nvPr/>
        </p:nvPicPr>
        <p:blipFill>
          <a:blip r:embed="rId2">
            <a:alphaModFix amt="20000"/>
          </a:blip>
          <a:stretch>
            <a:fillRect/>
          </a:stretch>
        </p:blipFill>
        <p:spPr>
          <a:xfrm rot="2160000">
            <a:off x="539750" y="25476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4738370"/>
            <a:ext cx="2505710" cy="451485"/>
          </a:xfrm>
          <a:prstGeom prst="rect">
            <a:avLst/>
          </a:prstGeom>
        </p:spPr>
      </p:pic>
      <p:sp>
        <p:nvSpPr>
          <p:cNvPr id="5" name="文本框 4"/>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矩形 4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开盘关注</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主城区</a:t>
            </a:r>
            <a:endParaRPr lang="zh-CN" b="1" dirty="0">
              <a:latin typeface="微软雅黑" panose="020B0503020204020204" pitchFamily="34" charset="-122"/>
              <a:ea typeface="微软雅黑" panose="020B0503020204020204" pitchFamily="34" charset="-122"/>
            </a:endParaRPr>
          </a:p>
        </p:txBody>
      </p:sp>
      <p:sp>
        <p:nvSpPr>
          <p:cNvPr id="32" name="object 32"/>
          <p:cNvSpPr txBox="1"/>
          <p:nvPr/>
        </p:nvSpPr>
        <p:spPr>
          <a:xfrm>
            <a:off x="295910" y="941070"/>
            <a:ext cx="11513185" cy="706755"/>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dirty="0"/>
              <a:t>供应激增，北片区大量刚需产品供应，解筹率小幅上涨，其余区域成交量均大幅下降；高新</a:t>
            </a:r>
            <a:r>
              <a:rPr lang="en-US" altLang="zh-CN" dirty="0"/>
              <a:t>CID</a:t>
            </a:r>
            <a:r>
              <a:rPr lang="zh-CN" altLang="en-US" dirty="0"/>
              <a:t>片区高改产品批量推货，开盘解筹率不足</a:t>
            </a:r>
            <a:r>
              <a:rPr lang="en-US" altLang="zh-CN" dirty="0"/>
              <a:t>4</a:t>
            </a:r>
            <a:r>
              <a:rPr lang="zh-CN" altLang="en-US" dirty="0"/>
              <a:t>成，市场观望态势加剧，客量萎缩严重。</a:t>
            </a:r>
            <a:endParaRPr lang="zh-CN" altLang="en-US" dirty="0"/>
          </a:p>
        </p:txBody>
      </p:sp>
      <p:graphicFrame>
        <p:nvGraphicFramePr>
          <p:cNvPr id="53" name="表格 52"/>
          <p:cNvGraphicFramePr>
            <a:graphicFrameLocks noGrp="1"/>
          </p:cNvGraphicFramePr>
          <p:nvPr>
            <p:custDataLst>
              <p:tags r:id="rId1"/>
            </p:custDataLst>
          </p:nvPr>
        </p:nvGraphicFramePr>
        <p:xfrm>
          <a:off x="408305" y="1845310"/>
          <a:ext cx="11376025" cy="3964940"/>
        </p:xfrm>
        <a:graphic>
          <a:graphicData uri="http://schemas.openxmlformats.org/drawingml/2006/table">
            <a:tbl>
              <a:tblPr>
                <a:tableStyleId>{5C22544A-7EE6-4342-B048-85BDC9FD1C3A}</a:tableStyleId>
              </a:tblPr>
              <a:tblGrid>
                <a:gridCol w="1129030"/>
                <a:gridCol w="683260"/>
                <a:gridCol w="683260"/>
                <a:gridCol w="682625"/>
                <a:gridCol w="683260"/>
                <a:gridCol w="683260"/>
                <a:gridCol w="683260"/>
                <a:gridCol w="683260"/>
                <a:gridCol w="682625"/>
                <a:gridCol w="683260"/>
                <a:gridCol w="683260"/>
                <a:gridCol w="683260"/>
                <a:gridCol w="683260"/>
                <a:gridCol w="682625"/>
                <a:gridCol w="683260"/>
                <a:gridCol w="683260"/>
              </a:tblGrid>
              <a:tr h="566420">
                <a:tc rowSpan="2">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类目</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gridSpan="3">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东片区</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hMerge="1">
                  <a:tcPr/>
                </a:tc>
                <a:tc hMerge="1">
                  <a:tcPr/>
                </a:tc>
                <a:tc gridSpan="3">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南片区</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hMerge="1">
                  <a:tcPr/>
                </a:tc>
                <a:tc hMerge="1">
                  <a:tcPr/>
                </a:tc>
                <a:tc gridSpan="3">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西片区</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hMerge="1">
                  <a:tcPr/>
                </a:tc>
                <a:tc hMerge="1">
                  <a:tcPr/>
                </a:tc>
                <a:tc gridSpan="3">
                  <a:txBody>
                    <a:bodyPr/>
                    <a:p>
                      <a:pPr algn="ctr" rtl="0" fontAlgn="ctr"/>
                      <a:r>
                        <a:rPr lang="zh-CN" altLang="en-US" sz="1200" b="1" u="none" strike="noStrike">
                          <a:effectLst/>
                          <a:latin typeface="微软雅黑" panose="020B0503020204020204" pitchFamily="34" charset="-122"/>
                          <a:ea typeface="微软雅黑" panose="020B0503020204020204" pitchFamily="34" charset="-122"/>
                        </a:rPr>
                        <a:t>北片区</a:t>
                      </a:r>
                      <a:endParaRPr lang="zh-CN" altLang="en-US" sz="1200" b="1"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hMerge="1">
                  <a:tcPr/>
                </a:tc>
                <a:tc hMerge="1">
                  <a:tcPr/>
                </a:tc>
                <a:tc gridSpan="3">
                  <a:txBody>
                    <a:bodyPr/>
                    <a:p>
                      <a:pPr algn="ctr" rtl="0" fontAlgn="ctr"/>
                      <a:r>
                        <a:rPr lang="zh-CN" altLang="en-US" sz="1200" b="1" u="none" strike="noStrike">
                          <a:effectLst/>
                          <a:latin typeface="微软雅黑" panose="020B0503020204020204" pitchFamily="34" charset="-122"/>
                          <a:ea typeface="微软雅黑" panose="020B0503020204020204" pitchFamily="34" charset="-122"/>
                        </a:rPr>
                        <a:t>小结</a:t>
                      </a:r>
                      <a:endParaRPr lang="zh-CN" altLang="en-US" sz="1200" b="1"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hMerge="1">
                  <a:tcPr/>
                </a:tc>
                <a:tc hMerge="1">
                  <a:tcPr>
                    <a:lnR w="12700" cap="flat" cmpd="sng" algn="ctr">
                      <a:solidFill>
                        <a:srgbClr val="C79D61"/>
                      </a:solidFill>
                      <a:prstDash val="solid"/>
                      <a:round/>
                      <a:headEnd type="none" w="med" len="med"/>
                      <a:tailEnd type="none" w="med" len="med"/>
                    </a:lnR>
                    <a:lnB w="12700" cap="flat" cmpd="sng" algn="ctr">
                      <a:solidFill>
                        <a:srgbClr val="C79D61"/>
                      </a:solidFill>
                      <a:prstDash val="solid"/>
                      <a:round/>
                      <a:headEnd type="none" w="med" len="med"/>
                      <a:tailEnd type="none" w="med" len="med"/>
                    </a:lnB>
                    <a:solidFill>
                      <a:srgbClr val="C79D61">
                        <a:alpha val="20000"/>
                      </a:srgbClr>
                    </a:solidFill>
                  </a:tcPr>
                </a:tc>
              </a:tr>
              <a:tr h="566420">
                <a:tc vMerge="1">
                  <a:tcPr/>
                </a:tc>
                <a:tc>
                  <a:txBody>
                    <a:bodyPr/>
                    <a:p>
                      <a:pPr algn="ctr" rtl="0" fontAlgn="ctr"/>
                      <a:r>
                        <a:rPr lang="en-US" altLang="zh-CN" sz="1200" b="1" u="none" strike="noStrike">
                          <a:effectLst/>
                          <a:latin typeface="微软雅黑" panose="020B0503020204020204" pitchFamily="34" charset="-122"/>
                          <a:ea typeface="微软雅黑" panose="020B0503020204020204" pitchFamily="34" charset="-122"/>
                        </a:rPr>
                        <a:t>7</a:t>
                      </a:r>
                      <a:r>
                        <a:rPr lang="zh-CN" altLang="en-US" sz="1200" b="1" u="none" strike="noStrike">
                          <a:effectLst/>
                          <a:latin typeface="微软雅黑" panose="020B0503020204020204" pitchFamily="34" charset="-122"/>
                          <a:ea typeface="微软雅黑" panose="020B0503020204020204" pitchFamily="34" charset="-122"/>
                        </a:rPr>
                        <a:t>月</a:t>
                      </a:r>
                      <a:endParaRPr lang="zh-CN" altLang="en-US" sz="1200" b="1"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a:effectLst/>
                          <a:latin typeface="微软雅黑" panose="020B0503020204020204" pitchFamily="34" charset="-122"/>
                          <a:ea typeface="微软雅黑" panose="020B0503020204020204" pitchFamily="34" charset="-122"/>
                        </a:rPr>
                        <a:t>8</a:t>
                      </a:r>
                      <a:r>
                        <a:rPr lang="zh-CN" altLang="en-US" sz="1200" b="1" u="none" strike="noStrike">
                          <a:effectLst/>
                          <a:latin typeface="微软雅黑" panose="020B0503020204020204" pitchFamily="34" charset="-122"/>
                          <a:ea typeface="微软雅黑" panose="020B0503020204020204" pitchFamily="34" charset="-122"/>
                        </a:rPr>
                        <a:t>月</a:t>
                      </a:r>
                      <a:endParaRPr lang="zh-CN" altLang="en-US" sz="1200" b="1"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a:effectLst/>
                          <a:latin typeface="微软雅黑" panose="020B0503020204020204" pitchFamily="34" charset="-122"/>
                          <a:ea typeface="微软雅黑" panose="020B0503020204020204" pitchFamily="34" charset="-122"/>
                        </a:rPr>
                        <a:t>9</a:t>
                      </a:r>
                      <a:r>
                        <a:rPr lang="zh-CN" altLang="en-US" sz="1200" b="1" u="none" strike="noStrike">
                          <a:effectLst/>
                          <a:latin typeface="微软雅黑" panose="020B0503020204020204" pitchFamily="34" charset="-122"/>
                          <a:ea typeface="微软雅黑" panose="020B0503020204020204" pitchFamily="34" charset="-122"/>
                        </a:rPr>
                        <a:t>月</a:t>
                      </a:r>
                      <a:endParaRPr lang="zh-CN" altLang="en-US" sz="1200" b="1"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7</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8</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9</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7</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8</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9</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7</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8</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9</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7</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b="1" u="none" strike="noStrike" dirty="0">
                          <a:effectLst/>
                          <a:latin typeface="微软雅黑" panose="020B0503020204020204" pitchFamily="34" charset="-122"/>
                          <a:ea typeface="微软雅黑" panose="020B0503020204020204" pitchFamily="34" charset="-122"/>
                        </a:rPr>
                        <a:t>8</a:t>
                      </a:r>
                      <a:r>
                        <a:rPr lang="zh-CN" altLang="en-US" sz="1200" b="1" u="none" strike="noStrike" dirty="0">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buNone/>
                      </a:pPr>
                      <a:r>
                        <a:rPr lang="en-US" altLang="zh-CN" sz="1200" b="1" i="0" u="none" strike="noStrike" dirty="0">
                          <a:solidFill>
                            <a:srgbClr val="000000"/>
                          </a:solidFill>
                          <a:effectLst/>
                          <a:latin typeface="微软雅黑" panose="020B0503020204020204" pitchFamily="34" charset="-122"/>
                          <a:ea typeface="微软雅黑" panose="020B0503020204020204" pitchFamily="34" charset="-122"/>
                        </a:rPr>
                        <a:t>9</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月</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r>
              <a:tr h="566420">
                <a:tc>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开盘项目（个）</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30</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566420">
                <a:tc>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均价（元</a:t>
                      </a:r>
                      <a:r>
                        <a:rPr lang="en-US" altLang="zh-CN" sz="1200" b="1" u="none" strike="noStrike" dirty="0">
                          <a:effectLst/>
                          <a:latin typeface="微软雅黑" panose="020B0503020204020204" pitchFamily="34" charset="-122"/>
                          <a:ea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rPr>
                        <a:t>）</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16320</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19367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20077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17549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16302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15849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21318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19788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22074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14622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15753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15569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17468</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17827</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18392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566420">
                <a:tc>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推货量（套）</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424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2093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2027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2235</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1058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1399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4213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1730</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3876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2246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2227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5349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dirty="0">
                          <a:effectLst/>
                          <a:latin typeface="微软雅黑" panose="020B0503020204020204" pitchFamily="34" charset="-122"/>
                          <a:ea typeface="微软雅黑" panose="020B0503020204020204" pitchFamily="34" charset="-122"/>
                        </a:rPr>
                        <a:t>9118</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7108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12651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566420">
                <a:tc>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核验通过（人）</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2157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4730</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11589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34453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8512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19835</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27291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11352</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5636</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10478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9171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28709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74379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33765</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65769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r h="566420">
                <a:tc>
                  <a:txBody>
                    <a:bodyPr/>
                    <a:p>
                      <a:pPr algn="ctr" rtl="0" fontAlgn="ctr"/>
                      <a:r>
                        <a:rPr lang="zh-CN" altLang="en-US" sz="1200" b="1" u="none" strike="noStrike" dirty="0">
                          <a:effectLst/>
                          <a:latin typeface="微软雅黑" panose="020B0503020204020204" pitchFamily="34" charset="-122"/>
                          <a:ea typeface="微软雅黑" panose="020B0503020204020204" pitchFamily="34" charset="-122"/>
                        </a:rPr>
                        <a:t>去化率（</a:t>
                      </a:r>
                      <a:r>
                        <a:rPr lang="en-US" altLang="zh-CN" sz="1200" b="1" u="none" strike="noStrike" dirty="0">
                          <a:effectLst/>
                          <a:latin typeface="微软雅黑" panose="020B0503020204020204" pitchFamily="34" charset="-122"/>
                          <a:ea typeface="微软雅黑" panose="020B0503020204020204" pitchFamily="34" charset="-122"/>
                        </a:rPr>
                        <a:t>%</a:t>
                      </a:r>
                      <a:r>
                        <a:rPr lang="zh-CN" altLang="en-US" sz="1200" b="1" u="none" strike="noStrike" dirty="0">
                          <a:effectLst/>
                          <a:latin typeface="微软雅黑" panose="020B0503020204020204" pitchFamily="34" charset="-122"/>
                          <a:ea typeface="微软雅黑" panose="020B0503020204020204" pitchFamily="34" charset="-122"/>
                        </a:rPr>
                        <a:t>）</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solidFill>
                      <a:srgbClr val="C79D61">
                        <a:alpha val="20000"/>
                      </a:srgbClr>
                    </a:solid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100%</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71%</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58%</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99%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99%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75%</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dirty="0">
                          <a:effectLst/>
                          <a:latin typeface="微软雅黑" panose="020B0503020204020204" pitchFamily="34" charset="-122"/>
                          <a:ea typeface="微软雅黑" panose="020B0503020204020204" pitchFamily="34" charset="-122"/>
                        </a:rPr>
                        <a:t>87%</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73%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39%</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97%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67%</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74%</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a:effectLst/>
                          <a:latin typeface="微软雅黑" panose="020B0503020204020204" pitchFamily="34" charset="-122"/>
                          <a:ea typeface="微软雅黑" panose="020B0503020204020204" pitchFamily="34" charset="-122"/>
                        </a:rPr>
                        <a:t>93%</a:t>
                      </a:r>
                      <a:endParaRPr lang="en-US" altLang="zh-CN" sz="1200" b="0" i="0" u="none" strike="noStrike">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r>
                        <a:rPr lang="en-US" altLang="zh-CN" sz="1200" u="none" strike="noStrike" dirty="0">
                          <a:effectLst/>
                          <a:latin typeface="微软雅黑" panose="020B0503020204020204" pitchFamily="34" charset="-122"/>
                          <a:ea typeface="微软雅黑" panose="020B0503020204020204" pitchFamily="34" charset="-122"/>
                        </a:rPr>
                        <a:t>75%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c>
                  <a:txBody>
                    <a:bodyPr/>
                    <a:p>
                      <a:pPr algn="ctr" rtl="0" fontAlgn="ctr">
                        <a:buNone/>
                      </a:pP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87%</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333" marR="9333" marT="9333" marB="0" anchor="ctr">
                    <a:lnL w="12700" cap="flat" cmpd="sng" algn="ctr">
                      <a:solidFill>
                        <a:srgbClr val="C79D61"/>
                      </a:solidFill>
                      <a:prstDash val="solid"/>
                      <a:round/>
                      <a:headEnd type="none" w="med" len="med"/>
                      <a:tailEnd type="none" w="med" len="med"/>
                    </a:lnL>
                    <a:lnR w="12700" cap="flat" cmpd="sng" algn="ctr">
                      <a:solidFill>
                        <a:srgbClr val="C79D61"/>
                      </a:solidFill>
                      <a:prstDash val="solid"/>
                      <a:round/>
                      <a:headEnd type="none" w="med" len="med"/>
                      <a:tailEnd type="none" w="med" len="med"/>
                    </a:lnR>
                    <a:lnT w="12700" cap="flat" cmpd="sng" algn="ctr">
                      <a:solidFill>
                        <a:srgbClr val="C79D61"/>
                      </a:solidFill>
                      <a:prstDash val="solid"/>
                      <a:round/>
                      <a:headEnd type="none" w="med" len="med"/>
                      <a:tailEnd type="none" w="med" len="med"/>
                    </a:lnT>
                    <a:lnB w="12700" cap="flat" cmpd="sng" algn="ctr">
                      <a:solidFill>
                        <a:srgbClr val="C79D61"/>
                      </a:solidFill>
                      <a:prstDash val="solid"/>
                      <a:round/>
                      <a:headEnd type="none" w="med" len="med"/>
                      <a:tailEnd type="none" w="med" len="med"/>
                    </a:lnB>
                    <a:noFill/>
                  </a:tcPr>
                </a:tc>
              </a:tr>
            </a:tbl>
          </a:graphicData>
        </a:graphic>
      </p:graphicFrame>
      <p:pic>
        <p:nvPicPr>
          <p:cNvPr id="11" name="图片 10" descr="文本&#10;&#10;描述已自动生成"/>
          <p:cNvPicPr>
            <a:picLocks noChangeAspect="1"/>
          </p:cNvPicPr>
          <p:nvPr/>
        </p:nvPicPr>
        <p:blipFill>
          <a:blip r:embed="rId2">
            <a:alphaModFix amt="20000"/>
          </a:blip>
          <a:stretch>
            <a:fillRect/>
          </a:stretch>
        </p:blipFill>
        <p:spPr>
          <a:xfrm rot="2160000">
            <a:off x="9367520" y="24174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24174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44684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25476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927975" y="4862195"/>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26301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635625" y="4738370"/>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229362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908425" y="4862830"/>
            <a:ext cx="2505710" cy="451485"/>
          </a:xfrm>
          <a:prstGeom prst="rect">
            <a:avLst/>
          </a:prstGeom>
        </p:spPr>
      </p:pic>
      <p:pic>
        <p:nvPicPr>
          <p:cNvPr id="20" name="图片 19" descr="文本&#10;&#10;描述已自动生成"/>
          <p:cNvPicPr>
            <a:picLocks noChangeAspect="1"/>
          </p:cNvPicPr>
          <p:nvPr/>
        </p:nvPicPr>
        <p:blipFill>
          <a:blip r:embed="rId2">
            <a:alphaModFix amt="20000"/>
          </a:blip>
          <a:stretch>
            <a:fillRect/>
          </a:stretch>
        </p:blipFill>
        <p:spPr>
          <a:xfrm rot="2160000">
            <a:off x="539750" y="25476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4738370"/>
            <a:ext cx="2505710" cy="451485"/>
          </a:xfrm>
          <a:prstGeom prst="rect">
            <a:avLst/>
          </a:prstGeom>
        </p:spPr>
      </p:pic>
      <p:sp>
        <p:nvSpPr>
          <p:cNvPr id="2" name="文本框 1"/>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295910" y="2321560"/>
          <a:ext cx="11546840" cy="4173220"/>
        </p:xfrm>
        <a:graphic>
          <a:graphicData uri="http://schemas.openxmlformats.org/drawingml/2006/table">
            <a:tbl>
              <a:tblPr firstRow="1" bandRow="1">
                <a:tableStyleId>{5C22544A-7EE6-4342-B048-85BDC9FD1C3A}</a:tableStyleId>
              </a:tblPr>
              <a:tblGrid>
                <a:gridCol w="462280"/>
                <a:gridCol w="881380"/>
                <a:gridCol w="956945"/>
                <a:gridCol w="767080"/>
                <a:gridCol w="767080"/>
                <a:gridCol w="767080"/>
                <a:gridCol w="1576705"/>
                <a:gridCol w="766445"/>
                <a:gridCol w="767080"/>
                <a:gridCol w="767080"/>
                <a:gridCol w="767080"/>
                <a:gridCol w="766445"/>
                <a:gridCol w="767080"/>
                <a:gridCol w="767080"/>
              </a:tblGrid>
              <a:tr h="260350">
                <a:tc gridSpan="14">
                  <a:txBody>
                    <a:bodyPr/>
                    <a:p>
                      <a:pPr indent="0" algn="ctr">
                        <a:buNone/>
                      </a:pPr>
                      <a:r>
                        <a:rPr lang="zh-CN" sz="1100" b="1">
                          <a:solidFill>
                            <a:srgbClr val="000000"/>
                          </a:solidFill>
                          <a:latin typeface="Arial" panose="020B0604020202020204" pitchFamily="34" charset="0"/>
                          <a:ea typeface="微软雅黑" panose="020B0503020204020204" pitchFamily="34" charset="-122"/>
                        </a:rPr>
                        <a:t>9月东片区开盘情况汇总</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R w="6350">
                      <a:solidFill>
                        <a:srgbClr val="C7A064"/>
                      </a:solidFill>
                      <a:prstDash val="solid"/>
                    </a:lnR>
                    <a:lnT w="6350">
                      <a:solidFill>
                        <a:srgbClr val="C7A064"/>
                      </a:solidFill>
                      <a:prstDash val="solid"/>
                    </a:lnT>
                    <a:lnB w="6350">
                      <a:solidFill>
                        <a:srgbClr val="C7A064"/>
                      </a:solidFill>
                      <a:prstDash val="solid"/>
                    </a:lnB>
                  </a:tcPr>
                </a:tc>
              </a:tr>
              <a:tr h="259715">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序号</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区域</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项目名称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开盘情况</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物业类型</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装修</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主力面积</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销售价格</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登记人数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核验通过</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中签率</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推出套数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认购套数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认购去化率</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260350">
                <a:tc rowSpan="2">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浐灞生态区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御锦城</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156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14211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10757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9254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6289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108/114/133/141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13338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294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294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83845">
                <a:tc>
                  <a:txBody>
                    <a:bodyPr/>
                    <a:p>
                      <a:pPr indent="0" algn="ctr">
                        <a:buNone/>
                      </a:pPr>
                      <a:r>
                        <a:rPr lang="en-US" sz="1000" b="0">
                          <a:solidFill>
                            <a:srgbClr val="000000"/>
                          </a:solidFill>
                          <a:latin typeface="微软雅黑" panose="020B0503020204020204" pitchFamily="34" charset="-122"/>
                        </a:rPr>
                        <a:t>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灞河新区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中海·云锦</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首开</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120/128/143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22134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430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60350">
                <a:tc>
                  <a:txBody>
                    <a:bodyPr/>
                    <a:p>
                      <a:pPr indent="0" algn="ctr">
                        <a:buNone/>
                      </a:pPr>
                      <a:r>
                        <a:rPr lang="en-US" sz="1000" b="0">
                          <a:solidFill>
                            <a:srgbClr val="000000"/>
                          </a:solidFill>
                          <a:latin typeface="微软雅黑" panose="020B0503020204020204" pitchFamily="34" charset="-122"/>
                        </a:rPr>
                        <a:t>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浐灞生态区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碧桂园·阅江府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19644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59715">
                <a:tc>
                  <a:txBody>
                    <a:bodyPr/>
                    <a:p>
                      <a:pPr indent="0" algn="ctr">
                        <a:buNone/>
                      </a:pPr>
                      <a:r>
                        <a:rPr lang="en-US" sz="1000" b="0">
                          <a:solidFill>
                            <a:srgbClr val="000000"/>
                          </a:solidFill>
                          <a:latin typeface="微软雅黑" panose="020B0503020204020204" pitchFamily="34" charset="-122"/>
                        </a:rPr>
                        <a:t>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浐灞生态区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世园·林曦</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洋房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187/256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17359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78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60350">
                <a:tc rowSpan="3">
                  <a:txBody>
                    <a:bodyPr/>
                    <a:p>
                      <a:pPr indent="0" algn="ctr">
                        <a:buNone/>
                      </a:pPr>
                      <a:r>
                        <a:rPr lang="en-US" sz="1000" b="0">
                          <a:solidFill>
                            <a:srgbClr val="000000"/>
                          </a:solidFill>
                          <a:latin typeface="微软雅黑" panose="020B0503020204020204" pitchFamily="34" charset="-122"/>
                        </a:rPr>
                        <a:t>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灞河新区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三迪·灞河壹号</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1000" b="0">
                          <a:solidFill>
                            <a:srgbClr val="000000"/>
                          </a:solidFill>
                          <a:latin typeface="Arial" panose="020B0604020202020204" pitchFamily="34" charset="0"/>
                          <a:ea typeface="微软雅黑" panose="020B0503020204020204" pitchFamily="34" charset="-122"/>
                        </a:rPr>
                        <a:t>首开</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叠拼</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205/252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37900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278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59715">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179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22370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6035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120/143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19450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1150">
                <a:tc>
                  <a:txBody>
                    <a:bodyPr/>
                    <a:p>
                      <a:pPr indent="0" algn="ctr">
                        <a:buNone/>
                      </a:pPr>
                      <a:r>
                        <a:rPr lang="en-US" sz="1000" b="0">
                          <a:solidFill>
                            <a:srgbClr val="000000"/>
                          </a:solidFill>
                          <a:latin typeface="微软雅黑" panose="020B0503020204020204" pitchFamily="34" charset="-122"/>
                        </a:rPr>
                        <a:t>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浐灞生态区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源邸壹号</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256/312/358/364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33330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129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111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73%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66065">
                <a:tc>
                  <a:txBody>
                    <a:bodyPr/>
                    <a:p>
                      <a:pPr indent="0" algn="ctr">
                        <a:buNone/>
                      </a:pPr>
                      <a:r>
                        <a:rPr lang="en-US" sz="1000" b="0">
                          <a:solidFill>
                            <a:srgbClr val="000000"/>
                          </a:solidFill>
                          <a:latin typeface="微软雅黑" panose="020B0503020204020204" pitchFamily="34" charset="-122"/>
                        </a:rPr>
                        <a:t>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浐灞生态区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融创·云潮府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小高</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122/149/153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18217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276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48310">
                <a:tc>
                  <a:txBody>
                    <a:bodyPr/>
                    <a:p>
                      <a:pPr indent="0" algn="ctr">
                        <a:buNone/>
                      </a:pPr>
                      <a:r>
                        <a:rPr lang="en-US" sz="1000" b="0">
                          <a:solidFill>
                            <a:srgbClr val="000000"/>
                          </a:solidFill>
                          <a:latin typeface="微软雅黑" panose="020B0503020204020204" pitchFamily="34" charset="-122"/>
                        </a:rPr>
                        <a:t>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灞河新区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领航悦宸</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83/110/116/126/132/142/158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13947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65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562%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365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89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59715">
                <a:tc>
                  <a:txBody>
                    <a:bodyPr/>
                    <a:p>
                      <a:pPr indent="0" algn="ctr">
                        <a:buNone/>
                      </a:pPr>
                      <a:r>
                        <a:rPr lang="en-US" sz="1000" b="0">
                          <a:solidFill>
                            <a:srgbClr val="000000"/>
                          </a:solidFill>
                          <a:latin typeface="微软雅黑" panose="020B0503020204020204" pitchFamily="34" charset="-122"/>
                        </a:rPr>
                        <a:t>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灞河新区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臻园·阳光</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毛坯</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96/138/145/173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10969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286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98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60350">
                <a:tc>
                  <a:txBody>
                    <a:bodyPr/>
                    <a:p>
                      <a:pPr indent="0" algn="ctr">
                        <a:buNone/>
                      </a:pPr>
                      <a:r>
                        <a:rPr lang="en-US" sz="1000" b="0">
                          <a:solidFill>
                            <a:srgbClr val="000000"/>
                          </a:solidFill>
                          <a:latin typeface="微软雅黑" panose="020B0503020204020204" pitchFamily="34" charset="-122"/>
                        </a:rPr>
                        <a:t>12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新城区</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龙湖·天曜</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加推</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高层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精装</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109/125/142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18126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1617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1454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28%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400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100%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sp>
        <p:nvSpPr>
          <p:cNvPr id="20" name="object 20"/>
          <p:cNvSpPr txBox="1"/>
          <p:nvPr/>
        </p:nvSpPr>
        <p:spPr>
          <a:xfrm>
            <a:off x="296545" y="960755"/>
            <a:ext cx="11546205" cy="132207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dirty="0"/>
              <a:t>品牌</a:t>
            </a:r>
            <a:r>
              <a:rPr lang="en-US" altLang="zh-CN" dirty="0"/>
              <a:t>&amp;</a:t>
            </a:r>
            <a:r>
              <a:rPr lang="zh-CN" altLang="en-US" dirty="0"/>
              <a:t>地段</a:t>
            </a:r>
            <a:r>
              <a:rPr lang="en-US" altLang="zh-CN" dirty="0"/>
              <a:t>&amp;</a:t>
            </a:r>
            <a:r>
              <a:rPr lang="zh-CN" altLang="en-US" dirty="0"/>
              <a:t>产品里成为当下刚需刚改置业标配需求</a:t>
            </a:r>
            <a:endParaRPr lang="zh-CN" altLang="en-US" dirty="0"/>
          </a:p>
          <a:p>
            <a:r>
              <a:rPr lang="zh-CN" dirty="0"/>
              <a:t>中海云锦和三迪灞河壹号超低解筹率充分表明现阶段市场逐步趋于理智</a:t>
            </a:r>
            <a:endParaRPr lang="zh-CN" dirty="0"/>
          </a:p>
          <a:p>
            <a:r>
              <a:rPr dirty="0"/>
              <a:t>表现：</a:t>
            </a:r>
            <a:r>
              <a:rPr lang="en-US" dirty="0"/>
              <a:t>2</a:t>
            </a:r>
            <a:r>
              <a:rPr dirty="0"/>
              <a:t>个项目开盘，共推货2</a:t>
            </a:r>
            <a:r>
              <a:rPr lang="en-US" dirty="0"/>
              <a:t>027</a:t>
            </a:r>
            <a:r>
              <a:rPr dirty="0"/>
              <a:t>套，吸引</a:t>
            </a:r>
            <a:r>
              <a:rPr lang="en-US" dirty="0"/>
              <a:t>14229</a:t>
            </a:r>
            <a:r>
              <a:rPr dirty="0"/>
              <a:t>组登记核验通过</a:t>
            </a:r>
            <a:r>
              <a:rPr lang="en-US" dirty="0"/>
              <a:t>11589</a:t>
            </a:r>
            <a:r>
              <a:rPr dirty="0"/>
              <a:t>，核验通过率</a:t>
            </a:r>
            <a:r>
              <a:rPr lang="en-US" dirty="0"/>
              <a:t>81</a:t>
            </a:r>
            <a:r>
              <a:rPr dirty="0"/>
              <a:t>%，开盘去化率</a:t>
            </a:r>
            <a:r>
              <a:rPr lang="zh-CN" dirty="0"/>
              <a:t>不足六成</a:t>
            </a:r>
            <a:endParaRPr lang="zh-CN" dirty="0"/>
          </a:p>
          <a:p>
            <a:r>
              <a:rPr dirty="0"/>
              <a:t>结构分析：</a:t>
            </a:r>
            <a:r>
              <a:rPr lang="zh-CN" dirty="0"/>
              <a:t>客户对于片区信心不足，导致客源难以导入；高价值区位</a:t>
            </a:r>
            <a:r>
              <a:rPr lang="en-US" altLang="zh-CN" dirty="0"/>
              <a:t>&amp;</a:t>
            </a:r>
            <a:r>
              <a:rPr lang="zh-CN" altLang="en-US" dirty="0"/>
              <a:t>性价比持续火热销售</a:t>
            </a:r>
            <a:endParaRPr lang="zh-CN" altLang="en-US" dirty="0">
              <a:solidFill>
                <a:srgbClr val="C00000"/>
              </a:solidFill>
            </a:endParaRPr>
          </a:p>
        </p:txBody>
      </p:sp>
      <p:sp>
        <p:nvSpPr>
          <p:cNvPr id="6" name="矩形 5"/>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开盘表现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主城区</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东片区</a:t>
            </a:r>
            <a:endParaRPr lang="zh-CN" b="1" dirty="0">
              <a:latin typeface="微软雅黑" panose="020B0503020204020204" pitchFamily="34" charset="-122"/>
              <a:ea typeface="微软雅黑" panose="020B0503020204020204" pitchFamily="34" charset="-122"/>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67520" y="31794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732395" y="31794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217025" y="52304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200775" y="33096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499350" y="5220970"/>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68800" y="33921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440045" y="5147945"/>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143125" y="305562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317875" y="5230495"/>
            <a:ext cx="2505710" cy="451485"/>
          </a:xfrm>
          <a:prstGeom prst="rect">
            <a:avLst/>
          </a:prstGeom>
        </p:spPr>
      </p:pic>
      <p:pic>
        <p:nvPicPr>
          <p:cNvPr id="3" name="图片 2" descr="文本&#10;&#10;描述已自动生成"/>
          <p:cNvPicPr>
            <a:picLocks noChangeAspect="1"/>
          </p:cNvPicPr>
          <p:nvPr/>
        </p:nvPicPr>
        <p:blipFill>
          <a:blip r:embed="rId2">
            <a:alphaModFix amt="20000"/>
          </a:blip>
          <a:stretch>
            <a:fillRect/>
          </a:stretch>
        </p:blipFill>
        <p:spPr>
          <a:xfrm rot="2160000">
            <a:off x="539750" y="33096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47775" y="5500370"/>
            <a:ext cx="2505710" cy="451485"/>
          </a:xfrm>
          <a:prstGeom prst="rect">
            <a:avLst/>
          </a:prstGeom>
        </p:spPr>
      </p:pic>
      <p:sp>
        <p:nvSpPr>
          <p:cNvPr id="4" name="文本框 3"/>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object 20"/>
          <p:cNvSpPr txBox="1"/>
          <p:nvPr/>
        </p:nvSpPr>
        <p:spPr>
          <a:xfrm>
            <a:off x="267335" y="960755"/>
            <a:ext cx="11635105" cy="101473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dirty="0"/>
              <a:t>刚改刚需房源密集加推，高性价比之下，开盘解筹率高于</a:t>
            </a:r>
            <a:r>
              <a:rPr lang="en-US" altLang="zh-CN" dirty="0"/>
              <a:t>90%</a:t>
            </a:r>
            <a:r>
              <a:rPr lang="zh-CN" altLang="en-US" dirty="0"/>
              <a:t>，客户认可度较高</a:t>
            </a:r>
            <a:endParaRPr lang="zh-CN" altLang="en-US" dirty="0"/>
          </a:p>
          <a:p>
            <a:r>
              <a:rPr dirty="0"/>
              <a:t>表现：</a:t>
            </a:r>
            <a:r>
              <a:rPr lang="en-US" dirty="0"/>
              <a:t>7</a:t>
            </a:r>
            <a:r>
              <a:rPr dirty="0"/>
              <a:t>个项目开盘，共推货</a:t>
            </a:r>
            <a:r>
              <a:rPr lang="en-US" dirty="0"/>
              <a:t>1399</a:t>
            </a:r>
            <a:r>
              <a:rPr dirty="0"/>
              <a:t>套，吸引</a:t>
            </a:r>
            <a:r>
              <a:rPr lang="en-US" dirty="0"/>
              <a:t>24614</a:t>
            </a:r>
            <a:r>
              <a:rPr dirty="0"/>
              <a:t>组登记</a:t>
            </a:r>
            <a:r>
              <a:rPr lang="zh-CN" dirty="0"/>
              <a:t>，</a:t>
            </a:r>
            <a:r>
              <a:rPr dirty="0"/>
              <a:t>核验通过</a:t>
            </a:r>
            <a:r>
              <a:rPr lang="en-US" dirty="0"/>
              <a:t>19835</a:t>
            </a:r>
            <a:r>
              <a:rPr lang="zh-CN" altLang="en-US" dirty="0"/>
              <a:t>组</a:t>
            </a:r>
            <a:r>
              <a:rPr dirty="0"/>
              <a:t>，核验通过率8</a:t>
            </a:r>
            <a:r>
              <a:rPr lang="en-US" dirty="0"/>
              <a:t>1</a:t>
            </a:r>
            <a:r>
              <a:rPr dirty="0"/>
              <a:t>%，中签率</a:t>
            </a:r>
            <a:r>
              <a:rPr lang="en-US" dirty="0"/>
              <a:t>7</a:t>
            </a:r>
            <a:r>
              <a:rPr dirty="0"/>
              <a:t>%，开盘去化率</a:t>
            </a:r>
            <a:r>
              <a:rPr lang="en-US" dirty="0"/>
              <a:t>75</a:t>
            </a:r>
            <a:r>
              <a:rPr dirty="0"/>
              <a:t>%</a:t>
            </a:r>
            <a:endParaRPr dirty="0"/>
          </a:p>
          <a:p>
            <a:r>
              <a:rPr dirty="0"/>
              <a:t>结构分析：除</a:t>
            </a:r>
            <a:r>
              <a:rPr lang="zh-CN" dirty="0"/>
              <a:t>香山红叶首推</a:t>
            </a:r>
            <a:r>
              <a:rPr dirty="0"/>
              <a:t>外，其余皆为</a:t>
            </a:r>
            <a:r>
              <a:rPr lang="zh-CN" dirty="0"/>
              <a:t>加推，高产品力吸引大量客户，门槛级刚需刚改产品仍有市场热点。</a:t>
            </a:r>
            <a:endParaRPr dirty="0">
              <a:solidFill>
                <a:srgbClr val="C00000"/>
              </a:solidFill>
            </a:endParaRPr>
          </a:p>
        </p:txBody>
      </p:sp>
      <p:sp>
        <p:nvSpPr>
          <p:cNvPr id="6" name="矩形 5"/>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开盘表现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主城区</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南片区</a:t>
            </a:r>
            <a:endParaRPr lang="zh-CN" b="1" dirty="0">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372745" y="2022475"/>
          <a:ext cx="11350625" cy="4167505"/>
        </p:xfrm>
        <a:graphic>
          <a:graphicData uri="http://schemas.openxmlformats.org/drawingml/2006/table">
            <a:tbl>
              <a:tblPr firstRow="1" bandRow="1">
                <a:tableStyleId>{5C22544A-7EE6-4342-B048-85BDC9FD1C3A}</a:tableStyleId>
              </a:tblPr>
              <a:tblGrid>
                <a:gridCol w="477520"/>
                <a:gridCol w="716280"/>
                <a:gridCol w="1172845"/>
                <a:gridCol w="648970"/>
                <a:gridCol w="753745"/>
                <a:gridCol w="611505"/>
                <a:gridCol w="1692275"/>
                <a:gridCol w="753745"/>
                <a:gridCol w="754380"/>
                <a:gridCol w="753745"/>
                <a:gridCol w="753745"/>
                <a:gridCol w="753745"/>
                <a:gridCol w="754380"/>
                <a:gridCol w="753745"/>
              </a:tblGrid>
              <a:tr h="451485">
                <a:tc gridSpan="14">
                  <a:txBody>
                    <a:bodyPr/>
                    <a:p>
                      <a:pPr indent="0" algn="ctr">
                        <a:buNone/>
                      </a:pPr>
                      <a:r>
                        <a:rPr lang="zh-CN" sz="1400" b="1">
                          <a:solidFill>
                            <a:srgbClr val="000000"/>
                          </a:solidFill>
                          <a:latin typeface="Arial" panose="020B0604020202020204" pitchFamily="34" charset="0"/>
                          <a:ea typeface="微软雅黑" panose="020B0503020204020204" pitchFamily="34" charset="-122"/>
                        </a:rPr>
                        <a:t>9月南片区开盘情况汇总</a:t>
                      </a:r>
                      <a:endParaRPr lang="zh-CN" altLang="en-US" sz="14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R w="6350">
                      <a:solidFill>
                        <a:srgbClr val="C7A064"/>
                      </a:solidFill>
                      <a:prstDash val="solid"/>
                    </a:lnR>
                    <a:lnT w="6350">
                      <a:solidFill>
                        <a:srgbClr val="C7A064"/>
                      </a:solidFill>
                      <a:prstDash val="solid"/>
                    </a:lnT>
                    <a:lnB w="6350">
                      <a:solidFill>
                        <a:srgbClr val="C7A064"/>
                      </a:solidFill>
                      <a:prstDash val="solid"/>
                    </a:lnB>
                  </a:tcPr>
                </a:tc>
              </a:tr>
              <a:tr h="400685">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序号</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区域</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项目名称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开盘情况</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物业类型</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装修</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主力面积</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销售价格</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登记人数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核验通过</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中签率</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推出套数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认购套数</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1">
                          <a:solidFill>
                            <a:srgbClr val="000000"/>
                          </a:solidFill>
                          <a:latin typeface="Arial" panose="020B0604020202020204" pitchFamily="34" charset="0"/>
                          <a:ea typeface="微软雅黑" panose="020B0503020204020204" pitchFamily="34" charset="-122"/>
                        </a:rPr>
                        <a:t>认购去化率</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57200">
                <a:tc>
                  <a:txBody>
                    <a:bodyPr/>
                    <a:p>
                      <a:pPr indent="0" algn="ctr">
                        <a:buNone/>
                      </a:pPr>
                      <a:r>
                        <a:rPr lang="en-US" sz="1100" b="0">
                          <a:solidFill>
                            <a:srgbClr val="000000"/>
                          </a:solidFill>
                          <a:latin typeface="微软雅黑" panose="020B0503020204020204" pitchFamily="34" charset="-122"/>
                        </a:rPr>
                        <a:t>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曲江新区</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启迪·大院儿</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加推</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高层</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毛坯</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111/144/147</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16118</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1325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837</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22%</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184</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180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98%</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75920">
                <a:tc>
                  <a:txBody>
                    <a:bodyPr/>
                    <a:p>
                      <a:pPr indent="0" algn="ctr">
                        <a:buNone/>
                      </a:pPr>
                      <a:r>
                        <a:rPr lang="en-US" sz="1100" b="0">
                          <a:solidFill>
                            <a:srgbClr val="000000"/>
                          </a:solidFill>
                          <a:latin typeface="微软雅黑" panose="020B0503020204020204" pitchFamily="34" charset="-122"/>
                        </a:rPr>
                        <a:t>2</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雁塔区</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香山红叶</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首开</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高层</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毛坯</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86/95/116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17267</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630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295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146%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432</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23%</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43230">
                <a:tc>
                  <a:txBody>
                    <a:bodyPr/>
                    <a:p>
                      <a:pPr indent="0" algn="ctr">
                        <a:buNone/>
                      </a:pPr>
                      <a:r>
                        <a:rPr lang="en-US" sz="1100" b="0">
                          <a:solidFill>
                            <a:srgbClr val="000000"/>
                          </a:solidFill>
                          <a:latin typeface="微软雅黑" panose="020B0503020204020204" pitchFamily="34" charset="-122"/>
                        </a:rPr>
                        <a:t>3</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航天新城</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融创·揽月府</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加推</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小高</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精装</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154/161/174</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17906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1140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722</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14%</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85140">
                <a:tc>
                  <a:txBody>
                    <a:bodyPr/>
                    <a:p>
                      <a:pPr indent="0" algn="ctr">
                        <a:buNone/>
                      </a:pPr>
                      <a:r>
                        <a:rPr lang="en-US" sz="1100" b="0">
                          <a:solidFill>
                            <a:srgbClr val="000000"/>
                          </a:solidFill>
                          <a:latin typeface="微软雅黑" panose="020B0503020204020204" pitchFamily="34" charset="-122"/>
                        </a:rPr>
                        <a:t>4</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长安区</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蓝光·长建翠景台</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加推</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高层</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毛坯</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118/134</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14800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1455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1251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256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253</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99%</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57200">
                <a:tc>
                  <a:txBody>
                    <a:bodyPr/>
                    <a:p>
                      <a:pPr indent="0" algn="ctr">
                        <a:buNone/>
                      </a:pPr>
                      <a:r>
                        <a:rPr lang="en-US" sz="1100" b="0">
                          <a:solidFill>
                            <a:srgbClr val="000000"/>
                          </a:solidFill>
                          <a:latin typeface="微软雅黑" panose="020B0503020204020204" pitchFamily="34" charset="-122"/>
                        </a:rPr>
                        <a:t>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航天新城</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鑫苑府</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加推</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高层</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精装</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128/141/182/195/225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17655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1875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1629</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13%</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208</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208</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99110">
                <a:tc>
                  <a:txBody>
                    <a:bodyPr/>
                    <a:p>
                      <a:pPr indent="0" algn="ctr">
                        <a:buNone/>
                      </a:pPr>
                      <a:r>
                        <a:rPr lang="en-US" sz="1100" b="0">
                          <a:solidFill>
                            <a:srgbClr val="000000"/>
                          </a:solidFill>
                          <a:latin typeface="微软雅黑" panose="020B0503020204020204" pitchFamily="34" charset="-122"/>
                        </a:rPr>
                        <a:t>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航天新城</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英郡年华国际社区</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加推</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高层</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毛坯</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92/117</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11709</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2371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1899</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26</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597535">
                <a:tc>
                  <a:txBody>
                    <a:bodyPr/>
                    <a:p>
                      <a:pPr indent="0" algn="ctr">
                        <a:buNone/>
                      </a:pPr>
                      <a:r>
                        <a:rPr lang="en-US" sz="1100" b="0">
                          <a:solidFill>
                            <a:srgbClr val="000000"/>
                          </a:solidFill>
                          <a:latin typeface="微软雅黑" panose="020B0503020204020204" pitchFamily="34" charset="-122"/>
                        </a:rPr>
                        <a:t>7</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航天新城</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山水美树</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加推</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洋房</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微软雅黑" panose="020B0503020204020204" pitchFamily="34" charset="-122"/>
                        </a:rPr>
                        <a:t>毛坯</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109/132/144/153/169/178/186/203/305/330</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15488</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15818</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13202</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192</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175</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100" b="0">
                          <a:solidFill>
                            <a:srgbClr val="000000"/>
                          </a:solidFill>
                          <a:latin typeface="微软雅黑" panose="020B0503020204020204" pitchFamily="34" charset="-122"/>
                        </a:rPr>
                        <a:t>91%</a:t>
                      </a:r>
                      <a:endParaRPr lang="en-US" altLang="en-US" sz="11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sp>
        <p:nvSpPr>
          <p:cNvPr id="3" name="文本框 2"/>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19895" y="29127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684770" y="29127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169400" y="49637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153150" y="30429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451725" y="4954270"/>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21175" y="31254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392420" y="4881245"/>
            <a:ext cx="2505710" cy="451485"/>
          </a:xfrm>
          <a:prstGeom prst="rect">
            <a:avLst/>
          </a:prstGeom>
        </p:spPr>
      </p:pic>
      <p:pic>
        <p:nvPicPr>
          <p:cNvPr id="18" name="图片 17" descr="文本&#10;&#10;描述已自动生成"/>
          <p:cNvPicPr>
            <a:picLocks noChangeAspect="1"/>
          </p:cNvPicPr>
          <p:nvPr/>
        </p:nvPicPr>
        <p:blipFill>
          <a:blip r:embed="rId2">
            <a:alphaModFix amt="20000"/>
          </a:blip>
          <a:stretch>
            <a:fillRect/>
          </a:stretch>
        </p:blipFill>
        <p:spPr>
          <a:xfrm rot="2160000">
            <a:off x="2095500" y="2788920"/>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270250" y="4963795"/>
            <a:ext cx="2505710" cy="451485"/>
          </a:xfrm>
          <a:prstGeom prst="rect">
            <a:avLst/>
          </a:prstGeom>
        </p:spPr>
      </p:pic>
      <p:pic>
        <p:nvPicPr>
          <p:cNvPr id="4" name="图片 3" descr="文本&#10;&#10;描述已自动生成"/>
          <p:cNvPicPr>
            <a:picLocks noChangeAspect="1"/>
          </p:cNvPicPr>
          <p:nvPr/>
        </p:nvPicPr>
        <p:blipFill>
          <a:blip r:embed="rId2">
            <a:alphaModFix amt="20000"/>
          </a:blip>
          <a:stretch>
            <a:fillRect/>
          </a:stretch>
        </p:blipFill>
        <p:spPr>
          <a:xfrm rot="2160000">
            <a:off x="492125" y="30429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00150" y="5233670"/>
            <a:ext cx="2505710" cy="45148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sp>
        <p:nvSpPr>
          <p:cNvPr id="27" name="object 27"/>
          <p:cNvSpPr txBox="1"/>
          <p:nvPr/>
        </p:nvSpPr>
        <p:spPr>
          <a:xfrm>
            <a:off x="295835" y="957196"/>
            <a:ext cx="11632165" cy="101473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dirty="0" err="1"/>
              <a:t>改善项目扎堆供应，客量严重不足</a:t>
            </a:r>
            <a:endParaRPr lang="zh-CN" dirty="0" err="1"/>
          </a:p>
          <a:p>
            <a:r>
              <a:rPr lang="zh-CN" dirty="0"/>
              <a:t>表现：</a:t>
            </a:r>
            <a:r>
              <a:rPr lang="en-US" altLang="zh-CN" dirty="0"/>
              <a:t>14</a:t>
            </a:r>
            <a:r>
              <a:rPr lang="zh-CN" altLang="en-US" dirty="0"/>
              <a:t>个开盘项目，</a:t>
            </a:r>
            <a:r>
              <a:rPr lang="en-US" altLang="zh-CN" dirty="0"/>
              <a:t>9</a:t>
            </a:r>
            <a:r>
              <a:rPr lang="zh-CN" altLang="en-US" dirty="0"/>
              <a:t>个醒目去化率低于</a:t>
            </a:r>
            <a:r>
              <a:rPr lang="en-US" altLang="zh-CN" dirty="0"/>
              <a:t>40%</a:t>
            </a:r>
            <a:r>
              <a:rPr lang="zh-CN" altLang="en-US" dirty="0"/>
              <a:t>，</a:t>
            </a:r>
            <a:r>
              <a:rPr lang="en-US" altLang="zh-CN" dirty="0"/>
              <a:t>20000+</a:t>
            </a:r>
            <a:r>
              <a:rPr lang="zh-CN" altLang="en-US" dirty="0"/>
              <a:t>中高改开盘高区划成为历史，平销成为常态</a:t>
            </a:r>
            <a:endParaRPr lang="zh-CN" altLang="en-US" dirty="0"/>
          </a:p>
          <a:p>
            <a:r>
              <a:rPr lang="zh-CN" altLang="en-US" dirty="0">
                <a:sym typeface="+mn-ea"/>
              </a:rPr>
              <a:t>结构分析：</a:t>
            </a:r>
            <a:r>
              <a:rPr lang="zh-CN" dirty="0">
                <a:sym typeface="+mn-ea"/>
              </a:rPr>
              <a:t>各类政策的持续出台，大批量刚需刚改项目的面市，中高改上客量持续萎缩，开盘低迷</a:t>
            </a:r>
            <a:endParaRPr lang="zh-CN" dirty="0"/>
          </a:p>
        </p:txBody>
      </p:sp>
      <p:sp>
        <p:nvSpPr>
          <p:cNvPr id="6" name="矩形 5"/>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开盘表现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主城区</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西片区</a:t>
            </a:r>
            <a:endParaRPr lang="zh-CN" b="1" dirty="0">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428625" y="2002155"/>
          <a:ext cx="11475720" cy="4548505"/>
        </p:xfrm>
        <a:graphic>
          <a:graphicData uri="http://schemas.openxmlformats.org/drawingml/2006/table">
            <a:tbl>
              <a:tblPr firstRow="1" bandRow="1">
                <a:tableStyleId>{5C22544A-7EE6-4342-B048-85BDC9FD1C3A}</a:tableStyleId>
              </a:tblPr>
              <a:tblGrid>
                <a:gridCol w="403225"/>
                <a:gridCol w="812165"/>
                <a:gridCol w="1309370"/>
                <a:gridCol w="640715"/>
                <a:gridCol w="765175"/>
                <a:gridCol w="498475"/>
                <a:gridCol w="1724660"/>
                <a:gridCol w="812800"/>
                <a:gridCol w="650240"/>
                <a:gridCol w="912495"/>
                <a:gridCol w="732155"/>
                <a:gridCol w="650875"/>
                <a:gridCol w="650875"/>
                <a:gridCol w="912495"/>
              </a:tblGrid>
              <a:tr h="237490">
                <a:tc gridSpan="14">
                  <a:txBody>
                    <a:bodyPr/>
                    <a:p>
                      <a:pPr indent="0" algn="ctr">
                        <a:buNone/>
                      </a:pPr>
                      <a:r>
                        <a:rPr lang="zh-CN" sz="1100" b="1">
                          <a:solidFill>
                            <a:srgbClr val="000000"/>
                          </a:solidFill>
                          <a:latin typeface="Arial" panose="020B0604020202020204" pitchFamily="34" charset="0"/>
                          <a:ea typeface="微软雅黑" panose="020B0503020204020204" pitchFamily="34" charset="-122"/>
                        </a:rPr>
                        <a:t>9月西片区开盘情况汇总</a:t>
                      </a:r>
                      <a:endParaRPr lang="zh-CN" altLang="en-US" sz="11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R w="6350">
                      <a:solidFill>
                        <a:srgbClr val="C7A064"/>
                      </a:solidFill>
                      <a:prstDash val="solid"/>
                    </a:lnR>
                    <a:lnT w="6350">
                      <a:solidFill>
                        <a:srgbClr val="C7A064"/>
                      </a:solidFill>
                      <a:prstDash val="solid"/>
                    </a:lnT>
                    <a:lnB w="6350">
                      <a:solidFill>
                        <a:srgbClr val="C7A064"/>
                      </a:solidFill>
                      <a:prstDash val="solid"/>
                    </a:lnB>
                  </a:tcPr>
                </a:tc>
              </a:tr>
              <a:tr h="205105">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序号</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区域</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项目名称</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开盘情况</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物业类型</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装修</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主力面积</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销售价格</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登记人数</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核验通过</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中签率</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推出套数</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认购套数</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900" b="1">
                          <a:solidFill>
                            <a:srgbClr val="000000"/>
                          </a:solidFill>
                          <a:latin typeface="Arial" panose="020B0604020202020204" pitchFamily="34" charset="0"/>
                          <a:ea typeface="微软雅黑" panose="020B0503020204020204" pitchFamily="34" charset="-122"/>
                        </a:rPr>
                        <a:t>认购去化率</a:t>
                      </a:r>
                      <a:endParaRPr lang="zh-CN" altLang="en-US" sz="9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205105">
                <a:tc rowSpan="2">
                  <a:txBody>
                    <a:bodyPr/>
                    <a:p>
                      <a:pPr indent="0" algn="ctr">
                        <a:buNone/>
                      </a:pPr>
                      <a:r>
                        <a:rPr lang="en-US" sz="900" b="0">
                          <a:solidFill>
                            <a:srgbClr val="000000"/>
                          </a:solidFill>
                          <a:latin typeface="微软雅黑" panose="020B0503020204020204" pitchFamily="34" charset="-122"/>
                        </a:rPr>
                        <a:t>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招商华宇臻境</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首开</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小高</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27989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560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272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105%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95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74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119/140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24783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251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rowSpan="2">
                  <a:txBody>
                    <a:bodyPr/>
                    <a:p>
                      <a:pPr indent="0" algn="ctr">
                        <a:buNone/>
                      </a:pPr>
                      <a:r>
                        <a:rPr lang="en-US" sz="900" b="0">
                          <a:solidFill>
                            <a:srgbClr val="000000"/>
                          </a:solidFill>
                          <a:latin typeface="微软雅黑" panose="020B0503020204020204" pitchFamily="34" charset="-122"/>
                        </a:rPr>
                        <a:t>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阳光城檀境</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首开</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小高</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125/143/164/177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26771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720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488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298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185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112/137/196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25188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430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a:txBody>
                    <a:bodyPr/>
                    <a:p>
                      <a:pPr indent="0" algn="ctr">
                        <a:buNone/>
                      </a:pPr>
                      <a:r>
                        <a:rPr lang="en-US" sz="900" b="0">
                          <a:solidFill>
                            <a:srgbClr val="000000"/>
                          </a:solidFill>
                          <a:latin typeface="微软雅黑" panose="020B0503020204020204" pitchFamily="34" charset="-122"/>
                        </a:rPr>
                        <a:t>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南飞鸿玖玺大观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首开</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毛坯</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105/118/135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17704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879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534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157%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840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740">
                <a:tc>
                  <a:txBody>
                    <a:bodyPr/>
                    <a:p>
                      <a:pPr indent="0" algn="ctr">
                        <a:buNone/>
                      </a:pPr>
                      <a:r>
                        <a:rPr lang="en-US" sz="900" b="0">
                          <a:solidFill>
                            <a:srgbClr val="000000"/>
                          </a:solidFill>
                          <a:latin typeface="微软雅黑" panose="020B0503020204020204" pitchFamily="34" charset="-122"/>
                        </a:rPr>
                        <a:t>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天地源龙湖·春江天境</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洋房</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125/142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19460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199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130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97%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rowSpan="2">
                  <a:txBody>
                    <a:bodyPr/>
                    <a:p>
                      <a:pPr indent="0" algn="ctr">
                        <a:buNone/>
                      </a:pPr>
                      <a:r>
                        <a:rPr lang="en-US" sz="900" b="0">
                          <a:solidFill>
                            <a:srgbClr val="000000"/>
                          </a:solidFill>
                          <a:latin typeface="微软雅黑" panose="020B0503020204020204" pitchFamily="34" charset="-122"/>
                        </a:rPr>
                        <a:t>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中天新希望·未来印</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首开</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小高</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164/166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27678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654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356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123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125/140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26323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138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740">
                <a:tc>
                  <a:txBody>
                    <a:bodyPr/>
                    <a:p>
                      <a:pPr indent="0" algn="ctr">
                        <a:buNone/>
                      </a:pPr>
                      <a:r>
                        <a:rPr lang="en-US" sz="900" b="0">
                          <a:solidFill>
                            <a:srgbClr val="000000"/>
                          </a:solidFill>
                          <a:latin typeface="微软雅黑" panose="020B0503020204020204" pitchFamily="34" charset="-122"/>
                        </a:rPr>
                        <a:t>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高新·天谷雅舍</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213/230/233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27479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152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292%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a:txBody>
                    <a:bodyPr/>
                    <a:p>
                      <a:pPr indent="0" algn="ctr">
                        <a:buNone/>
                      </a:pPr>
                      <a:r>
                        <a:rPr lang="en-US" sz="900" b="0">
                          <a:solidFill>
                            <a:srgbClr val="000000"/>
                          </a:solidFill>
                          <a:latin typeface="微软雅黑" panose="020B0503020204020204" pitchFamily="34" charset="-122"/>
                        </a:rPr>
                        <a:t>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碧桂园·高新云墅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首开</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142/196/209/243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27165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1166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775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379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229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rowSpan="2">
                  <a:txBody>
                    <a:bodyPr/>
                    <a:p>
                      <a:pPr indent="0" algn="ctr">
                        <a:buNone/>
                      </a:pPr>
                      <a:r>
                        <a:rPr lang="en-US" sz="900" b="0">
                          <a:solidFill>
                            <a:srgbClr val="000000"/>
                          </a:solidFill>
                          <a:latin typeface="微软雅黑" panose="020B0503020204020204" pitchFamily="34" charset="-122"/>
                        </a:rPr>
                        <a:t>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莲湖区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老城根·蓝光·雍锦世</a:t>
                      </a:r>
                      <a:r>
                        <a:rPr lang="en-US" sz="900" b="0">
                          <a:solidFill>
                            <a:srgbClr val="000000"/>
                          </a:solidFill>
                          <a:latin typeface="微软雅黑" panose="020B0503020204020204" pitchFamily="34" charset="-122"/>
                        </a:rPr>
                        <a:t> </a:t>
                      </a:r>
                      <a:r>
                        <a:rPr lang="zh-CN" sz="900" b="0">
                          <a:solidFill>
                            <a:srgbClr val="000000"/>
                          </a:solidFill>
                          <a:latin typeface="Arial" panose="020B0604020202020204" pitchFamily="34" charset="0"/>
                          <a:ea typeface="微软雅黑" panose="020B0503020204020204" pitchFamily="34" charset="-122"/>
                        </a:rPr>
                        <a:t>家</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42/65/105/109/120/141/190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16503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1487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377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360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231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74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洋房</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238/249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24260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rowSpan="2">
                  <a:txBody>
                    <a:bodyPr/>
                    <a:p>
                      <a:pPr indent="0" algn="ctr">
                        <a:buNone/>
                      </a:pPr>
                      <a:r>
                        <a:rPr lang="en-US" sz="900" b="0">
                          <a:solidFill>
                            <a:srgbClr val="000000"/>
                          </a:solidFill>
                          <a:latin typeface="微软雅黑" panose="020B0503020204020204" pitchFamily="34" charset="-122"/>
                        </a:rPr>
                        <a:t>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沣东新城</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沣东智谷·国樾府</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小高</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118/124/125/137/138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16335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8750%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97/119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14861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124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a:txBody>
                    <a:bodyPr/>
                    <a:p>
                      <a:pPr indent="0" algn="ctr">
                        <a:buNone/>
                      </a:pPr>
                      <a:r>
                        <a:rPr lang="en-US" sz="900" b="0">
                          <a:solidFill>
                            <a:srgbClr val="000000"/>
                          </a:solidFill>
                          <a:latin typeface="微软雅黑" panose="020B0503020204020204" pitchFamily="34" charset="-122"/>
                        </a:rPr>
                        <a:t>10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沣东新城</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奥园璞樾湾</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141/145/165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20000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165%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740">
                <a:tc rowSpan="2">
                  <a:txBody>
                    <a:bodyPr/>
                    <a:p>
                      <a:pPr indent="0" algn="ctr">
                        <a:buNone/>
                      </a:pPr>
                      <a:r>
                        <a:rPr lang="en-US" sz="900" b="0">
                          <a:solidFill>
                            <a:srgbClr val="000000"/>
                          </a:solidFill>
                          <a:latin typeface="微软雅黑" panose="020B0503020204020204" pitchFamily="34" charset="-122"/>
                        </a:rPr>
                        <a:t>11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莲湖区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黄金嘉境</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毛坯</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52/87/96/132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12500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1059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558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洋房</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毛坯</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177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16400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a:txBody>
                    <a:bodyPr/>
                    <a:p>
                      <a:pPr indent="0" algn="ctr">
                        <a:buNone/>
                      </a:pPr>
                      <a:r>
                        <a:rPr lang="en-US" sz="900" b="0">
                          <a:solidFill>
                            <a:srgbClr val="000000"/>
                          </a:solidFill>
                          <a:latin typeface="微软雅黑" panose="020B0503020204020204" pitchFamily="34" charset="-122"/>
                        </a:rPr>
                        <a:t>12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招商华宇臻境</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高层</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116/118/138//140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24906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198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845%</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372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42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740">
                <a:tc>
                  <a:txBody>
                    <a:bodyPr/>
                    <a:p>
                      <a:pPr indent="0" algn="ctr">
                        <a:buNone/>
                      </a:pPr>
                      <a:r>
                        <a:rPr lang="en-US" sz="900" b="0">
                          <a:solidFill>
                            <a:srgbClr val="000000"/>
                          </a:solidFill>
                          <a:latin typeface="微软雅黑" panose="020B0503020204020204" pitchFamily="34" charset="-122"/>
                        </a:rPr>
                        <a:t>13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沣东新城</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湖光山色</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小高</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176/200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26500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671%</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94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39%</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205105">
                <a:tc>
                  <a:txBody>
                    <a:bodyPr/>
                    <a:p>
                      <a:pPr indent="0" algn="ctr">
                        <a:buNone/>
                      </a:pPr>
                      <a:r>
                        <a:rPr lang="en-US" sz="900" b="0">
                          <a:solidFill>
                            <a:srgbClr val="000000"/>
                          </a:solidFill>
                          <a:latin typeface="微软雅黑" panose="020B0503020204020204" pitchFamily="34" charset="-122"/>
                        </a:rPr>
                        <a:t>14</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高新区</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紫薇华发CID中央首府</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加推</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小高</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900" b="0">
                          <a:solidFill>
                            <a:srgbClr val="000000"/>
                          </a:solidFill>
                          <a:latin typeface="Arial" panose="020B0604020202020204" pitchFamily="34" charset="0"/>
                          <a:ea typeface="微软雅黑" panose="020B0503020204020204" pitchFamily="34" charset="-122"/>
                        </a:rPr>
                        <a:t>精装</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172</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18670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2357</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1998</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3%</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56</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900" b="0">
                          <a:solidFill>
                            <a:srgbClr val="000000"/>
                          </a:solidFill>
                          <a:latin typeface="微软雅黑" panose="020B0503020204020204" pitchFamily="34" charset="-122"/>
                        </a:rPr>
                        <a:t>100%</a:t>
                      </a:r>
                      <a:endParaRPr lang="en-US" altLang="en-US" sz="9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pic>
        <p:nvPicPr>
          <p:cNvPr id="11" name="图片 10" descr="文本&#10;&#10;描述已自动生成"/>
          <p:cNvPicPr>
            <a:picLocks noChangeAspect="1"/>
          </p:cNvPicPr>
          <p:nvPr/>
        </p:nvPicPr>
        <p:blipFill>
          <a:blip r:embed="rId2">
            <a:alphaModFix amt="20000"/>
          </a:blip>
          <a:stretch>
            <a:fillRect/>
          </a:stretch>
        </p:blipFill>
        <p:spPr>
          <a:xfrm rot="2160000">
            <a:off x="9319895" y="29127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684770" y="29127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169400" y="49637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153150" y="30429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451725" y="4954270"/>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21175" y="31254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392420" y="4881245"/>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270250" y="4963795"/>
            <a:ext cx="2505710" cy="451485"/>
          </a:xfrm>
          <a:prstGeom prst="rect">
            <a:avLst/>
          </a:prstGeom>
        </p:spPr>
      </p:pic>
      <p:pic>
        <p:nvPicPr>
          <p:cNvPr id="5" name="图片 4" descr="文本&#10;&#10;描述已自动生成"/>
          <p:cNvPicPr>
            <a:picLocks noChangeAspect="1"/>
          </p:cNvPicPr>
          <p:nvPr/>
        </p:nvPicPr>
        <p:blipFill>
          <a:blip r:embed="rId2">
            <a:alphaModFix amt="20000"/>
          </a:blip>
          <a:stretch>
            <a:fillRect/>
          </a:stretch>
        </p:blipFill>
        <p:spPr>
          <a:xfrm rot="2160000">
            <a:off x="492125" y="30429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00150" y="5233670"/>
            <a:ext cx="2505710" cy="4514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378460" y="1681480"/>
          <a:ext cx="11379835" cy="5017135"/>
        </p:xfrm>
        <a:graphic>
          <a:graphicData uri="http://schemas.openxmlformats.org/drawingml/2006/table">
            <a:tbl>
              <a:tblPr firstRow="1" bandRow="1">
                <a:tableStyleId>{5C22544A-7EE6-4342-B048-85BDC9FD1C3A}</a:tableStyleId>
              </a:tblPr>
              <a:tblGrid>
                <a:gridCol w="380365"/>
                <a:gridCol w="702310"/>
                <a:gridCol w="935355"/>
                <a:gridCol w="760095"/>
                <a:gridCol w="809625"/>
                <a:gridCol w="633730"/>
                <a:gridCol w="1750695"/>
                <a:gridCol w="745490"/>
                <a:gridCol w="673100"/>
                <a:gridCol w="943610"/>
                <a:gridCol w="756285"/>
                <a:gridCol w="672465"/>
                <a:gridCol w="673100"/>
                <a:gridCol w="943610"/>
              </a:tblGrid>
              <a:tr h="160655">
                <a:tc gridSpan="14">
                  <a:txBody>
                    <a:bodyPr/>
                    <a:p>
                      <a:pPr indent="0" algn="ctr">
                        <a:buNone/>
                      </a:pPr>
                      <a:r>
                        <a:rPr lang="zh-CN" sz="700" b="1">
                          <a:solidFill>
                            <a:srgbClr val="000000"/>
                          </a:solidFill>
                          <a:latin typeface="Arial" panose="020B0604020202020204" pitchFamily="34" charset="0"/>
                          <a:ea typeface="微软雅黑" panose="020B0503020204020204" pitchFamily="34" charset="-122"/>
                        </a:rPr>
                        <a:t>9月北片区开盘情况汇总</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R w="6350">
                      <a:solidFill>
                        <a:srgbClr val="C7A064"/>
                      </a:solidFill>
                      <a:prstDash val="solid"/>
                    </a:lnR>
                    <a:lnT w="6350">
                      <a:solidFill>
                        <a:srgbClr val="C7A064"/>
                      </a:solidFill>
                      <a:prstDash val="solid"/>
                    </a:lnT>
                    <a:lnB w="6350">
                      <a:solidFill>
                        <a:srgbClr val="C7A064"/>
                      </a:solidFill>
                      <a:prstDash val="solid"/>
                    </a:lnB>
                  </a:tcPr>
                </a:tc>
              </a:tr>
              <a:tr h="165100">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序号</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区域</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项目名称</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开盘情况</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物业类型</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装修</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主力面积</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销售价格</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登记人数</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核验通过</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中签率</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推出套数</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认购套数</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700" b="1">
                          <a:solidFill>
                            <a:srgbClr val="000000"/>
                          </a:solidFill>
                          <a:latin typeface="Arial" panose="020B0604020202020204" pitchFamily="34" charset="0"/>
                          <a:ea typeface="微软雅黑" panose="020B0503020204020204" pitchFamily="34" charset="-122"/>
                        </a:rPr>
                        <a:t>认购去化率</a:t>
                      </a:r>
                      <a:endParaRPr lang="zh-CN" altLang="en-US" sz="7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149860">
                <a:tc rowSpan="2">
                  <a:txBody>
                    <a:bodyPr/>
                    <a:p>
                      <a:pPr indent="0" algn="ctr">
                        <a:buNone/>
                      </a:pPr>
                      <a:r>
                        <a:rPr lang="en-US" sz="600" b="0">
                          <a:solidFill>
                            <a:srgbClr val="000000"/>
                          </a:solidFill>
                          <a:latin typeface="微软雅黑" panose="020B0503020204020204" pitchFamily="34" charset="-122"/>
                        </a:rPr>
                        <a:t>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陆港·宁海湾</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首开</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105/125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12944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871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530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420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493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88%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105-143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12963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a:txBody>
                    <a:bodyPr/>
                    <a:p>
                      <a:pPr indent="0" algn="ctr">
                        <a:buNone/>
                      </a:pPr>
                      <a:r>
                        <a:rPr lang="en-US" sz="600" b="0">
                          <a:solidFill>
                            <a:srgbClr val="000000"/>
                          </a:solidFill>
                          <a:latin typeface="微软雅黑" panose="020B0503020204020204" pitchFamily="34" charset="-122"/>
                        </a:rPr>
                        <a:t>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浐灞生态区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朗基锦云著</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首开</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142/165/173/222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20961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3480%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174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600" b="0">
                          <a:solidFill>
                            <a:srgbClr val="000000"/>
                          </a:solidFill>
                          <a:latin typeface="微软雅黑" panose="020B0503020204020204" pitchFamily="34" charset="-122"/>
                        </a:rPr>
                        <a:t>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电建·泛悦城</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109/130/154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15234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508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381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170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437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109/130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14741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600" b="0">
                          <a:solidFill>
                            <a:srgbClr val="000000"/>
                          </a:solidFill>
                          <a:latin typeface="微软雅黑" panose="020B0503020204020204" pitchFamily="34" charset="-122"/>
                        </a:rPr>
                        <a:t>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中铁卓越城</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105/142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15235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337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347%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105/121/131/142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15081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a:txBody>
                    <a:bodyPr/>
                    <a:p>
                      <a:pPr indent="0" algn="ctr">
                        <a:buNone/>
                      </a:pPr>
                      <a:r>
                        <a:rPr lang="en-US" sz="600" b="0">
                          <a:solidFill>
                            <a:srgbClr val="000000"/>
                          </a:solidFill>
                          <a:latin typeface="微软雅黑" panose="020B0503020204020204" pitchFamily="34" charset="-122"/>
                        </a:rPr>
                        <a:t>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融创时代奥城</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117/131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15314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919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765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a:txBody>
                    <a:bodyPr/>
                    <a:p>
                      <a:pPr indent="0" algn="ctr">
                        <a:buNone/>
                      </a:pPr>
                      <a:r>
                        <a:rPr lang="en-US" sz="600" b="0">
                          <a:solidFill>
                            <a:srgbClr val="000000"/>
                          </a:solidFill>
                          <a:latin typeface="微软雅黑" panose="020B0503020204020204" pitchFamily="34" charset="-122"/>
                        </a:rPr>
                        <a:t>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枫林九溪</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洋房</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271/305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16836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490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215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297%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600" b="0">
                          <a:solidFill>
                            <a:srgbClr val="000000"/>
                          </a:solidFill>
                          <a:latin typeface="微软雅黑" panose="020B0503020204020204" pitchFamily="34" charset="-122"/>
                        </a:rPr>
                        <a:t>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中冶奥体云璟</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首开</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150/170/234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16680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584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107/133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14411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1769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1329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600" b="0">
                          <a:solidFill>
                            <a:srgbClr val="000000"/>
                          </a:solidFill>
                          <a:latin typeface="微软雅黑" panose="020B0503020204020204" pitchFamily="34" charset="-122"/>
                        </a:rPr>
                        <a:t>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融创望江府</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154/175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16125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4775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4396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洋房</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220/260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15800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3">
                  <a:txBody>
                    <a:bodyPr/>
                    <a:p>
                      <a:pPr indent="0" algn="ctr">
                        <a:buNone/>
                      </a:pPr>
                      <a:r>
                        <a:rPr lang="en-US" sz="600" b="0">
                          <a:solidFill>
                            <a:srgbClr val="000000"/>
                          </a:solidFill>
                          <a:latin typeface="微软雅黑" panose="020B0503020204020204" pitchFamily="34" charset="-122"/>
                        </a:rPr>
                        <a:t>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600" b="0">
                          <a:solidFill>
                            <a:srgbClr val="000000"/>
                          </a:solidFill>
                          <a:latin typeface="Arial" panose="020B0604020202020204" pitchFamily="34" charset="0"/>
                          <a:ea typeface="微软雅黑" panose="020B0503020204020204" pitchFamily="34" charset="-122"/>
                        </a:rPr>
                        <a:t>招商城市主场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114/125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14330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69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80%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114/125/142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15273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1580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1413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433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90/105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13739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a:txBody>
                    <a:bodyPr/>
                    <a:p>
                      <a:pPr indent="0" algn="ctr">
                        <a:buNone/>
                      </a:pPr>
                      <a:r>
                        <a:rPr lang="en-US" sz="600" b="0">
                          <a:solidFill>
                            <a:srgbClr val="000000"/>
                          </a:solidFill>
                          <a:latin typeface="微软雅黑" panose="020B0503020204020204" pitchFamily="34" charset="-122"/>
                        </a:rPr>
                        <a:t>10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中粮奥体中心</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97/115/223/261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14860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7976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6018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337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337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600" b="0">
                          <a:solidFill>
                            <a:srgbClr val="000000"/>
                          </a:solidFill>
                          <a:latin typeface="微软雅黑" panose="020B0503020204020204" pitchFamily="34" charset="-122"/>
                        </a:rPr>
                        <a:t>11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金地玖峯汇</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洋房</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15164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10102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8924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78/97/108/129/143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13694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272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600" b="0">
                          <a:solidFill>
                            <a:srgbClr val="000000"/>
                          </a:solidFill>
                          <a:latin typeface="微软雅黑" panose="020B0503020204020204" pitchFamily="34" charset="-122"/>
                        </a:rPr>
                        <a:t>12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华润置地未来城市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116/132/143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14291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3720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3236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382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382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marL="12700" marR="12700" marT="12700" vert="horz" anchor="ctr" anchorCtr="0">
                    <a:lnL w="6350">
                      <a:solidFill>
                        <a:srgbClr val="C7A064"/>
                      </a:solidFill>
                      <a:prstDash val="solid"/>
                    </a:lnL>
                    <a:lnR w="6350">
                      <a:solidFill>
                        <a:srgbClr val="C7A064"/>
                      </a:solidFill>
                      <a:prstDash val="solid"/>
                    </a:lnR>
                    <a:lnT w="6350" cap="flat" cmpd="sng">
                      <a:solidFill>
                        <a:srgbClr val="000000"/>
                      </a:solidFill>
                      <a:prstDash val="solid"/>
                      <a:headEnd type="none" w="med" len="med"/>
                      <a:tailEnd type="none" w="med" len="med"/>
                    </a:lnT>
                    <a:lnB w="6350">
                      <a:solidFill>
                        <a:srgbClr val="C7A064"/>
                      </a:solidFill>
                      <a:prstDash val="solid"/>
                    </a:lnB>
                    <a:lnTlToBr>
                      <a:noFill/>
                    </a:lnTlToBr>
                    <a:lnBlToTr>
                      <a:noFill/>
                    </a:lnBlToTr>
                    <a:noFill/>
                  </a:tcPr>
                </a:tc>
                <a:tc vMerge="1">
                  <a:tcPr marL="12700" marR="12700" marT="12700" vert="horz" anchor="ctr" anchorCtr="0">
                    <a:lnL w="6350">
                      <a:solidFill>
                        <a:srgbClr val="C7A064"/>
                      </a:solidFill>
                      <a:prstDash val="solid"/>
                    </a:lnL>
                    <a:lnR w="6350">
                      <a:solidFill>
                        <a:srgbClr val="C7A064"/>
                      </a:solidFill>
                      <a:prstDash val="solid"/>
                    </a:lnR>
                    <a:lnT w="6350" cap="flat" cmpd="sng">
                      <a:solidFill>
                        <a:srgbClr val="000000"/>
                      </a:solidFill>
                      <a:prstDash val="solid"/>
                      <a:headEnd type="none" w="med" len="med"/>
                      <a:tailEnd type="none" w="med" len="med"/>
                    </a:lnT>
                    <a:lnB w="6350">
                      <a:solidFill>
                        <a:srgbClr val="C7A064"/>
                      </a:solidFill>
                      <a:prstDash val="solid"/>
                    </a:lnB>
                    <a:lnTlToBr>
                      <a:noFill/>
                    </a:lnTlToBr>
                    <a:lnBlToTr>
                      <a:noFill/>
                    </a:lnBlToTr>
                    <a:noFill/>
                  </a:tcPr>
                </a:tc>
                <a:tc vMerge="1">
                  <a:tcPr marL="12700" marR="12700" marT="12700" vert="horz" anchor="ctr" anchorCtr="0">
                    <a:lnL w="6350">
                      <a:solidFill>
                        <a:srgbClr val="C7A064"/>
                      </a:solidFill>
                      <a:prstDash val="solid"/>
                    </a:lnL>
                    <a:lnR w="6350">
                      <a:solidFill>
                        <a:srgbClr val="C7A064"/>
                      </a:solidFill>
                      <a:prstDash val="solid"/>
                    </a:lnR>
                    <a:lnT w="6350" cap="flat" cmpd="sng">
                      <a:solidFill>
                        <a:srgbClr val="000000"/>
                      </a:solidFill>
                      <a:prstDash val="solid"/>
                      <a:headEnd type="none" w="med" len="med"/>
                      <a:tailEnd type="none" w="med" len="med"/>
                    </a:lnT>
                    <a:lnB w="6350">
                      <a:solidFill>
                        <a:srgbClr val="C7A064"/>
                      </a:solidFill>
                      <a:prstDash val="solid"/>
                    </a:lnB>
                    <a:lnTlToBr>
                      <a:noFill/>
                    </a:lnTlToBr>
                    <a:lnBlToTr>
                      <a:noFill/>
                    </a:lnBlToTr>
                    <a:noFill/>
                  </a:tcPr>
                </a:tc>
                <a:tc vMerge="1">
                  <a:tcPr marL="12700" marR="12700" marT="12700" vert="horz" anchor="ctr" anchorCtr="0">
                    <a:lnL w="6350">
                      <a:solidFill>
                        <a:srgbClr val="C7A064"/>
                      </a:solidFill>
                      <a:prstDash val="solid"/>
                    </a:lnL>
                    <a:lnR w="6350">
                      <a:solidFill>
                        <a:srgbClr val="C7A064"/>
                      </a:solidFill>
                      <a:prstDash val="solid"/>
                    </a:lnR>
                    <a:lnT w="6350" cap="flat" cmpd="sng">
                      <a:solidFill>
                        <a:srgbClr val="000000"/>
                      </a:solidFill>
                      <a:prstDash val="solid"/>
                      <a:headEnd type="none" w="med" len="med"/>
                      <a:tailEnd type="none" w="med" len="med"/>
                    </a:lnT>
                    <a:lnB w="6350">
                      <a:solidFill>
                        <a:srgbClr val="C7A064"/>
                      </a:solidFill>
                      <a:prstDash val="solid"/>
                    </a:lnB>
                    <a:lnTlToBr>
                      <a:noFill/>
                    </a:lnTlToBr>
                    <a:lnBlToTr>
                      <a:noFill/>
                    </a:lnBlToTr>
                    <a:noFill/>
                  </a:tcPr>
                </a:tc>
                <a:tc>
                  <a:txBody>
                    <a:bodyPr/>
                    <a:p>
                      <a:pPr indent="0" algn="ctr">
                        <a:buNone/>
                      </a:pPr>
                      <a:r>
                        <a:rPr lang="zh-CN" altLang="en-US" sz="600" b="0">
                          <a:solidFill>
                            <a:srgbClr val="000000"/>
                          </a:solidFill>
                          <a:latin typeface="微软雅黑" panose="020B0503020204020204" pitchFamily="34" charset="-122"/>
                        </a:rPr>
                        <a:t>洋房</a:t>
                      </a:r>
                      <a:endParaRPr lang="zh-CN"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altLang="en-US" sz="600" b="0">
                          <a:solidFill>
                            <a:srgbClr val="000000"/>
                          </a:solidFill>
                          <a:latin typeface="微软雅黑" panose="020B0503020204020204" pitchFamily="34" charset="-122"/>
                        </a:rPr>
                        <a:t>精装</a:t>
                      </a:r>
                      <a:endParaRPr lang="zh-CN"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sz="600" spc="15" dirty="0">
                          <a:solidFill>
                            <a:schemeClr val="tx1"/>
                          </a:solidFill>
                          <a:latin typeface="宋体" panose="02010600030101010101" pitchFamily="2" charset="-122"/>
                          <a:cs typeface="宋体" panose="02010600030101010101" pitchFamily="2" charset="-122"/>
                          <a:sym typeface="+mn-ea"/>
                        </a:rPr>
                        <a:t>210/241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sz="600" spc="15" dirty="0">
                          <a:solidFill>
                            <a:schemeClr val="tx1"/>
                          </a:solidFill>
                          <a:latin typeface="宋体" panose="02010600030101010101" pitchFamily="2" charset="-122"/>
                          <a:cs typeface="宋体" panose="02010600030101010101" pitchFamily="2" charset="-122"/>
                          <a:sym typeface="+mn-ea"/>
                        </a:rPr>
                        <a:t>15716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altLang="en-US" sz="600" b="0">
                          <a:solidFill>
                            <a:srgbClr val="000000"/>
                          </a:solidFill>
                          <a:latin typeface="微软雅黑" panose="020B0503020204020204" pitchFamily="34" charset="-122"/>
                        </a:rPr>
                        <a:t>46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altLang="en-US" sz="600" b="0">
                          <a:solidFill>
                            <a:srgbClr val="000000"/>
                          </a:solidFill>
                          <a:latin typeface="微软雅黑" panose="020B0503020204020204" pitchFamily="34" charset="-122"/>
                        </a:rPr>
                        <a:t>46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a:solidFill>
                            <a:srgbClr val="000000"/>
                          </a:solidFill>
                          <a:latin typeface="微软雅黑" panose="020B0503020204020204" pitchFamily="34" charset="-122"/>
                          <a:sym typeface="+mn-ea"/>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700" b="0">
                          <a:solidFill>
                            <a:srgbClr val="000000"/>
                          </a:solidFill>
                          <a:latin typeface="微软雅黑" panose="020B0503020204020204" pitchFamily="34" charset="-122"/>
                        </a:rPr>
                        <a:t>13</a:t>
                      </a:r>
                      <a:endParaRPr lang="en-US" altLang="en-US" sz="7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经开区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白桦林溪</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170/183/192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14677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377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311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洋房</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140/148/167/181/213/239/255/260/332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20828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359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297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218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120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55%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65100">
                <a:tc>
                  <a:txBody>
                    <a:bodyPr/>
                    <a:p>
                      <a:pPr indent="0" algn="ctr">
                        <a:buNone/>
                      </a:pPr>
                      <a:r>
                        <a:rPr lang="en-US" sz="700" b="0">
                          <a:solidFill>
                            <a:srgbClr val="000000"/>
                          </a:solidFill>
                          <a:latin typeface="微软雅黑" panose="020B0503020204020204" pitchFamily="34" charset="-122"/>
                        </a:rPr>
                        <a:t>14</a:t>
                      </a:r>
                      <a:endParaRPr lang="en-US" altLang="en-US" sz="7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高新·枫林九溪</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132/158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14172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208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107</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0.34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65100">
                <a:tc>
                  <a:txBody>
                    <a:bodyPr/>
                    <a:p>
                      <a:pPr indent="0" algn="ctr">
                        <a:buNone/>
                      </a:pPr>
                      <a:r>
                        <a:rPr lang="en-US" sz="700" b="0">
                          <a:solidFill>
                            <a:srgbClr val="000000"/>
                          </a:solidFill>
                          <a:latin typeface="微软雅黑" panose="020B0503020204020204" pitchFamily="34" charset="-122"/>
                        </a:rPr>
                        <a:t>15</a:t>
                      </a:r>
                      <a:endParaRPr lang="en-US" altLang="en-US" sz="7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中粮·奥体壹号</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142/210/221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17894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311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208%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351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3">
                  <a:txBody>
                    <a:bodyPr/>
                    <a:p>
                      <a:pPr indent="0" algn="ctr">
                        <a:buNone/>
                      </a:pPr>
                      <a:r>
                        <a:rPr lang="en-US" sz="700" b="0">
                          <a:solidFill>
                            <a:srgbClr val="000000"/>
                          </a:solidFill>
                          <a:latin typeface="微软雅黑" panose="020B0503020204020204" pitchFamily="34" charset="-122"/>
                        </a:rPr>
                        <a:t>16</a:t>
                      </a:r>
                      <a:endParaRPr lang="en-US" altLang="en-US" sz="7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600" b="0">
                          <a:solidFill>
                            <a:srgbClr val="000000"/>
                          </a:solidFill>
                          <a:latin typeface="Arial" panose="020B0604020202020204" pitchFamily="34" charset="0"/>
                          <a:ea typeface="微软雅黑" panose="020B0503020204020204" pitchFamily="34" charset="-122"/>
                        </a:rPr>
                        <a:t>浐灞生态区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600" b="0">
                          <a:solidFill>
                            <a:srgbClr val="000000"/>
                          </a:solidFill>
                          <a:latin typeface="Arial" panose="020B0604020202020204" pitchFamily="34" charset="0"/>
                          <a:ea typeface="微软雅黑" panose="020B0503020204020204" pitchFamily="34" charset="-122"/>
                        </a:rPr>
                        <a:t>碧桂园·云府</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3">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217/258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16979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vMerge="1">
                  <a:tcPr>
                    <a:lnL w="6350">
                      <a:solidFill>
                        <a:srgbClr val="C7A064"/>
                      </a:solidFill>
                      <a:prstDash val="solid"/>
                    </a:lnL>
                    <a:lnR w="6350">
                      <a:solidFill>
                        <a:srgbClr val="C7A064"/>
                      </a:solidFill>
                      <a:prstDash val="solid"/>
                    </a:lnR>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143</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16759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359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258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0.26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68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68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洋房</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198/248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19144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99</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65100">
                <a:tc>
                  <a:txBody>
                    <a:bodyPr/>
                    <a:p>
                      <a:pPr indent="0" algn="ctr">
                        <a:buNone/>
                      </a:pPr>
                      <a:r>
                        <a:rPr lang="en-US" sz="700" b="0">
                          <a:solidFill>
                            <a:srgbClr val="000000"/>
                          </a:solidFill>
                          <a:latin typeface="微软雅黑" panose="020B0503020204020204" pitchFamily="34" charset="-122"/>
                        </a:rPr>
                        <a:t>17</a:t>
                      </a:r>
                      <a:endParaRPr lang="en-US" altLang="en-US" sz="7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浐灞生态区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科达·东御兰汀</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毛坯</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107/119/142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12058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326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46</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48%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20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rowSpan="2">
                  <a:txBody>
                    <a:bodyPr/>
                    <a:p>
                      <a:pPr indent="0" algn="ctr">
                        <a:buNone/>
                      </a:pPr>
                      <a:r>
                        <a:rPr lang="en-US" sz="700" b="0">
                          <a:solidFill>
                            <a:srgbClr val="000000"/>
                          </a:solidFill>
                          <a:latin typeface="微软雅黑" panose="020B0503020204020204" pitchFamily="34" charset="-122"/>
                        </a:rPr>
                        <a:t>18</a:t>
                      </a:r>
                      <a:endParaRPr lang="en-US" altLang="en-US" sz="7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国际港务区</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绿地国港新里城</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rowSpan="2">
                  <a:txBody>
                    <a:bodyPr/>
                    <a:p>
                      <a:pPr indent="0" algn="ctr">
                        <a:buNone/>
                      </a:pPr>
                      <a:r>
                        <a:rPr lang="zh-CN" sz="600" b="0">
                          <a:solidFill>
                            <a:srgbClr val="000000"/>
                          </a:solidFill>
                          <a:latin typeface="Arial" panose="020B0604020202020204" pitchFamily="34" charset="0"/>
                          <a:ea typeface="微软雅黑" panose="020B0503020204020204" pitchFamily="34" charset="-122"/>
                        </a:rPr>
                        <a:t>加推</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高层</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98/134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15754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165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124</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132%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92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140</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85%</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149860">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vMerge="1">
                  <a:tcPr>
                    <a:lnL w="6350">
                      <a:solidFill>
                        <a:srgbClr val="C7A064"/>
                      </a:solidFill>
                      <a:prstDash val="solid"/>
                    </a:lnL>
                    <a:lnR w="6350">
                      <a:solidFill>
                        <a:srgbClr val="C7A064"/>
                      </a:solidFill>
                      <a:prstDash val="solid"/>
                    </a:lnR>
                    <a:lnB w="6350">
                      <a:solidFill>
                        <a:srgbClr val="C7A064"/>
                      </a:solidFill>
                      <a:prstDash val="solid"/>
                    </a:lnB>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小高</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600" b="0">
                          <a:solidFill>
                            <a:srgbClr val="000000"/>
                          </a:solidFill>
                          <a:latin typeface="Arial" panose="020B0604020202020204" pitchFamily="34" charset="0"/>
                          <a:ea typeface="微软雅黑" panose="020B0503020204020204" pitchFamily="34" charset="-122"/>
                        </a:rPr>
                        <a:t>精装</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100/121</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14968</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72</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600" b="0">
                          <a:solidFill>
                            <a:srgbClr val="000000"/>
                          </a:solidFill>
                          <a:latin typeface="微软雅黑" panose="020B0503020204020204" pitchFamily="34" charset="-122"/>
                        </a:rPr>
                        <a:t>——</a:t>
                      </a:r>
                      <a:endParaRPr lang="en-US" altLang="en-US" sz="6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sp>
        <p:nvSpPr>
          <p:cNvPr id="15" name="object 15"/>
          <p:cNvSpPr txBox="1"/>
          <p:nvPr/>
        </p:nvSpPr>
        <p:spPr>
          <a:xfrm>
            <a:off x="296185" y="940988"/>
            <a:ext cx="11490989" cy="78359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sz="1200" dirty="0" err="1"/>
              <a:t>大量刚需产品供应，市场分化加剧，改善产品解筹放缓</a:t>
            </a:r>
            <a:endParaRPr sz="1200" dirty="0">
              <a:solidFill>
                <a:srgbClr val="C79D61"/>
              </a:solidFill>
            </a:endParaRPr>
          </a:p>
          <a:p>
            <a:r>
              <a:rPr sz="1200" dirty="0"/>
              <a:t>表现：</a:t>
            </a:r>
            <a:r>
              <a:rPr lang="en-US" sz="1200" dirty="0"/>
              <a:t>18</a:t>
            </a:r>
            <a:r>
              <a:rPr lang="zh-CN" altLang="en-US" sz="1200" dirty="0"/>
              <a:t>个开盘项目，推货</a:t>
            </a:r>
            <a:r>
              <a:rPr lang="en-US" altLang="zh-CN" sz="1200" dirty="0"/>
              <a:t>5349</a:t>
            </a:r>
            <a:r>
              <a:rPr lang="zh-CN" altLang="en-US" sz="1200" dirty="0"/>
              <a:t>套，整体去化</a:t>
            </a:r>
            <a:r>
              <a:rPr lang="en-US" altLang="zh-CN" sz="1200" dirty="0"/>
              <a:t>3968</a:t>
            </a:r>
            <a:r>
              <a:rPr lang="zh-CN" altLang="en-US" sz="1200" dirty="0"/>
              <a:t>套，去化流程</a:t>
            </a:r>
            <a:r>
              <a:rPr lang="en-US" altLang="zh-CN" sz="1200" dirty="0"/>
              <a:t>74%</a:t>
            </a:r>
            <a:endParaRPr lang="zh-CN" altLang="en-US" sz="1200" dirty="0"/>
          </a:p>
          <a:p>
            <a:r>
              <a:rPr sz="1200" dirty="0"/>
              <a:t>结构分析：</a:t>
            </a:r>
            <a:r>
              <a:rPr lang="zh-CN" sz="1200" dirty="0"/>
              <a:t>分化加剧，刚需逐渐淡化，刚改良好表现初现（小高房源占本月推货量</a:t>
            </a:r>
            <a:r>
              <a:rPr lang="en-US" altLang="zh-CN" sz="1200" dirty="0"/>
              <a:t>62%</a:t>
            </a:r>
            <a:r>
              <a:rPr lang="zh-CN" altLang="en-US" sz="1200" dirty="0"/>
              <a:t>）</a:t>
            </a:r>
            <a:r>
              <a:rPr lang="zh-CN" sz="1200" dirty="0"/>
              <a:t>，</a:t>
            </a:r>
            <a:r>
              <a:rPr lang="en-US" altLang="zh-CN" sz="1200" dirty="0"/>
              <a:t>1.6</a:t>
            </a:r>
            <a:r>
              <a:rPr lang="zh-CN" altLang="en-US" sz="1200" dirty="0"/>
              <a:t>万</a:t>
            </a:r>
            <a:r>
              <a:rPr lang="en-US" altLang="zh-CN" sz="1200" dirty="0"/>
              <a:t>+</a:t>
            </a:r>
            <a:r>
              <a:rPr lang="zh-CN" altLang="en-US" sz="1200" dirty="0"/>
              <a:t>楼盘开盘解筹率不足一半</a:t>
            </a:r>
            <a:endParaRPr lang="zh-CN" altLang="en-US" sz="1200" dirty="0">
              <a:solidFill>
                <a:srgbClr val="C00000"/>
              </a:solidFill>
            </a:endParaRPr>
          </a:p>
        </p:txBody>
      </p:sp>
      <p:sp>
        <p:nvSpPr>
          <p:cNvPr id="7" name="矩形 6"/>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开盘表现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主城区</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北片区</a:t>
            </a:r>
            <a:endParaRPr lang="zh-CN" b="1" dirty="0">
              <a:latin typeface="微软雅黑" panose="020B0503020204020204" pitchFamily="34" charset="-122"/>
              <a:ea typeface="微软雅黑" panose="020B0503020204020204" pitchFamily="34" charset="-122"/>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19895" y="29127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684770" y="29127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169400" y="4963795"/>
            <a:ext cx="2505710" cy="451485"/>
          </a:xfrm>
          <a:prstGeom prst="rect">
            <a:avLst/>
          </a:prstGeom>
        </p:spPr>
      </p:pic>
      <p:pic>
        <p:nvPicPr>
          <p:cNvPr id="14" name="图片 13" descr="文本&#10;&#10;描述已自动生成"/>
          <p:cNvPicPr>
            <a:picLocks noChangeAspect="1"/>
          </p:cNvPicPr>
          <p:nvPr/>
        </p:nvPicPr>
        <p:blipFill>
          <a:blip r:embed="rId2">
            <a:alphaModFix amt="20000"/>
          </a:blip>
          <a:stretch>
            <a:fillRect/>
          </a:stretch>
        </p:blipFill>
        <p:spPr>
          <a:xfrm rot="2160000">
            <a:off x="6153150" y="3042920"/>
            <a:ext cx="2505710" cy="451485"/>
          </a:xfrm>
          <a:prstGeom prst="rect">
            <a:avLst/>
          </a:prstGeom>
        </p:spPr>
      </p:pic>
      <p:pic>
        <p:nvPicPr>
          <p:cNvPr id="5" name="图片 4" descr="文本&#10;&#10;描述已自动生成"/>
          <p:cNvPicPr>
            <a:picLocks noChangeAspect="1"/>
          </p:cNvPicPr>
          <p:nvPr/>
        </p:nvPicPr>
        <p:blipFill>
          <a:blip r:embed="rId2">
            <a:alphaModFix amt="20000"/>
          </a:blip>
          <a:stretch>
            <a:fillRect/>
          </a:stretch>
        </p:blipFill>
        <p:spPr>
          <a:xfrm rot="2160000">
            <a:off x="7451725" y="4954270"/>
            <a:ext cx="2505710" cy="451485"/>
          </a:xfrm>
          <a:prstGeom prst="rect">
            <a:avLst/>
          </a:prstGeom>
        </p:spPr>
      </p:pic>
      <p:pic>
        <p:nvPicPr>
          <p:cNvPr id="16" name="图片 15" descr="文本&#10;&#10;描述已自动生成"/>
          <p:cNvPicPr>
            <a:picLocks noChangeAspect="1"/>
          </p:cNvPicPr>
          <p:nvPr/>
        </p:nvPicPr>
        <p:blipFill>
          <a:blip r:embed="rId2">
            <a:alphaModFix amt="20000"/>
          </a:blip>
          <a:stretch>
            <a:fillRect/>
          </a:stretch>
        </p:blipFill>
        <p:spPr>
          <a:xfrm rot="2160000">
            <a:off x="4321175" y="31254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392420" y="4881245"/>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270250" y="4963795"/>
            <a:ext cx="2505710" cy="451485"/>
          </a:xfrm>
          <a:prstGeom prst="rect">
            <a:avLst/>
          </a:prstGeom>
        </p:spPr>
      </p:pic>
      <p:pic>
        <p:nvPicPr>
          <p:cNvPr id="6" name="图片 5" descr="文本&#10;&#10;描述已自动生成"/>
          <p:cNvPicPr>
            <a:picLocks noChangeAspect="1"/>
          </p:cNvPicPr>
          <p:nvPr/>
        </p:nvPicPr>
        <p:blipFill>
          <a:blip r:embed="rId2">
            <a:alphaModFix amt="20000"/>
          </a:blip>
          <a:stretch>
            <a:fillRect/>
          </a:stretch>
        </p:blipFill>
        <p:spPr>
          <a:xfrm rot="2160000">
            <a:off x="492125" y="30429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00150" y="5233670"/>
            <a:ext cx="2505710" cy="45148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90525" y="2021840"/>
          <a:ext cx="11273155" cy="4509135"/>
        </p:xfrm>
        <a:graphic>
          <a:graphicData uri="http://schemas.openxmlformats.org/drawingml/2006/table">
            <a:tbl>
              <a:tblPr firstRow="1" bandRow="1">
                <a:tableStyleId>{5C22544A-7EE6-4342-B048-85BDC9FD1C3A}</a:tableStyleId>
              </a:tblPr>
              <a:tblGrid>
                <a:gridCol w="471805"/>
                <a:gridCol w="840105"/>
                <a:gridCol w="1172210"/>
                <a:gridCol w="786130"/>
                <a:gridCol w="681355"/>
                <a:gridCol w="671830"/>
                <a:gridCol w="1890395"/>
                <a:gridCol w="840105"/>
                <a:gridCol w="671830"/>
                <a:gridCol w="818515"/>
                <a:gridCol w="879475"/>
                <a:gridCol w="1549400"/>
              </a:tblGrid>
              <a:tr h="436880">
                <a:tc gridSpan="12">
                  <a:txBody>
                    <a:bodyPr/>
                    <a:p>
                      <a:pPr indent="0" algn="ctr">
                        <a:buNone/>
                      </a:pPr>
                      <a:r>
                        <a:rPr lang="zh-CN" sz="1200" b="1">
                          <a:solidFill>
                            <a:schemeClr val="tx1"/>
                          </a:solidFill>
                          <a:latin typeface="Arial" panose="020B0604020202020204" pitchFamily="34" charset="0"/>
                          <a:ea typeface="微软雅黑" panose="020B0503020204020204" pitchFamily="34" charset="-122"/>
                        </a:rPr>
                        <a:t>9月外环圈开盘情况汇总</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R w="6350">
                      <a:solidFill>
                        <a:srgbClr val="C7A064"/>
                      </a:solidFill>
                      <a:prstDash val="solid"/>
                    </a:lnR>
                    <a:lnT w="6350">
                      <a:solidFill>
                        <a:srgbClr val="C7A064"/>
                      </a:solidFill>
                      <a:prstDash val="solid"/>
                    </a:lnT>
                    <a:lnB w="6350">
                      <a:solidFill>
                        <a:srgbClr val="C7A064"/>
                      </a:solidFill>
                      <a:prstDash val="solid"/>
                    </a:lnB>
                  </a:tcPr>
                </a:tc>
              </a:tr>
              <a:tr h="435610">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序号</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区域</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项目名称</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开盘情况</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物业类型</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装修</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主力面积</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销售价格</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推出套数</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认购套数</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认购去化率</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200" b="1">
                          <a:solidFill>
                            <a:schemeClr val="tx1"/>
                          </a:solidFill>
                          <a:latin typeface="Arial" panose="020B0604020202020204" pitchFamily="34" charset="0"/>
                          <a:ea typeface="微软雅黑" panose="020B0503020204020204" pitchFamily="34" charset="-122"/>
                        </a:rPr>
                        <a:t>开盘优惠</a:t>
                      </a:r>
                      <a:endParaRPr lang="zh-CN" altLang="en-US" sz="1200" b="1">
                        <a:solidFill>
                          <a:schemeClr val="tx1"/>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436880">
                <a:tc>
                  <a:txBody>
                    <a:bodyPr/>
                    <a:p>
                      <a:pPr indent="0" algn="ctr">
                        <a:buNone/>
                      </a:pPr>
                      <a:r>
                        <a:rPr lang="en-US" sz="1200" b="0">
                          <a:solidFill>
                            <a:srgbClr val="000000"/>
                          </a:solidFill>
                          <a:latin typeface="微软雅黑" panose="020B0503020204020204" pitchFamily="34" charset="-122"/>
                        </a:rPr>
                        <a:t>1</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泾河新城</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绿地智创金融城</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加推</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精装</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88/104/114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12000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158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77</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49%</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93折</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35610">
                <a:tc>
                  <a:txBody>
                    <a:bodyPr/>
                    <a:p>
                      <a:pPr indent="0" algn="ctr">
                        <a:buNone/>
                      </a:pPr>
                      <a:r>
                        <a:rPr lang="en-US" sz="1200" b="0">
                          <a:solidFill>
                            <a:srgbClr val="000000"/>
                          </a:solidFill>
                          <a:latin typeface="微软雅黑" panose="020B0503020204020204" pitchFamily="34" charset="-122"/>
                        </a:rPr>
                        <a:t>2</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泾河新城</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天朗·云熙</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首开</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精装</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88/97/107/108/114/119</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12533</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463</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272</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59%</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99折</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36880">
                <a:tc>
                  <a:txBody>
                    <a:bodyPr/>
                    <a:p>
                      <a:pPr indent="0" algn="ctr">
                        <a:buNone/>
                      </a:pPr>
                      <a:r>
                        <a:rPr lang="en-US" sz="1200" b="0">
                          <a:solidFill>
                            <a:srgbClr val="000000"/>
                          </a:solidFill>
                          <a:latin typeface="微软雅黑" panose="020B0503020204020204" pitchFamily="34" charset="-122"/>
                        </a:rPr>
                        <a:t>3</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咸阳</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融创御河宸院</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加推</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精装</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80/101/111/123</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12400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389</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338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87%</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96折</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435610">
                <a:tc>
                  <a:txBody>
                    <a:bodyPr/>
                    <a:p>
                      <a:pPr indent="0" algn="ctr">
                        <a:buNone/>
                      </a:pPr>
                      <a:r>
                        <a:rPr lang="en-US" sz="1200" b="0">
                          <a:solidFill>
                            <a:srgbClr val="000000"/>
                          </a:solidFill>
                          <a:latin typeface="微软雅黑" panose="020B0503020204020204" pitchFamily="34" charset="-122"/>
                        </a:rPr>
                        <a:t>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咸阳</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金科集美嘉悦</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加推</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精装</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98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10500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204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130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64%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98折，五年物业费</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506095">
                <a:tc>
                  <a:txBody>
                    <a:bodyPr/>
                    <a:p>
                      <a:pPr indent="0" algn="ctr">
                        <a:buNone/>
                      </a:pPr>
                      <a:r>
                        <a:rPr lang="en-US" sz="1200" b="0">
                          <a:solidFill>
                            <a:srgbClr val="000000"/>
                          </a:solidFill>
                          <a:latin typeface="微软雅黑" panose="020B0503020204020204" pitchFamily="34" charset="-122"/>
                        </a:rPr>
                        <a:t>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沣西新城</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吾悦滨河湾</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首开</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精装</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95-144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10500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665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625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94%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开盘96折，签约额外98折</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633095">
                <a:tc>
                  <a:txBody>
                    <a:bodyPr/>
                    <a:p>
                      <a:pPr indent="0" algn="ctr">
                        <a:buNone/>
                      </a:pPr>
                      <a:r>
                        <a:rPr lang="en-US" sz="1200" b="0">
                          <a:solidFill>
                            <a:srgbClr val="000000"/>
                          </a:solidFill>
                          <a:latin typeface="微软雅黑" panose="020B0503020204020204" pitchFamily="34" charset="-122"/>
                        </a:rPr>
                        <a:t>6</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咸阳</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天地源珺樾坊</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加推</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毛坯</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105/120/134</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10200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268</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261</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97%</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开盘当天98折，按揭98折，一次性97折</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752475">
                <a:tc>
                  <a:txBody>
                    <a:bodyPr/>
                    <a:p>
                      <a:pPr indent="0" algn="ctr">
                        <a:buNone/>
                      </a:pPr>
                      <a:r>
                        <a:rPr lang="en-US" sz="1200" b="0">
                          <a:solidFill>
                            <a:srgbClr val="000000"/>
                          </a:solidFill>
                          <a:latin typeface="微软雅黑" panose="020B0503020204020204" pitchFamily="34" charset="-122"/>
                        </a:rPr>
                        <a:t>7</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咸阳</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融创西部湾</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首开</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高层</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精装</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75/105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7800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3115</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520</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200" b="0">
                          <a:solidFill>
                            <a:srgbClr val="000000"/>
                          </a:solidFill>
                          <a:latin typeface="微软雅黑" panose="020B0503020204020204" pitchFamily="34" charset="-122"/>
                        </a:rPr>
                        <a:t>17%</a:t>
                      </a:r>
                      <a:endParaRPr lang="en-US" altLang="en-US" sz="12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微软雅黑" panose="020B0503020204020204" pitchFamily="34" charset="-122"/>
                        </a:rPr>
                        <a:t>75㎡两房6900-7400</a:t>
                      </a:r>
                      <a:r>
                        <a:rPr lang="en-US" sz="1200" b="0">
                          <a:solidFill>
                            <a:srgbClr val="000000"/>
                          </a:solidFill>
                          <a:latin typeface="微软雅黑" panose="020B0503020204020204" pitchFamily="34" charset="-122"/>
                        </a:rPr>
                        <a:t> </a:t>
                      </a:r>
                      <a:r>
                        <a:rPr lang="zh-CN" sz="1200" b="0">
                          <a:solidFill>
                            <a:srgbClr val="000000"/>
                          </a:solidFill>
                          <a:latin typeface="Arial" panose="020B0604020202020204" pitchFamily="34" charset="0"/>
                          <a:ea typeface="微软雅黑" panose="020B0503020204020204" pitchFamily="34" charset="-122"/>
                        </a:rPr>
                        <a:t>元/㎡，105㎡三房7500-8100元/㎡</a:t>
                      </a:r>
                      <a:endParaRPr lang="zh-CN" altLang="en-US" sz="12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sp>
        <p:nvSpPr>
          <p:cNvPr id="14" name="object 14"/>
          <p:cNvSpPr txBox="1"/>
          <p:nvPr/>
        </p:nvSpPr>
        <p:spPr>
          <a:xfrm>
            <a:off x="295835" y="974255"/>
            <a:ext cx="11344165" cy="1014730"/>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zh-CN" dirty="0" err="1"/>
              <a:t>成交持续下行，开盘去化率不足</a:t>
            </a:r>
            <a:r>
              <a:rPr lang="en-US" altLang="zh-CN" dirty="0" err="1"/>
              <a:t>6</a:t>
            </a:r>
            <a:r>
              <a:rPr lang="zh-CN" altLang="en-US" dirty="0" err="1"/>
              <a:t>成；咸阳短暂断供后加推叠加优惠，开盘去化率高位徘徊</a:t>
            </a:r>
            <a:endParaRPr lang="zh-CN" altLang="en-US" dirty="0" err="1"/>
          </a:p>
          <a:p>
            <a:r>
              <a:rPr dirty="0"/>
              <a:t>表现：</a:t>
            </a:r>
            <a:r>
              <a:rPr lang="en-US" dirty="0"/>
              <a:t>7</a:t>
            </a:r>
            <a:r>
              <a:rPr dirty="0"/>
              <a:t>个项目开盘，共推货</a:t>
            </a:r>
            <a:r>
              <a:rPr lang="en-US" dirty="0"/>
              <a:t>5262</a:t>
            </a:r>
            <a:r>
              <a:rPr dirty="0"/>
              <a:t>套，开盘去化率</a:t>
            </a:r>
            <a:r>
              <a:rPr lang="en-US" dirty="0"/>
              <a:t>42</a:t>
            </a:r>
            <a:r>
              <a:rPr dirty="0"/>
              <a:t>%</a:t>
            </a:r>
            <a:endParaRPr dirty="0"/>
          </a:p>
          <a:p>
            <a:r>
              <a:rPr dirty="0"/>
              <a:t>结构分析：</a:t>
            </a:r>
            <a:r>
              <a:rPr lang="zh-CN" dirty="0"/>
              <a:t>咸阳城区阶段性断供后放量加推，优惠幅度加大，开盘高位徘徊。</a:t>
            </a:r>
            <a:endParaRPr lang="zh-CN" dirty="0"/>
          </a:p>
        </p:txBody>
      </p:sp>
      <p:sp>
        <p:nvSpPr>
          <p:cNvPr id="6" name="矩形 5"/>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开盘表现</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城市外围</a:t>
            </a:r>
            <a:endParaRPr lang="zh-CN"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601075" y="6678930"/>
            <a:ext cx="3590925" cy="134620"/>
          </a:xfrm>
          <a:prstGeom prst="rect">
            <a:avLst/>
          </a:prstGeom>
        </p:spPr>
        <p:txBody>
          <a:bodyPr vert="horz" wrap="square" lIns="0" tIns="12065" rIns="0" bIns="0" rtlCol="0">
            <a:spAutoFit/>
          </a:bodyPr>
          <a:lstStyle>
            <a:defPPr>
              <a:defRPr lang="zh-CN"/>
            </a:defPPr>
            <a:lvl1pPr marL="12700" algn="ctr">
              <a:lnSpc>
                <a:spcPct val="100000"/>
              </a:lnSpc>
              <a:spcBef>
                <a:spcPts val="95"/>
              </a:spcBef>
              <a:defRPr sz="1000" spc="-5">
                <a:solidFill>
                  <a:srgbClr val="C79D61"/>
                </a:solidFill>
                <a:latin typeface="微软雅黑" panose="020B0503020204020204" pitchFamily="34" charset="-122"/>
                <a:ea typeface="微软雅黑" panose="020B0503020204020204" pitchFamily="34" charset="-122"/>
                <a:cs typeface="宋体" panose="02010600030101010101" pitchFamily="2" charset="-122"/>
              </a:defRPr>
            </a:lvl1pPr>
          </a:lstStyle>
          <a:p>
            <a:r>
              <a:rPr sz="800" dirty="0" err="1">
                <a:sym typeface="+mn-ea"/>
              </a:rPr>
              <a:t>数据来源：</a:t>
            </a:r>
            <a:r>
              <a:rPr lang="zh-CN" altLang="en-US" sz="800" dirty="0" err="1">
                <a:sym typeface="+mn-ea"/>
              </a:rPr>
              <a:t>天正</a:t>
            </a:r>
            <a:r>
              <a:rPr sz="800" dirty="0" err="1">
                <a:sym typeface="+mn-ea"/>
              </a:rPr>
              <a:t>市场监测，数据节点—</a:t>
            </a:r>
            <a:r>
              <a:rPr lang="en-US" sz="800" dirty="0" err="1">
                <a:sym typeface="+mn-ea"/>
              </a:rPr>
              <a:t>9</a:t>
            </a:r>
            <a:r>
              <a:rPr sz="800" dirty="0" err="1">
                <a:sym typeface="+mn-ea"/>
              </a:rPr>
              <a:t>月1日至</a:t>
            </a:r>
            <a:r>
              <a:rPr lang="en-US" sz="800" dirty="0" err="1">
                <a:sym typeface="+mn-ea"/>
              </a:rPr>
              <a:t>9</a:t>
            </a:r>
            <a:r>
              <a:rPr sz="800" dirty="0" err="1">
                <a:sym typeface="+mn-ea"/>
              </a:rPr>
              <a:t>月3</a:t>
            </a:r>
            <a:r>
              <a:rPr lang="en-US" sz="800" dirty="0" err="1">
                <a:sym typeface="+mn-ea"/>
              </a:rPr>
              <a:t>0</a:t>
            </a:r>
            <a:r>
              <a:rPr sz="800" dirty="0" err="1">
                <a:sym typeface="+mn-ea"/>
              </a:rPr>
              <a:t>日</a:t>
            </a:r>
            <a:endParaRPr sz="800" dirty="0" err="1">
              <a:sym typeface="+mn-ea"/>
            </a:endParaRPr>
          </a:p>
        </p:txBody>
      </p:sp>
      <p:pic>
        <p:nvPicPr>
          <p:cNvPr id="11" name="图片 10" descr="文本&#10;&#10;描述已自动生成"/>
          <p:cNvPicPr>
            <a:picLocks noChangeAspect="1"/>
          </p:cNvPicPr>
          <p:nvPr/>
        </p:nvPicPr>
        <p:blipFill>
          <a:blip r:embed="rId2">
            <a:alphaModFix amt="20000"/>
          </a:blip>
          <a:stretch>
            <a:fillRect/>
          </a:stretch>
        </p:blipFill>
        <p:spPr>
          <a:xfrm rot="2160000">
            <a:off x="9319895" y="2912745"/>
            <a:ext cx="2505710" cy="451485"/>
          </a:xfrm>
          <a:prstGeom prst="rect">
            <a:avLst/>
          </a:prstGeom>
        </p:spPr>
      </p:pic>
      <p:pic>
        <p:nvPicPr>
          <p:cNvPr id="12" name="图片 11" descr="文本&#10;&#10;描述已自动生成"/>
          <p:cNvPicPr>
            <a:picLocks noChangeAspect="1"/>
          </p:cNvPicPr>
          <p:nvPr/>
        </p:nvPicPr>
        <p:blipFill>
          <a:blip r:embed="rId2">
            <a:alphaModFix amt="20000"/>
          </a:blip>
          <a:stretch>
            <a:fillRect/>
          </a:stretch>
        </p:blipFill>
        <p:spPr>
          <a:xfrm rot="2160000">
            <a:off x="7684770" y="2912745"/>
            <a:ext cx="2505710" cy="451485"/>
          </a:xfrm>
          <a:prstGeom prst="rect">
            <a:avLst/>
          </a:prstGeom>
        </p:spPr>
      </p:pic>
      <p:pic>
        <p:nvPicPr>
          <p:cNvPr id="13" name="图片 12" descr="文本&#10;&#10;描述已自动生成"/>
          <p:cNvPicPr>
            <a:picLocks noChangeAspect="1"/>
          </p:cNvPicPr>
          <p:nvPr/>
        </p:nvPicPr>
        <p:blipFill>
          <a:blip r:embed="rId2">
            <a:alphaModFix amt="20000"/>
          </a:blip>
          <a:stretch>
            <a:fillRect/>
          </a:stretch>
        </p:blipFill>
        <p:spPr>
          <a:xfrm rot="2160000">
            <a:off x="9169400" y="4963795"/>
            <a:ext cx="2505710" cy="451485"/>
          </a:xfrm>
          <a:prstGeom prst="rect">
            <a:avLst/>
          </a:prstGeom>
        </p:spPr>
      </p:pic>
      <p:pic>
        <p:nvPicPr>
          <p:cNvPr id="4" name="图片 3" descr="文本&#10;&#10;描述已自动生成"/>
          <p:cNvPicPr>
            <a:picLocks noChangeAspect="1"/>
          </p:cNvPicPr>
          <p:nvPr/>
        </p:nvPicPr>
        <p:blipFill>
          <a:blip r:embed="rId2">
            <a:alphaModFix amt="20000"/>
          </a:blip>
          <a:stretch>
            <a:fillRect/>
          </a:stretch>
        </p:blipFill>
        <p:spPr>
          <a:xfrm rot="2160000">
            <a:off x="6153150" y="3042920"/>
            <a:ext cx="2505710" cy="451485"/>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rot="2160000">
            <a:off x="7451725" y="4954270"/>
            <a:ext cx="2505710" cy="451485"/>
          </a:xfrm>
          <a:prstGeom prst="rect">
            <a:avLst/>
          </a:prstGeom>
        </p:spPr>
      </p:pic>
      <p:pic>
        <p:nvPicPr>
          <p:cNvPr id="5" name="图片 4" descr="文本&#10;&#10;描述已自动生成"/>
          <p:cNvPicPr>
            <a:picLocks noChangeAspect="1"/>
          </p:cNvPicPr>
          <p:nvPr/>
        </p:nvPicPr>
        <p:blipFill>
          <a:blip r:embed="rId2">
            <a:alphaModFix amt="20000"/>
          </a:blip>
          <a:stretch>
            <a:fillRect/>
          </a:stretch>
        </p:blipFill>
        <p:spPr>
          <a:xfrm rot="2160000">
            <a:off x="4321175" y="3125470"/>
            <a:ext cx="2505710" cy="451485"/>
          </a:xfrm>
          <a:prstGeom prst="rect">
            <a:avLst/>
          </a:prstGeom>
        </p:spPr>
      </p:pic>
      <p:pic>
        <p:nvPicPr>
          <p:cNvPr id="17" name="图片 16" descr="文本&#10;&#10;描述已自动生成"/>
          <p:cNvPicPr>
            <a:picLocks noChangeAspect="1"/>
          </p:cNvPicPr>
          <p:nvPr/>
        </p:nvPicPr>
        <p:blipFill>
          <a:blip r:embed="rId2">
            <a:alphaModFix amt="20000"/>
          </a:blip>
          <a:stretch>
            <a:fillRect/>
          </a:stretch>
        </p:blipFill>
        <p:spPr>
          <a:xfrm rot="2160000">
            <a:off x="5392420" y="4881245"/>
            <a:ext cx="2505710" cy="451485"/>
          </a:xfrm>
          <a:prstGeom prst="rect">
            <a:avLst/>
          </a:prstGeom>
        </p:spPr>
      </p:pic>
      <p:pic>
        <p:nvPicPr>
          <p:cNvPr id="19" name="图片 18" descr="文本&#10;&#10;描述已自动生成"/>
          <p:cNvPicPr>
            <a:picLocks noChangeAspect="1"/>
          </p:cNvPicPr>
          <p:nvPr/>
        </p:nvPicPr>
        <p:blipFill>
          <a:blip r:embed="rId2">
            <a:alphaModFix amt="20000"/>
          </a:blip>
          <a:stretch>
            <a:fillRect/>
          </a:stretch>
        </p:blipFill>
        <p:spPr>
          <a:xfrm rot="2160000">
            <a:off x="3270250" y="4963795"/>
            <a:ext cx="2505710" cy="451485"/>
          </a:xfrm>
          <a:prstGeom prst="rect">
            <a:avLst/>
          </a:prstGeom>
        </p:spPr>
      </p:pic>
      <p:pic>
        <p:nvPicPr>
          <p:cNvPr id="7" name="图片 6" descr="文本&#10;&#10;描述已自动生成"/>
          <p:cNvPicPr>
            <a:picLocks noChangeAspect="1"/>
          </p:cNvPicPr>
          <p:nvPr/>
        </p:nvPicPr>
        <p:blipFill>
          <a:blip r:embed="rId2">
            <a:alphaModFix amt="20000"/>
          </a:blip>
          <a:stretch>
            <a:fillRect/>
          </a:stretch>
        </p:blipFill>
        <p:spPr>
          <a:xfrm rot="2160000">
            <a:off x="492125" y="3042920"/>
            <a:ext cx="2505710" cy="451485"/>
          </a:xfrm>
          <a:prstGeom prst="rect">
            <a:avLst/>
          </a:prstGeom>
        </p:spPr>
      </p:pic>
      <p:pic>
        <p:nvPicPr>
          <p:cNvPr id="21" name="图片 20" descr="文本&#10;&#10;描述已自动生成"/>
          <p:cNvPicPr>
            <a:picLocks noChangeAspect="1"/>
          </p:cNvPicPr>
          <p:nvPr/>
        </p:nvPicPr>
        <p:blipFill>
          <a:blip r:embed="rId2">
            <a:alphaModFix amt="20000"/>
          </a:blip>
          <a:stretch>
            <a:fillRect/>
          </a:stretch>
        </p:blipFill>
        <p:spPr>
          <a:xfrm rot="2160000">
            <a:off x="1200150" y="5233670"/>
            <a:ext cx="2505710" cy="4514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object 23"/>
          <p:cNvSpPr txBox="1"/>
          <p:nvPr/>
        </p:nvSpPr>
        <p:spPr>
          <a:xfrm>
            <a:off x="8831580" y="6635115"/>
            <a:ext cx="3275965" cy="134620"/>
          </a:xfrm>
          <a:prstGeom prst="rect">
            <a:avLst/>
          </a:prstGeom>
        </p:spPr>
        <p:txBody>
          <a:bodyPr vert="horz" wrap="square" lIns="0" tIns="12065" rIns="0" bIns="0" rtlCol="0">
            <a:spAutoFit/>
          </a:bodyPr>
          <a:p>
            <a:pPr marL="12700" algn="ctr">
              <a:lnSpc>
                <a:spcPct val="100000"/>
              </a:lnSpc>
              <a:spcBef>
                <a:spcPts val="95"/>
              </a:spcBef>
            </a:pP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数据来源：市场监控，各</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区</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县住</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建</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局、</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西</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安市</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住</a:t>
            </a:r>
            <a:r>
              <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rPr>
              <a:t>建局</a:t>
            </a:r>
            <a:endParaRPr sz="800" spc="-5" dirty="0" err="1">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图表 5"/>
          <p:cNvGraphicFramePr/>
          <p:nvPr/>
        </p:nvGraphicFramePr>
        <p:xfrm>
          <a:off x="445135" y="1720850"/>
          <a:ext cx="11189335" cy="4387850"/>
        </p:xfrm>
        <a:graphic>
          <a:graphicData uri="http://schemas.openxmlformats.org/drawingml/2006/chart">
            <c:chart xmlns:c="http://schemas.openxmlformats.org/drawingml/2006/chart" xmlns:r="http://schemas.openxmlformats.org/officeDocument/2006/relationships" r:id="rId1"/>
          </a:graphicData>
        </a:graphic>
      </p:graphicFrame>
      <p:sp>
        <p:nvSpPr>
          <p:cNvPr id="2" name="object 17"/>
          <p:cNvSpPr txBox="1"/>
          <p:nvPr/>
        </p:nvSpPr>
        <p:spPr>
          <a:xfrm>
            <a:off x="343259" y="6202023"/>
            <a:ext cx="4665511" cy="182245"/>
          </a:xfrm>
          <a:prstGeom prst="rect">
            <a:avLst/>
          </a:prstGeom>
        </p:spPr>
        <p:txBody>
          <a:bodyPr vert="horz" wrap="square" lIns="0" tIns="13335" rIns="0" bIns="0" rtlCol="0">
            <a:spAutoFit/>
          </a:bodyPr>
          <a:p>
            <a:pPr marL="12700" algn="ctr">
              <a:lnSpc>
                <a:spcPct val="100000"/>
              </a:lnSpc>
              <a:spcBef>
                <a:spcPts val="105"/>
              </a:spcBef>
            </a:pPr>
            <a:r>
              <a:rPr lang="zh-CN" altLang="en-US"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备注</a:t>
            </a:r>
            <a:r>
              <a:rPr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详情请见西部房地产数据中心公众号</a:t>
            </a:r>
            <a:r>
              <a:rPr lang="en-US" altLang="zh-CN"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《2021</a:t>
            </a:r>
            <a:r>
              <a:rPr lang="zh-CN" altLang="en-US"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月存量房市场报告</a:t>
            </a:r>
            <a:r>
              <a:rPr lang="en-US" altLang="zh-CN" sz="1100" b="1" spc="5" dirty="0">
                <a:solidFill>
                  <a:srgbClr val="C79D61"/>
                </a:solidFill>
                <a:latin typeface="微软雅黑" panose="020B0503020204020204" pitchFamily="34" charset="-122"/>
                <a:ea typeface="微软雅黑" panose="020B0503020204020204" pitchFamily="34" charset="-122"/>
                <a:cs typeface="宋体" panose="02010600030101010101" pitchFamily="2" charset="-122"/>
              </a:rPr>
              <a:t>》</a:t>
            </a:r>
            <a:endParaRPr sz="1100" b="1" dirty="0">
              <a:solidFill>
                <a:srgbClr val="C79D6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object 11"/>
          <p:cNvSpPr txBox="1"/>
          <p:nvPr/>
        </p:nvSpPr>
        <p:spPr>
          <a:xfrm>
            <a:off x="295834" y="941354"/>
            <a:ext cx="11488165" cy="706755"/>
          </a:xfrm>
          <a:prstGeom prst="rect">
            <a:avLst/>
          </a:prstGeom>
          <a:noFill/>
        </p:spPr>
        <p:txBody>
          <a:bodyPr vert="horz" wrap="square" lIns="91440" tIns="45720" rIns="91440" bIns="45720" rtlCol="0" anchor="t">
            <a:spAutoFit/>
          </a:bodyPr>
          <a:lstStyle>
            <a:defPPr>
              <a:defRPr lang="zh-CN"/>
            </a:defPPr>
            <a:lvl1pPr lvl="0">
              <a:lnSpc>
                <a:spcPct val="125000"/>
              </a:lnSpc>
              <a:buClrTx/>
              <a:buSzTx/>
              <a:buFontTx/>
              <a:defRPr sz="1600" b="1">
                <a:solidFill>
                  <a:srgbClr val="C7A064"/>
                </a:solidFill>
                <a:latin typeface="微软雅黑" panose="020B0503020204020204" pitchFamily="34" charset="-122"/>
                <a:ea typeface="微软雅黑" panose="020B0503020204020204" pitchFamily="34" charset="-122"/>
              </a:defRPr>
            </a:lvl1pPr>
          </a:lstStyle>
          <a:p>
            <a:r>
              <a:rPr lang="en-US" altLang="zh-CN" dirty="0"/>
              <a:t>9</a:t>
            </a:r>
            <a:r>
              <a:rPr lang="zh-CN" altLang="en-US" dirty="0"/>
              <a:t>月西安市城六区存量住宅</a:t>
            </a:r>
            <a:r>
              <a:rPr lang="zh-CN" altLang="en-US" dirty="0">
                <a:solidFill>
                  <a:srgbClr val="C00000"/>
                </a:solidFill>
              </a:rPr>
              <a:t>成交均价</a:t>
            </a:r>
            <a:r>
              <a:rPr lang="en-US" altLang="zh-CN" dirty="0">
                <a:solidFill>
                  <a:srgbClr val="C00000"/>
                </a:solidFill>
              </a:rPr>
              <a:t>14156</a:t>
            </a:r>
            <a:r>
              <a:rPr lang="zh-CN" altLang="en-US" dirty="0">
                <a:solidFill>
                  <a:srgbClr val="C00000"/>
                </a:solidFill>
              </a:rPr>
              <a:t>元</a:t>
            </a:r>
            <a:r>
              <a:rPr lang="en-US" altLang="zh-CN" dirty="0">
                <a:solidFill>
                  <a:srgbClr val="C00000"/>
                </a:solidFill>
              </a:rPr>
              <a:t>/㎡</a:t>
            </a:r>
            <a:r>
              <a:rPr lang="zh-CN" altLang="en-US" dirty="0"/>
              <a:t>，同比下降</a:t>
            </a:r>
            <a:r>
              <a:rPr lang="en-US" altLang="zh-CN" dirty="0"/>
              <a:t>7.47</a:t>
            </a:r>
            <a:r>
              <a:rPr lang="en-US" altLang="zh-CN" dirty="0"/>
              <a:t>%</a:t>
            </a:r>
            <a:r>
              <a:rPr lang="zh-CN" altLang="en-US" dirty="0"/>
              <a:t>，环比下降</a:t>
            </a:r>
            <a:r>
              <a:rPr lang="en-US" altLang="zh-CN" dirty="0"/>
              <a:t>6.34</a:t>
            </a:r>
            <a:r>
              <a:rPr lang="en-US" altLang="zh-CN" dirty="0"/>
              <a:t>%</a:t>
            </a:r>
            <a:r>
              <a:rPr lang="zh-CN" altLang="en-US" dirty="0"/>
              <a:t>；存量房</a:t>
            </a:r>
            <a:r>
              <a:rPr lang="zh-CN" altLang="en-US" dirty="0">
                <a:solidFill>
                  <a:srgbClr val="C00000"/>
                </a:solidFill>
              </a:rPr>
              <a:t>成交套数</a:t>
            </a:r>
            <a:r>
              <a:rPr lang="en-US" altLang="zh-CN" dirty="0">
                <a:solidFill>
                  <a:srgbClr val="C00000"/>
                </a:solidFill>
              </a:rPr>
              <a:t>3565</a:t>
            </a:r>
            <a:r>
              <a:rPr lang="zh-CN" altLang="en-US" dirty="0">
                <a:solidFill>
                  <a:srgbClr val="C00000"/>
                </a:solidFill>
              </a:rPr>
              <a:t>套</a:t>
            </a:r>
            <a:r>
              <a:rPr lang="zh-CN" altLang="en-US" dirty="0"/>
              <a:t>，环比减少</a:t>
            </a:r>
            <a:r>
              <a:rPr lang="en-US" altLang="zh-CN" dirty="0"/>
              <a:t>25.75</a:t>
            </a:r>
            <a:r>
              <a:rPr lang="en-US" altLang="zh-CN" dirty="0"/>
              <a:t>%</a:t>
            </a:r>
            <a:r>
              <a:rPr lang="zh-CN" altLang="en-US" dirty="0"/>
              <a:t>，同比减少</a:t>
            </a:r>
            <a:r>
              <a:rPr lang="en-US" altLang="zh-CN" dirty="0"/>
              <a:t>56.97</a:t>
            </a:r>
            <a:r>
              <a:rPr lang="en-US" altLang="zh-CN" dirty="0"/>
              <a:t>%</a:t>
            </a:r>
            <a:r>
              <a:rPr lang="zh-CN" altLang="en-US" dirty="0"/>
              <a:t>，</a:t>
            </a:r>
            <a:r>
              <a:rPr lang="zh-CN" altLang="en-US" dirty="0">
                <a:solidFill>
                  <a:srgbClr val="C79D61"/>
                </a:solidFill>
              </a:rPr>
              <a:t>成交量价均有下跌，市场指导价调控作用明显。</a:t>
            </a:r>
            <a:endParaRPr lang="zh-CN" altLang="en-US" dirty="0">
              <a:solidFill>
                <a:srgbClr val="C79D61"/>
              </a:solidFill>
            </a:endParaRPr>
          </a:p>
        </p:txBody>
      </p:sp>
      <p:sp>
        <p:nvSpPr>
          <p:cNvPr id="4" name="矩形 3"/>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二手房量价</a:t>
            </a:r>
            <a:endParaRPr lang="zh-CN" sz="1700" b="1" dirty="0">
              <a:latin typeface="微软雅黑" panose="020B0503020204020204" pitchFamily="34" charset="-122"/>
              <a:ea typeface="微软雅黑" panose="020B0503020204020204" pitchFamily="34" charset="-122"/>
            </a:endParaRPr>
          </a:p>
        </p:txBody>
      </p:sp>
      <p:pic>
        <p:nvPicPr>
          <p:cNvPr id="7" name="图片 6" descr="文本&#10;&#10;描述已自动生成"/>
          <p:cNvPicPr>
            <a:picLocks noChangeAspect="1"/>
          </p:cNvPicPr>
          <p:nvPr/>
        </p:nvPicPr>
        <p:blipFill>
          <a:blip r:embed="rId2">
            <a:alphaModFix amt="20000"/>
          </a:blip>
          <a:stretch>
            <a:fillRect/>
          </a:stretch>
        </p:blipFill>
        <p:spPr>
          <a:xfrm>
            <a:off x="3474017" y="3573000"/>
            <a:ext cx="5107438" cy="92025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95835" y="564776"/>
            <a:ext cx="3119718" cy="376518"/>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商品房市场小结</a:t>
            </a:r>
            <a:endParaRPr lang="zh-CN" altLang="en-US" b="1" dirty="0">
              <a:latin typeface="微软雅黑" panose="020B0503020204020204" pitchFamily="34" charset="-122"/>
              <a:ea typeface="微软雅黑" panose="020B0503020204020204" pitchFamily="34" charset="-122"/>
            </a:endParaRPr>
          </a:p>
        </p:txBody>
      </p:sp>
      <p:sp>
        <p:nvSpPr>
          <p:cNvPr id="4" name="矩形 3"/>
          <p:cNvSpPr/>
          <p:nvPr/>
        </p:nvSpPr>
        <p:spPr>
          <a:xfrm>
            <a:off x="971333" y="1389461"/>
            <a:ext cx="3280165"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5" name="矩形 4"/>
          <p:cNvSpPr/>
          <p:nvPr/>
        </p:nvSpPr>
        <p:spPr>
          <a:xfrm>
            <a:off x="1087873" y="1523931"/>
            <a:ext cx="3003178"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6" name="Group 2"/>
          <p:cNvGrpSpPr/>
          <p:nvPr/>
        </p:nvGrpSpPr>
        <p:grpSpPr bwMode="auto">
          <a:xfrm>
            <a:off x="1646831" y="1226445"/>
            <a:ext cx="2000434" cy="489449"/>
            <a:chOff x="1670" y="2351"/>
            <a:chExt cx="3413" cy="1114"/>
          </a:xfrm>
          <a:solidFill>
            <a:srgbClr val="C7A064"/>
          </a:solidFill>
        </p:grpSpPr>
        <p:sp>
          <p:nvSpPr>
            <p:cNvPr id="7"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8"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9"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10" name="文本框 9"/>
          <p:cNvSpPr txBox="1"/>
          <p:nvPr/>
        </p:nvSpPr>
        <p:spPr>
          <a:xfrm>
            <a:off x="2029023" y="1346562"/>
            <a:ext cx="1177519" cy="369332"/>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商品房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222129" y="5058848"/>
            <a:ext cx="9747741" cy="1198880"/>
          </a:xfrm>
          <a:prstGeom prst="rect">
            <a:avLst/>
          </a:prstGeom>
          <a:noFill/>
        </p:spPr>
        <p:txBody>
          <a:bodyPr wrap="square" rtlCol="0">
            <a:spAutoFit/>
          </a:bodyPr>
          <a:p>
            <a:pPr>
              <a:lnSpc>
                <a:spcPct val="150000"/>
              </a:lnSpc>
              <a:buClr>
                <a:srgbClr val="C7A064"/>
              </a:buClr>
            </a:pPr>
            <a:r>
              <a:rPr lang="en-US" altLang="zh-CN" sz="1600" b="1" spc="300" dirty="0">
                <a:solidFill>
                  <a:srgbClr val="C00000"/>
                </a:solidFill>
                <a:latin typeface="微软雅黑" panose="020B0503020204020204" pitchFamily="34" charset="-122"/>
                <a:ea typeface="微软雅黑" panose="020B0503020204020204" pitchFamily="34" charset="-122"/>
              </a:rPr>
              <a:t>10</a:t>
            </a:r>
            <a:r>
              <a:rPr lang="zh-CN" altLang="en-US" sz="1600" b="1" spc="300" dirty="0">
                <a:solidFill>
                  <a:srgbClr val="C00000"/>
                </a:solidFill>
                <a:latin typeface="微软雅黑" panose="020B0503020204020204" pitchFamily="34" charset="-122"/>
                <a:ea typeface="微软雅黑" panose="020B0503020204020204" pitchFamily="34" charset="-122"/>
              </a:rPr>
              <a:t>月趋势预判：</a:t>
            </a:r>
            <a:endParaRPr lang="en-US" altLang="zh-CN" sz="1600" b="1" spc="300" dirty="0">
              <a:solidFill>
                <a:srgbClr val="C00000"/>
              </a:solidFill>
              <a:latin typeface="微软雅黑" panose="020B0503020204020204" pitchFamily="34" charset="-122"/>
              <a:ea typeface="微软雅黑" panose="020B0503020204020204" pitchFamily="34" charset="-122"/>
            </a:endParaRPr>
          </a:p>
          <a:p>
            <a:pPr>
              <a:lnSpc>
                <a:spcPct val="150000"/>
              </a:lnSpc>
              <a:buClr>
                <a:srgbClr val="C7A064"/>
              </a:buClr>
            </a:pPr>
            <a:r>
              <a:rPr lang="zh-CN" sz="1600" b="1" spc="300" dirty="0">
                <a:solidFill>
                  <a:srgbClr val="C00000"/>
                </a:solidFill>
                <a:latin typeface="微软雅黑" panose="020B0503020204020204" pitchFamily="34" charset="-122"/>
                <a:ea typeface="微软雅黑" panose="020B0503020204020204" pitchFamily="34" charset="-122"/>
              </a:rPr>
              <a:t>市场观望情绪及高压政策影响，市场热度仍会持续降温，预计下月供应端货量充足，主城区依旧保持较高关注度，外围区域市场将持续遇冷加剧</a:t>
            </a:r>
            <a:r>
              <a:rPr lang="zh-CN" altLang="en-US" sz="1600" b="1" spc="300" dirty="0">
                <a:solidFill>
                  <a:srgbClr val="C00000"/>
                </a:solidFill>
                <a:latin typeface="微软雅黑" panose="020B0503020204020204" pitchFamily="34" charset="-122"/>
                <a:ea typeface="微软雅黑" panose="020B0503020204020204" pitchFamily="34" charset="-122"/>
              </a:rPr>
              <a:t>。</a:t>
            </a:r>
            <a:endParaRPr lang="en-US" altLang="zh-CN" sz="1600" b="1" spc="300" dirty="0">
              <a:solidFill>
                <a:srgbClr val="C00000"/>
              </a:solidFill>
              <a:latin typeface="微软雅黑" panose="020B0503020204020204" pitchFamily="34" charset="-122"/>
              <a:ea typeface="微软雅黑" panose="020B0503020204020204" pitchFamily="34" charset="-122"/>
            </a:endParaRPr>
          </a:p>
        </p:txBody>
      </p:sp>
      <p:sp>
        <p:nvSpPr>
          <p:cNvPr id="20" name="箭头: 下 19"/>
          <p:cNvSpPr/>
          <p:nvPr/>
        </p:nvSpPr>
        <p:spPr>
          <a:xfrm>
            <a:off x="3215680" y="4451727"/>
            <a:ext cx="5760640" cy="592297"/>
          </a:xfrm>
          <a:prstGeom prst="downArrow">
            <a:avLst/>
          </a:prstGeom>
          <a:solidFill>
            <a:srgbClr val="C79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4439757" y="1378845"/>
            <a:ext cx="3280165"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28" name="矩形 27"/>
          <p:cNvSpPr/>
          <p:nvPr/>
        </p:nvSpPr>
        <p:spPr>
          <a:xfrm>
            <a:off x="4556297" y="1513315"/>
            <a:ext cx="3003178"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29" name="Group 2"/>
          <p:cNvGrpSpPr/>
          <p:nvPr/>
        </p:nvGrpSpPr>
        <p:grpSpPr bwMode="auto">
          <a:xfrm>
            <a:off x="4669790" y="1216025"/>
            <a:ext cx="2850515" cy="489585"/>
            <a:chOff x="1670" y="2351"/>
            <a:chExt cx="3413" cy="1114"/>
          </a:xfrm>
          <a:solidFill>
            <a:srgbClr val="C7A064"/>
          </a:solidFill>
        </p:grpSpPr>
        <p:sp>
          <p:nvSpPr>
            <p:cNvPr id="30"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p>
              <a:endParaRPr lang="zh-CN" altLang="en-US"/>
            </a:p>
          </p:txBody>
        </p:sp>
        <p:sp>
          <p:nvSpPr>
            <p:cNvPr id="31"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32"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p>
              <a:endParaRPr lang="zh-CN" altLang="en-US"/>
            </a:p>
          </p:txBody>
        </p:sp>
      </p:grpSp>
      <p:sp>
        <p:nvSpPr>
          <p:cNvPr id="33" name="文本框 32"/>
          <p:cNvSpPr txBox="1"/>
          <p:nvPr/>
        </p:nvSpPr>
        <p:spPr>
          <a:xfrm>
            <a:off x="5109210" y="1364615"/>
            <a:ext cx="1929765" cy="306705"/>
          </a:xfrm>
          <a:prstGeom prst="rect">
            <a:avLst/>
          </a:prstGeom>
          <a:noFill/>
        </p:spPr>
        <p:txBody>
          <a:bodyPr wrap="square" rtlCol="0">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意向登记</a:t>
            </a:r>
            <a:r>
              <a:rPr lang="en-US" altLang="zh-CN" sz="1400" b="1" dirty="0">
                <a:solidFill>
                  <a:schemeClr val="bg1"/>
                </a:solidFill>
                <a:latin typeface="微软雅黑" panose="020B0503020204020204" pitchFamily="34" charset="-122"/>
                <a:ea typeface="微软雅黑" panose="020B0503020204020204" pitchFamily="34" charset="-122"/>
              </a:rPr>
              <a:t>&amp;</a:t>
            </a:r>
            <a:r>
              <a:rPr lang="zh-CN" altLang="en-US" sz="1400" b="1" dirty="0">
                <a:solidFill>
                  <a:schemeClr val="bg1"/>
                </a:solidFill>
                <a:latin typeface="微软雅黑" panose="020B0503020204020204" pitchFamily="34" charset="-122"/>
                <a:ea typeface="微软雅黑" panose="020B0503020204020204" pitchFamily="34" charset="-122"/>
              </a:rPr>
              <a:t>开盘表现</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7885789" y="1378845"/>
            <a:ext cx="3280165" cy="2912191"/>
          </a:xfrm>
          <a:prstGeom prst="rect">
            <a:avLst/>
          </a:prstGeom>
          <a:solidFill>
            <a:srgbClr val="C79D6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5" name="矩形 34"/>
          <p:cNvSpPr/>
          <p:nvPr/>
        </p:nvSpPr>
        <p:spPr>
          <a:xfrm>
            <a:off x="8002329" y="1513315"/>
            <a:ext cx="3003178" cy="2633705"/>
          </a:xfrm>
          <a:prstGeom prst="rect">
            <a:avLst/>
          </a:prstGeom>
          <a:solidFill>
            <a:schemeClr val="bg1"/>
          </a:solidFill>
          <a:ln>
            <a:solidFill>
              <a:srgbClr val="C7A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nvGrpSpPr>
          <p:cNvPr id="36" name="Group 2"/>
          <p:cNvGrpSpPr/>
          <p:nvPr/>
        </p:nvGrpSpPr>
        <p:grpSpPr bwMode="auto">
          <a:xfrm>
            <a:off x="8561287" y="1215829"/>
            <a:ext cx="2000434" cy="489449"/>
            <a:chOff x="1670" y="2351"/>
            <a:chExt cx="3413" cy="1114"/>
          </a:xfrm>
          <a:solidFill>
            <a:srgbClr val="C7A064"/>
          </a:solidFill>
        </p:grpSpPr>
        <p:sp>
          <p:nvSpPr>
            <p:cNvPr id="37"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38"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dirty="0"/>
            </a:p>
          </p:txBody>
        </p:sp>
        <p:sp>
          <p:nvSpPr>
            <p:cNvPr id="39"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40" name="文本框 39"/>
          <p:cNvSpPr txBox="1"/>
          <p:nvPr/>
        </p:nvSpPr>
        <p:spPr>
          <a:xfrm>
            <a:off x="8943479" y="1335946"/>
            <a:ext cx="1177519" cy="368300"/>
          </a:xfrm>
          <a:prstGeom prst="rect">
            <a:avLst/>
          </a:prstGeom>
          <a:noFill/>
        </p:spPr>
        <p:txBody>
          <a:bodyPr wrap="square" rtlCol="0">
            <a:spAutoFit/>
          </a:bodyPr>
          <a:p>
            <a:pPr algn="ctr"/>
            <a:r>
              <a:rPr lang="zh-CN" altLang="en-US" b="1" dirty="0">
                <a:solidFill>
                  <a:schemeClr val="bg1"/>
                </a:solidFill>
                <a:latin typeface="微软雅黑" panose="020B0503020204020204" pitchFamily="34" charset="-122"/>
                <a:ea typeface="微软雅黑" panose="020B0503020204020204" pitchFamily="34" charset="-122"/>
              </a:rPr>
              <a:t>二手房</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033382" y="1722426"/>
            <a:ext cx="2963160" cy="1198880"/>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成交量价：</a:t>
            </a:r>
            <a:r>
              <a:rPr lang="zh-CN" sz="1200" dirty="0">
                <a:latin typeface="微软雅黑" panose="020B0503020204020204" pitchFamily="34" charset="-122"/>
                <a:ea typeface="微软雅黑" panose="020B0503020204020204" pitchFamily="34" charset="-122"/>
              </a:rPr>
              <a:t>本月成交量持续下跌，调控政策加剧大环境遇冷，成交难度加大</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特征二：</a:t>
            </a:r>
            <a:r>
              <a:rPr lang="zh-CN" altLang="en-US" sz="1200" dirty="0">
                <a:latin typeface="微软雅黑" panose="020B0503020204020204" pitchFamily="34" charset="-122"/>
                <a:ea typeface="微软雅黑" panose="020B0503020204020204" pitchFamily="34" charset="-122"/>
              </a:rPr>
              <a:t>热门成交区域同样遇冷，高新区</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月二手房带客量连续下降超</a:t>
            </a:r>
            <a:r>
              <a:rPr lang="en-US" altLang="zh-CN" sz="1200" dirty="0">
                <a:latin typeface="微软雅黑" panose="020B0503020204020204" pitchFamily="34" charset="-122"/>
                <a:ea typeface="微软雅黑" panose="020B0503020204020204" pitchFamily="34" charset="-122"/>
              </a:rPr>
              <a:t>60%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4575839" y="1722426"/>
            <a:ext cx="2983635" cy="1753235"/>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意向登记：</a:t>
            </a:r>
            <a:r>
              <a:rPr lang="zh-CN" altLang="en-US" sz="1200" dirty="0">
                <a:solidFill>
                  <a:schemeClr val="tx1"/>
                </a:solidFill>
                <a:latin typeface="微软雅黑" panose="020B0503020204020204" pitchFamily="34" charset="-122"/>
                <a:ea typeface="微软雅黑" panose="020B0503020204020204" pitchFamily="34" charset="-122"/>
              </a:rPr>
              <a:t>高新、港务</a:t>
            </a:r>
            <a:r>
              <a:rPr lang="zh-CN" altLang="en-US" sz="1200" dirty="0">
                <a:latin typeface="微软雅黑" panose="020B0503020204020204" pitchFamily="34" charset="-122"/>
                <a:ea typeface="微软雅黑" panose="020B0503020204020204" pitchFamily="34" charset="-122"/>
              </a:rPr>
              <a:t>区域集中放量，刚需刚改产品吸引大部分客户关注度；</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开盘表现：</a:t>
            </a:r>
            <a:r>
              <a:rPr lang="zh-CN" sz="1200" dirty="0">
                <a:latin typeface="微软雅黑" panose="020B0503020204020204" pitchFamily="34" charset="-122"/>
                <a:ea typeface="微软雅黑" panose="020B0503020204020204" pitchFamily="34" charset="-122"/>
              </a:rPr>
              <a:t>供应量激增，港务区大量刚需刚改产品使得解筹率小幅上涨；高新区高改产品市场表现较弱，客户观望态势加剧</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1">
            <a:alphaModFix amt="20000"/>
          </a:blip>
          <a:stretch>
            <a:fillRect/>
          </a:stretch>
        </p:blipFill>
        <p:spPr>
          <a:xfrm>
            <a:off x="1317659" y="2275098"/>
            <a:ext cx="2543605" cy="726744"/>
          </a:xfrm>
          <a:prstGeom prst="rect">
            <a:avLst/>
          </a:prstGeom>
        </p:spPr>
      </p:pic>
      <p:sp>
        <p:nvSpPr>
          <p:cNvPr id="41" name="文本框 40"/>
          <p:cNvSpPr txBox="1"/>
          <p:nvPr/>
        </p:nvSpPr>
        <p:spPr>
          <a:xfrm>
            <a:off x="1100091" y="1777625"/>
            <a:ext cx="2990960" cy="922020"/>
          </a:xfrm>
          <a:prstGeom prst="rect">
            <a:avLst/>
          </a:prstGeom>
          <a:noFill/>
        </p:spPr>
        <p:txBody>
          <a:bodyPr wrap="square" rtlCol="0">
            <a:spAutoFit/>
          </a:bodyPr>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特征一：</a:t>
            </a:r>
            <a:r>
              <a:rPr lang="zh-CN" altLang="en-US" sz="1200" dirty="0">
                <a:latin typeface="微软雅黑" panose="020B0503020204020204" pitchFamily="34" charset="-122"/>
                <a:ea typeface="微软雅黑" panose="020B0503020204020204" pitchFamily="34" charset="-122"/>
              </a:rPr>
              <a:t>回落，成交热度平稳；主城区热度依旧，外围成交热度锐减</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Clr>
                <a:srgbClr val="C7A064"/>
              </a:buClr>
              <a:buFont typeface="Wingdings" panose="05000000000000000000" pitchFamily="2" charset="2"/>
              <a:buChar char="u"/>
            </a:pPr>
            <a:r>
              <a:rPr lang="zh-CN" altLang="en-US" sz="1200" b="1" dirty="0">
                <a:solidFill>
                  <a:srgbClr val="C7A064"/>
                </a:solidFill>
                <a:latin typeface="微软雅黑" panose="020B0503020204020204" pitchFamily="34" charset="-122"/>
                <a:ea typeface="微软雅黑" panose="020B0503020204020204" pitchFamily="34" charset="-122"/>
              </a:rPr>
              <a:t>特征二：</a:t>
            </a:r>
            <a:r>
              <a:rPr lang="zh-CN" altLang="en-US" sz="1200" dirty="0">
                <a:solidFill>
                  <a:schemeClr val="tx1"/>
                </a:solidFill>
                <a:latin typeface="微软雅黑" panose="020B0503020204020204" pitchFamily="34" charset="-122"/>
                <a:ea typeface="微软雅黑" panose="020B0503020204020204" pitchFamily="34" charset="-122"/>
              </a:rPr>
              <a:t>整体存量增长，去化周期合理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1">
            <a:alphaModFix amt="20000"/>
          </a:blip>
          <a:stretch>
            <a:fillRect/>
          </a:stretch>
        </p:blipFill>
        <p:spPr>
          <a:xfrm>
            <a:off x="4808036" y="2273161"/>
            <a:ext cx="2543605" cy="726744"/>
          </a:xfrm>
          <a:prstGeom prst="rect">
            <a:avLst/>
          </a:prstGeom>
        </p:spPr>
      </p:pic>
      <p:pic>
        <p:nvPicPr>
          <p:cNvPr id="45" name="图片 44"/>
          <p:cNvPicPr>
            <a:picLocks noChangeAspect="1"/>
          </p:cNvPicPr>
          <p:nvPr/>
        </p:nvPicPr>
        <p:blipFill>
          <a:blip r:embed="rId1">
            <a:alphaModFix amt="20000"/>
          </a:blip>
          <a:stretch>
            <a:fillRect/>
          </a:stretch>
        </p:blipFill>
        <p:spPr>
          <a:xfrm>
            <a:off x="8232115" y="2270567"/>
            <a:ext cx="2543605" cy="726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宏观经济</a:t>
            </a:r>
            <a:endParaRPr lang="zh-CN" altLang="en-US" b="1"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295910" y="967740"/>
            <a:ext cx="1007872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三季度整体宏观指标有所回落，但经济持续恢复，各项政策加持助力市场回归理性</a:t>
            </a:r>
            <a:endParaRPr lang="zh-CN" sz="1600" b="1" dirty="0">
              <a:solidFill>
                <a:srgbClr val="C7A064"/>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296545" y="1405890"/>
          <a:ext cx="5744210" cy="3704590"/>
        </p:xfrm>
        <a:graphic>
          <a:graphicData uri="http://schemas.openxmlformats.org/drawingml/2006/chart">
            <c:chart xmlns:c="http://schemas.openxmlformats.org/drawingml/2006/chart" xmlns:r="http://schemas.openxmlformats.org/officeDocument/2006/relationships" r:id="rId1"/>
          </a:graphicData>
        </a:graphic>
      </p:graphicFrame>
      <p:sp>
        <p:nvSpPr>
          <p:cNvPr id="17" name="矩形 16"/>
          <p:cNvSpPr/>
          <p:nvPr/>
        </p:nvSpPr>
        <p:spPr>
          <a:xfrm>
            <a:off x="296545" y="5347970"/>
            <a:ext cx="5744210" cy="1315720"/>
          </a:xfrm>
          <a:prstGeom prst="rect">
            <a:avLst/>
          </a:prstGeom>
          <a:no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607824" y="6627168"/>
            <a:ext cx="1584176" cy="230832"/>
          </a:xfrm>
          <a:prstGeom prst="rect">
            <a:avLst/>
          </a:prstGeom>
          <a:noFill/>
        </p:spPr>
        <p:txBody>
          <a:bodyPr wrap="square" rtlCol="0">
            <a:spAutoFit/>
          </a:bodyPr>
          <a:lstStyle/>
          <a:p>
            <a:pPr algn="ctr"/>
            <a:r>
              <a:rPr lang="zh-CN" altLang="en-US" sz="900" dirty="0">
                <a:solidFill>
                  <a:srgbClr val="C7A064"/>
                </a:solidFill>
                <a:latin typeface="微软雅黑" panose="020B0503020204020204" pitchFamily="34" charset="-122"/>
                <a:ea typeface="微软雅黑" panose="020B0503020204020204" pitchFamily="34" charset="-122"/>
              </a:rPr>
              <a:t>数据来源：国家统计局</a:t>
            </a:r>
            <a:endParaRPr lang="zh-CN" altLang="en-US" sz="900" dirty="0">
              <a:solidFill>
                <a:srgbClr val="C7A064"/>
              </a:solidFill>
              <a:latin typeface="微软雅黑" panose="020B0503020204020204" pitchFamily="34" charset="-122"/>
              <a:ea typeface="微软雅黑" panose="020B0503020204020204" pitchFamily="34" charset="-122"/>
            </a:endParaRPr>
          </a:p>
        </p:txBody>
      </p:sp>
      <p:grpSp>
        <p:nvGrpSpPr>
          <p:cNvPr id="13" name="Group 2"/>
          <p:cNvGrpSpPr/>
          <p:nvPr/>
        </p:nvGrpSpPr>
        <p:grpSpPr bwMode="auto">
          <a:xfrm>
            <a:off x="359405" y="5135131"/>
            <a:ext cx="2000434" cy="489449"/>
            <a:chOff x="1670" y="2351"/>
            <a:chExt cx="3413" cy="1114"/>
          </a:xfrm>
          <a:solidFill>
            <a:srgbClr val="C7A064"/>
          </a:solidFill>
        </p:grpSpPr>
        <p:sp>
          <p:nvSpPr>
            <p:cNvPr id="14"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5"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6"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
        <p:nvSpPr>
          <p:cNvPr id="11" name="文本框 10"/>
          <p:cNvSpPr txBox="1"/>
          <p:nvPr/>
        </p:nvSpPr>
        <p:spPr>
          <a:xfrm>
            <a:off x="545465" y="5272405"/>
            <a:ext cx="1657350" cy="306705"/>
          </a:xfrm>
          <a:prstGeom prst="rect">
            <a:avLst/>
          </a:prstGeom>
          <a:noFill/>
        </p:spPr>
        <p:txBody>
          <a:bodyPr wrap="square" rtlCol="0">
            <a:spAutoFit/>
          </a:bodyPr>
          <a:lstStyle/>
          <a:p>
            <a:pPr algn="ctr"/>
            <a:r>
              <a:rPr lang="zh-CN" sz="1400" b="1" dirty="0">
                <a:solidFill>
                  <a:schemeClr val="bg1"/>
                </a:solidFill>
                <a:latin typeface="微软雅黑" panose="020B0503020204020204" pitchFamily="34" charset="-122"/>
                <a:ea typeface="微软雅黑" panose="020B0503020204020204" pitchFamily="34" charset="-122"/>
              </a:rPr>
              <a:t>开发投资增速下降</a:t>
            </a:r>
            <a:endParaRPr lang="zh-CN" sz="14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197255" y="5555684"/>
            <a:ext cx="5744098" cy="922020"/>
          </a:xfrm>
          <a:prstGeom prst="rect">
            <a:avLst/>
          </a:prstGeom>
          <a:noFill/>
        </p:spPr>
        <p:txBody>
          <a:bodyPr wrap="square" rtlCol="0">
            <a:spAutoFit/>
          </a:bodyPr>
          <a:lstStyle>
            <a:defPPr>
              <a:defRPr lang="zh-CN"/>
            </a:defPPr>
            <a:lvl1pPr marL="171450" indent="-171450">
              <a:lnSpc>
                <a:spcPct val="150000"/>
              </a:lnSpc>
              <a:spcBef>
                <a:spcPts val="0"/>
              </a:spcBef>
              <a:spcAft>
                <a:spcPts val="0"/>
              </a:spcAft>
              <a:buFont typeface="Wingdings" panose="05000000000000000000" pitchFamily="2" charset="2"/>
              <a:buChar char="Ø"/>
              <a:defRPr sz="1100" b="0" i="0">
                <a:solidFill>
                  <a:srgbClr val="333333"/>
                </a:solidFill>
                <a:effectLst/>
                <a:latin typeface="微软雅黑" panose="020B0503020204020204" pitchFamily="34" charset="-122"/>
                <a:ea typeface="微软雅黑" panose="020B0503020204020204" pitchFamily="34" charset="-122"/>
              </a:defRPr>
            </a:lvl1pPr>
          </a:lstStyle>
          <a:p>
            <a:pPr>
              <a:buClr>
                <a:srgbClr val="C79D61"/>
              </a:buClr>
              <a:buFont typeface="Wingdings" panose="05000000000000000000" pitchFamily="2" charset="2"/>
              <a:buChar char="u"/>
            </a:pPr>
            <a:r>
              <a:rPr sz="900" dirty="0"/>
              <a:t>1—9月份，商品房销售面积130332万平方米，同比增长11.3%；比2019年1—9月份增长9.4%，两年平均增长4.6%。其中，住宅销售面积增长11.4%，办公楼销售面积增长3.1%，商业营业用房销售面积增长0.7%。商品房销售额134795亿元，增长16.6%；比2019年1—9月份增长20.9%，两年平均增长10.0%。其中，住宅销售额增长17.8%，办公楼销售额增长0.5%，商业营业用房销售额增长0.5%。</a:t>
            </a:r>
            <a:endParaRPr sz="900" dirty="0"/>
          </a:p>
        </p:txBody>
      </p:sp>
      <p:sp>
        <p:nvSpPr>
          <p:cNvPr id="21" name="矩形 20"/>
          <p:cNvSpPr/>
          <p:nvPr/>
        </p:nvSpPr>
        <p:spPr>
          <a:xfrm>
            <a:off x="6196965" y="5347335"/>
            <a:ext cx="5744210" cy="1316355"/>
          </a:xfrm>
          <a:prstGeom prst="rect">
            <a:avLst/>
          </a:prstGeom>
          <a:no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
          <p:cNvGrpSpPr/>
          <p:nvPr/>
        </p:nvGrpSpPr>
        <p:grpSpPr bwMode="auto">
          <a:xfrm>
            <a:off x="6284578" y="5134875"/>
            <a:ext cx="2000434" cy="489449"/>
            <a:chOff x="1670" y="2351"/>
            <a:chExt cx="3413" cy="1114"/>
          </a:xfrm>
          <a:solidFill>
            <a:srgbClr val="C7A064"/>
          </a:solidFill>
        </p:grpSpPr>
        <p:sp>
          <p:nvSpPr>
            <p:cNvPr id="23"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4"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5"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
        <p:nvSpPr>
          <p:cNvPr id="26" name="文本框 25"/>
          <p:cNvSpPr txBox="1"/>
          <p:nvPr/>
        </p:nvSpPr>
        <p:spPr>
          <a:xfrm>
            <a:off x="6523254" y="5284698"/>
            <a:ext cx="151160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商品房销售增长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96835" y="5550604"/>
            <a:ext cx="5744098" cy="1129665"/>
          </a:xfrm>
          <a:prstGeom prst="rect">
            <a:avLst/>
          </a:prstGeom>
          <a:noFill/>
        </p:spPr>
        <p:txBody>
          <a:bodyPr wrap="square" rtlCol="0">
            <a:spAutoFit/>
          </a:bodyPr>
          <a:lstStyle>
            <a:defPPr>
              <a:defRPr lang="zh-CN"/>
            </a:defPPr>
            <a:lvl1pPr marL="171450" indent="-171450">
              <a:lnSpc>
                <a:spcPct val="150000"/>
              </a:lnSpc>
              <a:spcBef>
                <a:spcPts val="0"/>
              </a:spcBef>
              <a:spcAft>
                <a:spcPts val="0"/>
              </a:spcAft>
              <a:buFont typeface="Wingdings" panose="05000000000000000000" pitchFamily="2" charset="2"/>
              <a:buChar char="Ø"/>
              <a:defRPr sz="1100" b="0" i="0">
                <a:solidFill>
                  <a:srgbClr val="333333"/>
                </a:solidFill>
                <a:effectLst/>
                <a:latin typeface="微软雅黑" panose="020B0503020204020204" pitchFamily="34" charset="-122"/>
                <a:ea typeface="微软雅黑" panose="020B0503020204020204" pitchFamily="34" charset="-122"/>
              </a:defRPr>
            </a:lvl1pPr>
          </a:lstStyle>
          <a:p>
            <a:pPr>
              <a:buClr>
                <a:srgbClr val="C79D61"/>
              </a:buClr>
              <a:buFont typeface="Wingdings" panose="05000000000000000000" pitchFamily="2" charset="2"/>
              <a:buChar char="u"/>
            </a:pPr>
            <a:r>
              <a:rPr sz="900" dirty="0"/>
              <a:t>1—9月份，全国房地产开发投资112568亿元，同比增长8.8%；比2019年1—9月份增长14.9%，两年平均增长7.2%。其中，住宅投资84906亿元，增长10.9%。</a:t>
            </a:r>
            <a:endParaRPr sz="900" dirty="0"/>
          </a:p>
          <a:p>
            <a:pPr>
              <a:buClr>
                <a:srgbClr val="C79D61"/>
              </a:buClr>
              <a:buFont typeface="Wingdings" panose="05000000000000000000" pitchFamily="2" charset="2"/>
              <a:buChar char="u"/>
            </a:pPr>
            <a:r>
              <a:rPr sz="900" dirty="0"/>
              <a:t>1—9月份，房地产开发企业到位资金151486亿元，同比增长11.1%；比2019年1—9月份增长16.0%，两年平均增长7.7%。其中，国内贷款18770亿元，下降8.4%；利用外资59亿元，下降36.9%；自筹资金47212亿元，增长6.1%；定金及预收款56689亿元，增长25.6%；个人按揭贷款24124亿元，增长10.7%。</a:t>
            </a:r>
            <a:endParaRPr sz="900" dirty="0"/>
          </a:p>
        </p:txBody>
      </p:sp>
      <p:graphicFrame>
        <p:nvGraphicFramePr>
          <p:cNvPr id="9" name="图表 8"/>
          <p:cNvGraphicFramePr/>
          <p:nvPr/>
        </p:nvGraphicFramePr>
        <p:xfrm>
          <a:off x="6183630" y="1401445"/>
          <a:ext cx="5757545" cy="36976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91219" y="1954165"/>
            <a:ext cx="2940325" cy="2954117"/>
            <a:chOff x="6128821" y="1388791"/>
            <a:chExt cx="4182529" cy="4202150"/>
          </a:xfrm>
        </p:grpSpPr>
        <p:sp>
          <p:nvSpPr>
            <p:cNvPr id="3" name="Freeform 5"/>
            <p:cNvSpPr/>
            <p:nvPr/>
          </p:nvSpPr>
          <p:spPr bwMode="auto">
            <a:xfrm rot="10800000">
              <a:off x="6128821" y="2486791"/>
              <a:ext cx="2263538" cy="20061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ym typeface="Arial" panose="020B0604020202020204" pitchFamily="34" charset="0"/>
              </a:endParaRPr>
            </a:p>
          </p:txBody>
        </p:sp>
        <p:sp>
          <p:nvSpPr>
            <p:cNvPr id="4" name="Freeform 5"/>
            <p:cNvSpPr/>
            <p:nvPr/>
          </p:nvSpPr>
          <p:spPr bwMode="auto">
            <a:xfrm rot="10800000">
              <a:off x="8047812" y="1388791"/>
              <a:ext cx="2263538" cy="20061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ym typeface="Arial" panose="020B0604020202020204" pitchFamily="34" charset="0"/>
              </a:endParaRPr>
            </a:p>
          </p:txBody>
        </p:sp>
        <p:sp>
          <p:nvSpPr>
            <p:cNvPr id="5" name="Freeform 5"/>
            <p:cNvSpPr/>
            <p:nvPr/>
          </p:nvSpPr>
          <p:spPr bwMode="auto">
            <a:xfrm rot="10800000">
              <a:off x="8047812" y="3584786"/>
              <a:ext cx="2263538" cy="200615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ym typeface="Arial" panose="020B0604020202020204" pitchFamily="34" charset="0"/>
              </a:endParaRPr>
            </a:p>
          </p:txBody>
        </p:sp>
      </p:grpSp>
      <p:sp>
        <p:nvSpPr>
          <p:cNvPr id="6" name="Freeform 5"/>
          <p:cNvSpPr/>
          <p:nvPr/>
        </p:nvSpPr>
        <p:spPr bwMode="auto">
          <a:xfrm rot="10800000">
            <a:off x="7878004" y="1751506"/>
            <a:ext cx="949002" cy="8410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6" tIns="43208" rIns="86416" bIns="43208" numCol="1" spcCol="0" rtlCol="0" fromWordArt="0" anchor="ctr" anchorCtr="0" forceAA="0" compatLnSpc="1">
            <a:noAutofit/>
          </a:bodyPr>
          <a:lstStyle/>
          <a:p>
            <a:pPr algn="ctr"/>
            <a:endParaRPr lang="zh-CN" altLang="en-US" sz="1795">
              <a:solidFill>
                <a:srgbClr val="FFFFFF"/>
              </a:solidFill>
              <a:sym typeface="Arial" panose="020B0604020202020204" pitchFamily="34" charset="0"/>
            </a:endParaRPr>
          </a:p>
        </p:txBody>
      </p:sp>
      <p:sp>
        <p:nvSpPr>
          <p:cNvPr id="7" name="Freeform 5"/>
          <p:cNvSpPr/>
          <p:nvPr/>
        </p:nvSpPr>
        <p:spPr bwMode="auto">
          <a:xfrm rot="10800000">
            <a:off x="7878004" y="4269844"/>
            <a:ext cx="949002" cy="8410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6" tIns="43208" rIns="86416" bIns="43208" numCol="1" spcCol="0" rtlCol="0" fromWordArt="0" anchor="ctr" anchorCtr="0" forceAA="0" compatLnSpc="1">
            <a:noAutofit/>
          </a:bodyPr>
          <a:lstStyle/>
          <a:p>
            <a:pPr algn="ctr"/>
            <a:endParaRPr lang="zh-CN" altLang="en-US" sz="1795">
              <a:solidFill>
                <a:srgbClr val="FFFFFF"/>
              </a:solidFill>
              <a:sym typeface="Arial" panose="020B0604020202020204" pitchFamily="34" charset="0"/>
            </a:endParaRPr>
          </a:p>
        </p:txBody>
      </p:sp>
      <p:sp>
        <p:nvSpPr>
          <p:cNvPr id="8" name="Freeform 5"/>
          <p:cNvSpPr/>
          <p:nvPr/>
        </p:nvSpPr>
        <p:spPr bwMode="auto">
          <a:xfrm rot="10800000">
            <a:off x="10066378" y="3012713"/>
            <a:ext cx="949002" cy="8410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16" tIns="43208" rIns="86416" bIns="43208" numCol="1" spcCol="0" rtlCol="0" fromWordArt="0" anchor="ctr" anchorCtr="0" forceAA="0" compatLnSpc="1">
            <a:noAutofit/>
          </a:bodyPr>
          <a:lstStyle/>
          <a:p>
            <a:pPr algn="ctr"/>
            <a:endParaRPr lang="zh-CN" altLang="en-US" sz="1795">
              <a:solidFill>
                <a:srgbClr val="FFFFFF"/>
              </a:solidFill>
              <a:sym typeface="Arial" panose="020B0604020202020204" pitchFamily="34" charset="0"/>
            </a:endParaRPr>
          </a:p>
        </p:txBody>
      </p:sp>
      <p:cxnSp>
        <p:nvCxnSpPr>
          <p:cNvPr id="9" name="直接连接符 8"/>
          <p:cNvCxnSpPr/>
          <p:nvPr/>
        </p:nvCxnSpPr>
        <p:spPr>
          <a:xfrm>
            <a:off x="11010795" y="3431223"/>
            <a:ext cx="118824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102289" y="5111885"/>
            <a:ext cx="1008937" cy="174753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102289" y="0"/>
            <a:ext cx="1008933" cy="176729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206555" y="2042916"/>
            <a:ext cx="303617" cy="258274"/>
            <a:chOff x="6339462" y="3747511"/>
            <a:chExt cx="907547" cy="772010"/>
          </a:xfrm>
          <a:solidFill>
            <a:schemeClr val="accent1"/>
          </a:solidFill>
        </p:grpSpPr>
        <p:sp>
          <p:nvSpPr>
            <p:cNvPr id="13" name="Rectangle 130"/>
            <p:cNvSpPr>
              <a:spLocks noChangeArrowheads="1"/>
            </p:cNvSpPr>
            <p:nvPr/>
          </p:nvSpPr>
          <p:spPr bwMode="auto">
            <a:xfrm>
              <a:off x="6339462" y="4489161"/>
              <a:ext cx="8815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14" name="Freeform 131"/>
            <p:cNvSpPr/>
            <p:nvPr/>
          </p:nvSpPr>
          <p:spPr bwMode="auto">
            <a:xfrm>
              <a:off x="6398014" y="4350373"/>
              <a:ext cx="123608" cy="114934"/>
            </a:xfrm>
            <a:custGeom>
              <a:avLst/>
              <a:gdLst>
                <a:gd name="T0" fmla="*/ 43 w 48"/>
                <a:gd name="T1" fmla="*/ 45 h 45"/>
                <a:gd name="T2" fmla="*/ 48 w 48"/>
                <a:gd name="T3" fmla="*/ 39 h 45"/>
                <a:gd name="T4" fmla="*/ 48 w 48"/>
                <a:gd name="T5" fmla="*/ 0 h 45"/>
                <a:gd name="T6" fmla="*/ 0 w 48"/>
                <a:gd name="T7" fmla="*/ 8 h 45"/>
                <a:gd name="T8" fmla="*/ 0 w 48"/>
                <a:gd name="T9" fmla="*/ 39 h 45"/>
                <a:gd name="T10" fmla="*/ 6 w 48"/>
                <a:gd name="T11" fmla="*/ 45 h 45"/>
                <a:gd name="T12" fmla="*/ 43 w 4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43" y="45"/>
                  </a:moveTo>
                  <a:cubicBezTo>
                    <a:pt x="46" y="45"/>
                    <a:pt x="48" y="42"/>
                    <a:pt x="48" y="39"/>
                  </a:cubicBezTo>
                  <a:cubicBezTo>
                    <a:pt x="48" y="0"/>
                    <a:pt x="48" y="0"/>
                    <a:pt x="48" y="0"/>
                  </a:cubicBezTo>
                  <a:cubicBezTo>
                    <a:pt x="29" y="5"/>
                    <a:pt x="12" y="7"/>
                    <a:pt x="0" y="8"/>
                  </a:cubicBezTo>
                  <a:cubicBezTo>
                    <a:pt x="0" y="39"/>
                    <a:pt x="0" y="39"/>
                    <a:pt x="0" y="39"/>
                  </a:cubicBezTo>
                  <a:cubicBezTo>
                    <a:pt x="0" y="42"/>
                    <a:pt x="3" y="45"/>
                    <a:pt x="6" y="45"/>
                  </a:cubicBezTo>
                  <a:lnTo>
                    <a:pt x="4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15" name="Freeform 132"/>
            <p:cNvSpPr/>
            <p:nvPr/>
          </p:nvSpPr>
          <p:spPr bwMode="auto">
            <a:xfrm>
              <a:off x="6557403" y="4299411"/>
              <a:ext cx="122524" cy="165896"/>
            </a:xfrm>
            <a:custGeom>
              <a:avLst/>
              <a:gdLst>
                <a:gd name="T0" fmla="*/ 43 w 48"/>
                <a:gd name="T1" fmla="*/ 65 h 65"/>
                <a:gd name="T2" fmla="*/ 48 w 48"/>
                <a:gd name="T3" fmla="*/ 59 h 65"/>
                <a:gd name="T4" fmla="*/ 48 w 48"/>
                <a:gd name="T5" fmla="*/ 0 h 65"/>
                <a:gd name="T6" fmla="*/ 44 w 48"/>
                <a:gd name="T7" fmla="*/ 2 h 65"/>
                <a:gd name="T8" fmla="*/ 0 w 48"/>
                <a:gd name="T9" fmla="*/ 16 h 65"/>
                <a:gd name="T10" fmla="*/ 0 w 48"/>
                <a:gd name="T11" fmla="*/ 59 h 65"/>
                <a:gd name="T12" fmla="*/ 6 w 48"/>
                <a:gd name="T13" fmla="*/ 65 h 65"/>
                <a:gd name="T14" fmla="*/ 43 w 48"/>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5">
                  <a:moveTo>
                    <a:pt x="43" y="65"/>
                  </a:moveTo>
                  <a:cubicBezTo>
                    <a:pt x="46" y="65"/>
                    <a:pt x="48" y="62"/>
                    <a:pt x="48" y="59"/>
                  </a:cubicBezTo>
                  <a:cubicBezTo>
                    <a:pt x="48" y="0"/>
                    <a:pt x="48" y="0"/>
                    <a:pt x="48" y="0"/>
                  </a:cubicBezTo>
                  <a:cubicBezTo>
                    <a:pt x="47" y="1"/>
                    <a:pt x="46" y="1"/>
                    <a:pt x="44" y="2"/>
                  </a:cubicBezTo>
                  <a:cubicBezTo>
                    <a:pt x="29" y="8"/>
                    <a:pt x="14" y="13"/>
                    <a:pt x="0" y="16"/>
                  </a:cubicBezTo>
                  <a:cubicBezTo>
                    <a:pt x="0" y="59"/>
                    <a:pt x="0" y="59"/>
                    <a:pt x="0" y="59"/>
                  </a:cubicBezTo>
                  <a:cubicBezTo>
                    <a:pt x="0" y="62"/>
                    <a:pt x="3" y="65"/>
                    <a:pt x="6" y="65"/>
                  </a:cubicBezTo>
                  <a:lnTo>
                    <a:pt x="43"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16" name="Freeform 133"/>
            <p:cNvSpPr/>
            <p:nvPr/>
          </p:nvSpPr>
          <p:spPr bwMode="auto">
            <a:xfrm>
              <a:off x="6715709" y="4219174"/>
              <a:ext cx="123608" cy="246133"/>
            </a:xfrm>
            <a:custGeom>
              <a:avLst/>
              <a:gdLst>
                <a:gd name="T0" fmla="*/ 43 w 48"/>
                <a:gd name="T1" fmla="*/ 96 h 96"/>
                <a:gd name="T2" fmla="*/ 48 w 48"/>
                <a:gd name="T3" fmla="*/ 90 h 96"/>
                <a:gd name="T4" fmla="*/ 48 w 48"/>
                <a:gd name="T5" fmla="*/ 0 h 96"/>
                <a:gd name="T6" fmla="*/ 0 w 48"/>
                <a:gd name="T7" fmla="*/ 25 h 96"/>
                <a:gd name="T8" fmla="*/ 0 w 48"/>
                <a:gd name="T9" fmla="*/ 90 h 96"/>
                <a:gd name="T10" fmla="*/ 6 w 48"/>
                <a:gd name="T11" fmla="*/ 96 h 96"/>
                <a:gd name="T12" fmla="*/ 43 w 4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8" h="96">
                  <a:moveTo>
                    <a:pt x="43" y="96"/>
                  </a:moveTo>
                  <a:cubicBezTo>
                    <a:pt x="46" y="96"/>
                    <a:pt x="48" y="93"/>
                    <a:pt x="48" y="90"/>
                  </a:cubicBezTo>
                  <a:cubicBezTo>
                    <a:pt x="48" y="0"/>
                    <a:pt x="48" y="0"/>
                    <a:pt x="48" y="0"/>
                  </a:cubicBezTo>
                  <a:cubicBezTo>
                    <a:pt x="33" y="10"/>
                    <a:pt x="17" y="18"/>
                    <a:pt x="0" y="25"/>
                  </a:cubicBezTo>
                  <a:cubicBezTo>
                    <a:pt x="0" y="90"/>
                    <a:pt x="0" y="90"/>
                    <a:pt x="0" y="90"/>
                  </a:cubicBezTo>
                  <a:cubicBezTo>
                    <a:pt x="0" y="93"/>
                    <a:pt x="3" y="96"/>
                    <a:pt x="6" y="96"/>
                  </a:cubicBezTo>
                  <a:lnTo>
                    <a:pt x="43"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17" name="Freeform 134"/>
            <p:cNvSpPr/>
            <p:nvPr/>
          </p:nvSpPr>
          <p:spPr bwMode="auto">
            <a:xfrm>
              <a:off x="6875099" y="4100987"/>
              <a:ext cx="123608" cy="364319"/>
            </a:xfrm>
            <a:custGeom>
              <a:avLst/>
              <a:gdLst>
                <a:gd name="T0" fmla="*/ 43 w 48"/>
                <a:gd name="T1" fmla="*/ 142 h 142"/>
                <a:gd name="T2" fmla="*/ 48 w 48"/>
                <a:gd name="T3" fmla="*/ 136 h 142"/>
                <a:gd name="T4" fmla="*/ 48 w 48"/>
                <a:gd name="T5" fmla="*/ 0 h 142"/>
                <a:gd name="T6" fmla="*/ 32 w 48"/>
                <a:gd name="T7" fmla="*/ 14 h 142"/>
                <a:gd name="T8" fmla="*/ 0 w 48"/>
                <a:gd name="T9" fmla="*/ 37 h 142"/>
                <a:gd name="T10" fmla="*/ 0 w 48"/>
                <a:gd name="T11" fmla="*/ 136 h 142"/>
                <a:gd name="T12" fmla="*/ 6 w 48"/>
                <a:gd name="T13" fmla="*/ 142 h 142"/>
                <a:gd name="T14" fmla="*/ 43 w 48"/>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42">
                  <a:moveTo>
                    <a:pt x="43" y="142"/>
                  </a:moveTo>
                  <a:cubicBezTo>
                    <a:pt x="46" y="142"/>
                    <a:pt x="48" y="139"/>
                    <a:pt x="48" y="136"/>
                  </a:cubicBezTo>
                  <a:cubicBezTo>
                    <a:pt x="48" y="0"/>
                    <a:pt x="48" y="0"/>
                    <a:pt x="48" y="0"/>
                  </a:cubicBezTo>
                  <a:cubicBezTo>
                    <a:pt x="43" y="5"/>
                    <a:pt x="37" y="10"/>
                    <a:pt x="32" y="14"/>
                  </a:cubicBezTo>
                  <a:cubicBezTo>
                    <a:pt x="21" y="23"/>
                    <a:pt x="11" y="30"/>
                    <a:pt x="0" y="37"/>
                  </a:cubicBezTo>
                  <a:cubicBezTo>
                    <a:pt x="0" y="136"/>
                    <a:pt x="0" y="136"/>
                    <a:pt x="0" y="136"/>
                  </a:cubicBezTo>
                  <a:cubicBezTo>
                    <a:pt x="0" y="139"/>
                    <a:pt x="3" y="142"/>
                    <a:pt x="6" y="142"/>
                  </a:cubicBezTo>
                  <a:lnTo>
                    <a:pt x="43"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18" name="Freeform 135"/>
            <p:cNvSpPr/>
            <p:nvPr/>
          </p:nvSpPr>
          <p:spPr bwMode="auto">
            <a:xfrm>
              <a:off x="7034488" y="3927502"/>
              <a:ext cx="122524" cy="537805"/>
            </a:xfrm>
            <a:custGeom>
              <a:avLst/>
              <a:gdLst>
                <a:gd name="T0" fmla="*/ 43 w 48"/>
                <a:gd name="T1" fmla="*/ 210 h 210"/>
                <a:gd name="T2" fmla="*/ 48 w 48"/>
                <a:gd name="T3" fmla="*/ 204 h 210"/>
                <a:gd name="T4" fmla="*/ 48 w 48"/>
                <a:gd name="T5" fmla="*/ 0 h 210"/>
                <a:gd name="T6" fmla="*/ 0 w 48"/>
                <a:gd name="T7" fmla="*/ 56 h 210"/>
                <a:gd name="T8" fmla="*/ 0 w 48"/>
                <a:gd name="T9" fmla="*/ 204 h 210"/>
                <a:gd name="T10" fmla="*/ 6 w 48"/>
                <a:gd name="T11" fmla="*/ 210 h 210"/>
                <a:gd name="T12" fmla="*/ 43 w 48"/>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48" h="210">
                  <a:moveTo>
                    <a:pt x="43" y="210"/>
                  </a:moveTo>
                  <a:cubicBezTo>
                    <a:pt x="46" y="210"/>
                    <a:pt x="48" y="207"/>
                    <a:pt x="48" y="204"/>
                  </a:cubicBezTo>
                  <a:cubicBezTo>
                    <a:pt x="48" y="0"/>
                    <a:pt x="48" y="0"/>
                    <a:pt x="48" y="0"/>
                  </a:cubicBezTo>
                  <a:cubicBezTo>
                    <a:pt x="33" y="20"/>
                    <a:pt x="17" y="39"/>
                    <a:pt x="0" y="56"/>
                  </a:cubicBezTo>
                  <a:cubicBezTo>
                    <a:pt x="0" y="204"/>
                    <a:pt x="0" y="204"/>
                    <a:pt x="0" y="204"/>
                  </a:cubicBezTo>
                  <a:cubicBezTo>
                    <a:pt x="0" y="207"/>
                    <a:pt x="3" y="210"/>
                    <a:pt x="6" y="210"/>
                  </a:cubicBezTo>
                  <a:lnTo>
                    <a:pt x="4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19" name="Freeform 136"/>
            <p:cNvSpPr/>
            <p:nvPr/>
          </p:nvSpPr>
          <p:spPr bwMode="auto">
            <a:xfrm>
              <a:off x="6343800" y="3747511"/>
              <a:ext cx="903209" cy="587682"/>
            </a:xfrm>
            <a:custGeom>
              <a:avLst/>
              <a:gdLst>
                <a:gd name="T0" fmla="*/ 350 w 352"/>
                <a:gd name="T1" fmla="*/ 58 h 229"/>
                <a:gd name="T2" fmla="*/ 335 w 352"/>
                <a:gd name="T3" fmla="*/ 8 h 229"/>
                <a:gd name="T4" fmla="*/ 322 w 352"/>
                <a:gd name="T5" fmla="*/ 2 h 229"/>
                <a:gd name="T6" fmla="*/ 273 w 352"/>
                <a:gd name="T7" fmla="*/ 17 h 229"/>
                <a:gd name="T8" fmla="*/ 266 w 352"/>
                <a:gd name="T9" fmla="*/ 30 h 229"/>
                <a:gd name="T10" fmla="*/ 279 w 352"/>
                <a:gd name="T11" fmla="*/ 36 h 229"/>
                <a:gd name="T12" fmla="*/ 304 w 352"/>
                <a:gd name="T13" fmla="*/ 29 h 229"/>
                <a:gd name="T14" fmla="*/ 219 w 352"/>
                <a:gd name="T15" fmla="*/ 121 h 229"/>
                <a:gd name="T16" fmla="*/ 71 w 352"/>
                <a:gd name="T17" fmla="*/ 194 h 229"/>
                <a:gd name="T18" fmla="*/ 0 w 352"/>
                <a:gd name="T19" fmla="*/ 205 h 229"/>
                <a:gd name="T20" fmla="*/ 0 w 352"/>
                <a:gd name="T21" fmla="*/ 205 h 229"/>
                <a:gd name="T22" fmla="*/ 0 w 352"/>
                <a:gd name="T23" fmla="*/ 229 h 229"/>
                <a:gd name="T24" fmla="*/ 0 w 352"/>
                <a:gd name="T25" fmla="*/ 229 h 229"/>
                <a:gd name="T26" fmla="*/ 125 w 352"/>
                <a:gd name="T27" fmla="*/ 202 h 229"/>
                <a:gd name="T28" fmla="*/ 234 w 352"/>
                <a:gd name="T29" fmla="*/ 139 h 229"/>
                <a:gd name="T30" fmla="*/ 324 w 352"/>
                <a:gd name="T31" fmla="*/ 41 h 229"/>
                <a:gd name="T32" fmla="*/ 331 w 352"/>
                <a:gd name="T33" fmla="*/ 64 h 229"/>
                <a:gd name="T34" fmla="*/ 344 w 352"/>
                <a:gd name="T35" fmla="*/ 70 h 229"/>
                <a:gd name="T36" fmla="*/ 350 w 352"/>
                <a:gd name="T37"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229">
                  <a:moveTo>
                    <a:pt x="350" y="58"/>
                  </a:moveTo>
                  <a:cubicBezTo>
                    <a:pt x="335" y="8"/>
                    <a:pt x="335" y="8"/>
                    <a:pt x="335" y="8"/>
                  </a:cubicBezTo>
                  <a:cubicBezTo>
                    <a:pt x="333" y="3"/>
                    <a:pt x="327" y="0"/>
                    <a:pt x="322" y="2"/>
                  </a:cubicBezTo>
                  <a:cubicBezTo>
                    <a:pt x="273" y="17"/>
                    <a:pt x="273" y="17"/>
                    <a:pt x="273" y="17"/>
                  </a:cubicBezTo>
                  <a:cubicBezTo>
                    <a:pt x="268" y="19"/>
                    <a:pt x="265" y="25"/>
                    <a:pt x="266" y="30"/>
                  </a:cubicBezTo>
                  <a:cubicBezTo>
                    <a:pt x="268" y="35"/>
                    <a:pt x="274" y="38"/>
                    <a:pt x="279" y="36"/>
                  </a:cubicBezTo>
                  <a:cubicBezTo>
                    <a:pt x="304" y="29"/>
                    <a:pt x="304" y="29"/>
                    <a:pt x="304" y="29"/>
                  </a:cubicBezTo>
                  <a:cubicBezTo>
                    <a:pt x="278" y="67"/>
                    <a:pt x="249" y="97"/>
                    <a:pt x="219" y="121"/>
                  </a:cubicBezTo>
                  <a:cubicBezTo>
                    <a:pt x="166" y="163"/>
                    <a:pt x="112" y="184"/>
                    <a:pt x="71" y="194"/>
                  </a:cubicBezTo>
                  <a:cubicBezTo>
                    <a:pt x="29" y="205"/>
                    <a:pt x="1" y="205"/>
                    <a:pt x="0" y="205"/>
                  </a:cubicBezTo>
                  <a:cubicBezTo>
                    <a:pt x="0" y="205"/>
                    <a:pt x="0" y="205"/>
                    <a:pt x="0" y="205"/>
                  </a:cubicBezTo>
                  <a:cubicBezTo>
                    <a:pt x="0" y="229"/>
                    <a:pt x="0" y="229"/>
                    <a:pt x="0" y="229"/>
                  </a:cubicBezTo>
                  <a:cubicBezTo>
                    <a:pt x="0" y="229"/>
                    <a:pt x="0" y="229"/>
                    <a:pt x="0" y="229"/>
                  </a:cubicBezTo>
                  <a:cubicBezTo>
                    <a:pt x="3" y="229"/>
                    <a:pt x="56" y="229"/>
                    <a:pt x="125" y="202"/>
                  </a:cubicBezTo>
                  <a:cubicBezTo>
                    <a:pt x="159" y="189"/>
                    <a:pt x="197" y="169"/>
                    <a:pt x="234" y="139"/>
                  </a:cubicBezTo>
                  <a:cubicBezTo>
                    <a:pt x="265" y="114"/>
                    <a:pt x="296" y="82"/>
                    <a:pt x="324" y="41"/>
                  </a:cubicBezTo>
                  <a:cubicBezTo>
                    <a:pt x="331" y="64"/>
                    <a:pt x="331" y="64"/>
                    <a:pt x="331" y="64"/>
                  </a:cubicBezTo>
                  <a:cubicBezTo>
                    <a:pt x="333" y="69"/>
                    <a:pt x="339" y="72"/>
                    <a:pt x="344" y="70"/>
                  </a:cubicBezTo>
                  <a:cubicBezTo>
                    <a:pt x="349" y="69"/>
                    <a:pt x="352" y="63"/>
                    <a:pt x="35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20" name="Freeform 137"/>
            <p:cNvSpPr/>
            <p:nvPr/>
          </p:nvSpPr>
          <p:spPr bwMode="auto">
            <a:xfrm>
              <a:off x="6375243" y="3837506"/>
              <a:ext cx="217941" cy="353477"/>
            </a:xfrm>
            <a:custGeom>
              <a:avLst/>
              <a:gdLst>
                <a:gd name="T0" fmla="*/ 57 w 85"/>
                <a:gd name="T1" fmla="*/ 104 h 138"/>
                <a:gd name="T2" fmla="*/ 45 w 85"/>
                <a:gd name="T3" fmla="*/ 108 h 138"/>
                <a:gd name="T4" fmla="*/ 30 w 85"/>
                <a:gd name="T5" fmla="*/ 105 h 138"/>
                <a:gd name="T6" fmla="*/ 20 w 85"/>
                <a:gd name="T7" fmla="*/ 100 h 138"/>
                <a:gd name="T8" fmla="*/ 19 w 85"/>
                <a:gd name="T9" fmla="*/ 98 h 138"/>
                <a:gd name="T10" fmla="*/ 19 w 85"/>
                <a:gd name="T11" fmla="*/ 98 h 138"/>
                <a:gd name="T12" fmla="*/ 19 w 85"/>
                <a:gd name="T13" fmla="*/ 98 h 138"/>
                <a:gd name="T14" fmla="*/ 19 w 85"/>
                <a:gd name="T15" fmla="*/ 97 h 138"/>
                <a:gd name="T16" fmla="*/ 13 w 85"/>
                <a:gd name="T17" fmla="*/ 94 h 138"/>
                <a:gd name="T18" fmla="*/ 3 w 85"/>
                <a:gd name="T19" fmla="*/ 101 h 138"/>
                <a:gd name="T20" fmla="*/ 3 w 85"/>
                <a:gd name="T21" fmla="*/ 109 h 138"/>
                <a:gd name="T22" fmla="*/ 33 w 85"/>
                <a:gd name="T23" fmla="*/ 125 h 138"/>
                <a:gd name="T24" fmla="*/ 33 w 85"/>
                <a:gd name="T25" fmla="*/ 135 h 138"/>
                <a:gd name="T26" fmla="*/ 36 w 85"/>
                <a:gd name="T27" fmla="*/ 138 h 138"/>
                <a:gd name="T28" fmla="*/ 46 w 85"/>
                <a:gd name="T29" fmla="*/ 138 h 138"/>
                <a:gd name="T30" fmla="*/ 49 w 85"/>
                <a:gd name="T31" fmla="*/ 135 h 138"/>
                <a:gd name="T32" fmla="*/ 49 w 85"/>
                <a:gd name="T33" fmla="*/ 126 h 138"/>
                <a:gd name="T34" fmla="*/ 72 w 85"/>
                <a:gd name="T35" fmla="*/ 118 h 138"/>
                <a:gd name="T36" fmla="*/ 81 w 85"/>
                <a:gd name="T37" fmla="*/ 86 h 138"/>
                <a:gd name="T38" fmla="*/ 49 w 85"/>
                <a:gd name="T39" fmla="*/ 62 h 138"/>
                <a:gd name="T40" fmla="*/ 47 w 85"/>
                <a:gd name="T41" fmla="*/ 61 h 138"/>
                <a:gd name="T42" fmla="*/ 35 w 85"/>
                <a:gd name="T43" fmla="*/ 56 h 138"/>
                <a:gd name="T44" fmla="*/ 34 w 85"/>
                <a:gd name="T45" fmla="*/ 56 h 138"/>
                <a:gd name="T46" fmla="*/ 25 w 85"/>
                <a:gd name="T47" fmla="*/ 49 h 138"/>
                <a:gd name="T48" fmla="*/ 27 w 85"/>
                <a:gd name="T49" fmla="*/ 36 h 138"/>
                <a:gd name="T50" fmla="*/ 41 w 85"/>
                <a:gd name="T51" fmla="*/ 31 h 138"/>
                <a:gd name="T52" fmla="*/ 51 w 85"/>
                <a:gd name="T53" fmla="*/ 32 h 138"/>
                <a:gd name="T54" fmla="*/ 61 w 85"/>
                <a:gd name="T55" fmla="*/ 39 h 138"/>
                <a:gd name="T56" fmla="*/ 62 w 85"/>
                <a:gd name="T57" fmla="*/ 40 h 138"/>
                <a:gd name="T58" fmla="*/ 62 w 85"/>
                <a:gd name="T59" fmla="*/ 40 h 138"/>
                <a:gd name="T60" fmla="*/ 62 w 85"/>
                <a:gd name="T61" fmla="*/ 41 h 138"/>
                <a:gd name="T62" fmla="*/ 68 w 85"/>
                <a:gd name="T63" fmla="*/ 44 h 138"/>
                <a:gd name="T64" fmla="*/ 78 w 85"/>
                <a:gd name="T65" fmla="*/ 38 h 138"/>
                <a:gd name="T66" fmla="*/ 78 w 85"/>
                <a:gd name="T67" fmla="*/ 29 h 138"/>
                <a:gd name="T68" fmla="*/ 56 w 85"/>
                <a:gd name="T69" fmla="*/ 14 h 138"/>
                <a:gd name="T70" fmla="*/ 49 w 85"/>
                <a:gd name="T71" fmla="*/ 13 h 138"/>
                <a:gd name="T72" fmla="*/ 49 w 85"/>
                <a:gd name="T73" fmla="*/ 3 h 138"/>
                <a:gd name="T74" fmla="*/ 46 w 85"/>
                <a:gd name="T75" fmla="*/ 0 h 138"/>
                <a:gd name="T76" fmla="*/ 36 w 85"/>
                <a:gd name="T77" fmla="*/ 0 h 138"/>
                <a:gd name="T78" fmla="*/ 33 w 85"/>
                <a:gd name="T79" fmla="*/ 3 h 138"/>
                <a:gd name="T80" fmla="*/ 33 w 85"/>
                <a:gd name="T81" fmla="*/ 13 h 138"/>
                <a:gd name="T82" fmla="*/ 12 w 85"/>
                <a:gd name="T83" fmla="*/ 24 h 138"/>
                <a:gd name="T84" fmla="*/ 5 w 85"/>
                <a:gd name="T85" fmla="*/ 56 h 138"/>
                <a:gd name="T86" fmla="*/ 17 w 85"/>
                <a:gd name="T87" fmla="*/ 68 h 138"/>
                <a:gd name="T88" fmla="*/ 47 w 85"/>
                <a:gd name="T89" fmla="*/ 83 h 138"/>
                <a:gd name="T90" fmla="*/ 51 w 85"/>
                <a:gd name="T91" fmla="*/ 85 h 138"/>
                <a:gd name="T92" fmla="*/ 59 w 85"/>
                <a:gd name="T93" fmla="*/ 92 h 138"/>
                <a:gd name="T94" fmla="*/ 57 w 85"/>
                <a:gd name="T95"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38">
                  <a:moveTo>
                    <a:pt x="57" y="104"/>
                  </a:moveTo>
                  <a:cubicBezTo>
                    <a:pt x="54" y="107"/>
                    <a:pt x="50" y="108"/>
                    <a:pt x="45" y="108"/>
                  </a:cubicBezTo>
                  <a:cubicBezTo>
                    <a:pt x="40" y="108"/>
                    <a:pt x="35" y="107"/>
                    <a:pt x="30" y="105"/>
                  </a:cubicBezTo>
                  <a:cubicBezTo>
                    <a:pt x="27" y="104"/>
                    <a:pt x="23" y="102"/>
                    <a:pt x="20" y="100"/>
                  </a:cubicBezTo>
                  <a:cubicBezTo>
                    <a:pt x="20" y="99"/>
                    <a:pt x="20" y="99"/>
                    <a:pt x="19" y="98"/>
                  </a:cubicBezTo>
                  <a:cubicBezTo>
                    <a:pt x="19" y="98"/>
                    <a:pt x="19" y="98"/>
                    <a:pt x="19" y="98"/>
                  </a:cubicBezTo>
                  <a:cubicBezTo>
                    <a:pt x="19" y="98"/>
                    <a:pt x="19" y="98"/>
                    <a:pt x="19" y="98"/>
                  </a:cubicBezTo>
                  <a:cubicBezTo>
                    <a:pt x="19" y="97"/>
                    <a:pt x="19" y="97"/>
                    <a:pt x="19" y="97"/>
                  </a:cubicBezTo>
                  <a:cubicBezTo>
                    <a:pt x="17" y="95"/>
                    <a:pt x="15" y="94"/>
                    <a:pt x="13" y="94"/>
                  </a:cubicBezTo>
                  <a:cubicBezTo>
                    <a:pt x="9" y="94"/>
                    <a:pt x="5" y="97"/>
                    <a:pt x="3" y="101"/>
                  </a:cubicBezTo>
                  <a:cubicBezTo>
                    <a:pt x="1" y="104"/>
                    <a:pt x="1" y="107"/>
                    <a:pt x="3" y="109"/>
                  </a:cubicBezTo>
                  <a:cubicBezTo>
                    <a:pt x="8" y="118"/>
                    <a:pt x="21" y="123"/>
                    <a:pt x="33" y="125"/>
                  </a:cubicBezTo>
                  <a:cubicBezTo>
                    <a:pt x="33" y="135"/>
                    <a:pt x="33" y="135"/>
                    <a:pt x="33" y="135"/>
                  </a:cubicBezTo>
                  <a:cubicBezTo>
                    <a:pt x="33" y="137"/>
                    <a:pt x="35" y="138"/>
                    <a:pt x="36" y="138"/>
                  </a:cubicBezTo>
                  <a:cubicBezTo>
                    <a:pt x="46" y="138"/>
                    <a:pt x="46" y="138"/>
                    <a:pt x="46" y="138"/>
                  </a:cubicBezTo>
                  <a:cubicBezTo>
                    <a:pt x="47" y="138"/>
                    <a:pt x="49" y="137"/>
                    <a:pt x="49" y="135"/>
                  </a:cubicBezTo>
                  <a:cubicBezTo>
                    <a:pt x="49" y="126"/>
                    <a:pt x="49" y="126"/>
                    <a:pt x="49" y="126"/>
                  </a:cubicBezTo>
                  <a:cubicBezTo>
                    <a:pt x="59" y="125"/>
                    <a:pt x="67" y="122"/>
                    <a:pt x="72" y="118"/>
                  </a:cubicBezTo>
                  <a:cubicBezTo>
                    <a:pt x="81" y="109"/>
                    <a:pt x="85" y="97"/>
                    <a:pt x="81" y="86"/>
                  </a:cubicBezTo>
                  <a:cubicBezTo>
                    <a:pt x="77" y="74"/>
                    <a:pt x="61" y="67"/>
                    <a:pt x="49" y="62"/>
                  </a:cubicBezTo>
                  <a:cubicBezTo>
                    <a:pt x="47" y="61"/>
                    <a:pt x="47" y="61"/>
                    <a:pt x="47" y="61"/>
                  </a:cubicBezTo>
                  <a:cubicBezTo>
                    <a:pt x="43" y="59"/>
                    <a:pt x="37" y="57"/>
                    <a:pt x="35" y="56"/>
                  </a:cubicBezTo>
                  <a:cubicBezTo>
                    <a:pt x="34" y="56"/>
                    <a:pt x="34" y="56"/>
                    <a:pt x="34" y="56"/>
                  </a:cubicBezTo>
                  <a:cubicBezTo>
                    <a:pt x="30" y="54"/>
                    <a:pt x="27" y="52"/>
                    <a:pt x="25" y="49"/>
                  </a:cubicBezTo>
                  <a:cubicBezTo>
                    <a:pt x="23" y="45"/>
                    <a:pt x="23" y="39"/>
                    <a:pt x="27" y="36"/>
                  </a:cubicBezTo>
                  <a:cubicBezTo>
                    <a:pt x="32" y="32"/>
                    <a:pt x="37" y="31"/>
                    <a:pt x="41" y="31"/>
                  </a:cubicBezTo>
                  <a:cubicBezTo>
                    <a:pt x="44" y="31"/>
                    <a:pt x="48" y="31"/>
                    <a:pt x="51" y="32"/>
                  </a:cubicBezTo>
                  <a:cubicBezTo>
                    <a:pt x="54" y="33"/>
                    <a:pt x="58" y="36"/>
                    <a:pt x="61" y="39"/>
                  </a:cubicBezTo>
                  <a:cubicBezTo>
                    <a:pt x="61" y="39"/>
                    <a:pt x="61" y="39"/>
                    <a:pt x="62" y="40"/>
                  </a:cubicBezTo>
                  <a:cubicBezTo>
                    <a:pt x="62" y="40"/>
                    <a:pt x="62" y="40"/>
                    <a:pt x="62" y="40"/>
                  </a:cubicBezTo>
                  <a:cubicBezTo>
                    <a:pt x="62" y="41"/>
                    <a:pt x="62" y="41"/>
                    <a:pt x="62" y="41"/>
                  </a:cubicBezTo>
                  <a:cubicBezTo>
                    <a:pt x="64" y="43"/>
                    <a:pt x="66" y="44"/>
                    <a:pt x="68" y="44"/>
                  </a:cubicBezTo>
                  <a:cubicBezTo>
                    <a:pt x="72" y="44"/>
                    <a:pt x="76" y="41"/>
                    <a:pt x="78" y="38"/>
                  </a:cubicBezTo>
                  <a:cubicBezTo>
                    <a:pt x="80" y="35"/>
                    <a:pt x="80" y="32"/>
                    <a:pt x="78" y="29"/>
                  </a:cubicBezTo>
                  <a:cubicBezTo>
                    <a:pt x="74" y="22"/>
                    <a:pt x="64" y="17"/>
                    <a:pt x="56" y="14"/>
                  </a:cubicBezTo>
                  <a:cubicBezTo>
                    <a:pt x="54" y="14"/>
                    <a:pt x="51" y="13"/>
                    <a:pt x="49" y="13"/>
                  </a:cubicBezTo>
                  <a:cubicBezTo>
                    <a:pt x="49" y="3"/>
                    <a:pt x="49" y="3"/>
                    <a:pt x="49" y="3"/>
                  </a:cubicBezTo>
                  <a:cubicBezTo>
                    <a:pt x="49" y="1"/>
                    <a:pt x="47" y="0"/>
                    <a:pt x="46" y="0"/>
                  </a:cubicBezTo>
                  <a:cubicBezTo>
                    <a:pt x="36" y="0"/>
                    <a:pt x="36" y="0"/>
                    <a:pt x="36" y="0"/>
                  </a:cubicBezTo>
                  <a:cubicBezTo>
                    <a:pt x="35" y="0"/>
                    <a:pt x="33" y="1"/>
                    <a:pt x="33" y="3"/>
                  </a:cubicBezTo>
                  <a:cubicBezTo>
                    <a:pt x="33" y="13"/>
                    <a:pt x="33" y="13"/>
                    <a:pt x="33" y="13"/>
                  </a:cubicBezTo>
                  <a:cubicBezTo>
                    <a:pt x="25" y="15"/>
                    <a:pt x="17" y="18"/>
                    <a:pt x="12" y="24"/>
                  </a:cubicBezTo>
                  <a:cubicBezTo>
                    <a:pt x="3" y="32"/>
                    <a:pt x="0" y="45"/>
                    <a:pt x="5" y="56"/>
                  </a:cubicBezTo>
                  <a:cubicBezTo>
                    <a:pt x="8" y="62"/>
                    <a:pt x="12" y="66"/>
                    <a:pt x="17" y="68"/>
                  </a:cubicBezTo>
                  <a:cubicBezTo>
                    <a:pt x="20" y="70"/>
                    <a:pt x="38" y="79"/>
                    <a:pt x="47" y="83"/>
                  </a:cubicBezTo>
                  <a:cubicBezTo>
                    <a:pt x="51" y="85"/>
                    <a:pt x="51" y="85"/>
                    <a:pt x="51" y="85"/>
                  </a:cubicBezTo>
                  <a:cubicBezTo>
                    <a:pt x="55" y="87"/>
                    <a:pt x="58" y="89"/>
                    <a:pt x="59" y="92"/>
                  </a:cubicBezTo>
                  <a:cubicBezTo>
                    <a:pt x="61" y="96"/>
                    <a:pt x="60" y="102"/>
                    <a:pt x="5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grpSp>
      <p:grpSp>
        <p:nvGrpSpPr>
          <p:cNvPr id="21" name="组合 20"/>
          <p:cNvGrpSpPr/>
          <p:nvPr/>
        </p:nvGrpSpPr>
        <p:grpSpPr>
          <a:xfrm>
            <a:off x="8209053" y="4560896"/>
            <a:ext cx="300352" cy="258999"/>
            <a:chOff x="3548515" y="964154"/>
            <a:chExt cx="897787" cy="774179"/>
          </a:xfrm>
          <a:solidFill>
            <a:schemeClr val="accent2"/>
          </a:solidFill>
        </p:grpSpPr>
        <p:sp>
          <p:nvSpPr>
            <p:cNvPr id="22" name="Freeform 222"/>
            <p:cNvSpPr/>
            <p:nvPr/>
          </p:nvSpPr>
          <p:spPr bwMode="auto">
            <a:xfrm>
              <a:off x="3548515" y="964154"/>
              <a:ext cx="897787" cy="774179"/>
            </a:xfrm>
            <a:custGeom>
              <a:avLst/>
              <a:gdLst>
                <a:gd name="T0" fmla="*/ 28 w 828"/>
                <a:gd name="T1" fmla="*/ 686 h 714"/>
                <a:gd name="T2" fmla="*/ 28 w 828"/>
                <a:gd name="T3" fmla="*/ 605 h 714"/>
                <a:gd name="T4" fmla="*/ 66 w 828"/>
                <a:gd name="T5" fmla="*/ 605 h 714"/>
                <a:gd name="T6" fmla="*/ 66 w 828"/>
                <a:gd name="T7" fmla="*/ 577 h 714"/>
                <a:gd name="T8" fmla="*/ 28 w 828"/>
                <a:gd name="T9" fmla="*/ 577 h 714"/>
                <a:gd name="T10" fmla="*/ 28 w 828"/>
                <a:gd name="T11" fmla="*/ 435 h 714"/>
                <a:gd name="T12" fmla="*/ 66 w 828"/>
                <a:gd name="T13" fmla="*/ 435 h 714"/>
                <a:gd name="T14" fmla="*/ 66 w 828"/>
                <a:gd name="T15" fmla="*/ 407 h 714"/>
                <a:gd name="T16" fmla="*/ 28 w 828"/>
                <a:gd name="T17" fmla="*/ 407 h 714"/>
                <a:gd name="T18" fmla="*/ 28 w 828"/>
                <a:gd name="T19" fmla="*/ 265 h 714"/>
                <a:gd name="T20" fmla="*/ 66 w 828"/>
                <a:gd name="T21" fmla="*/ 265 h 714"/>
                <a:gd name="T22" fmla="*/ 66 w 828"/>
                <a:gd name="T23" fmla="*/ 236 h 714"/>
                <a:gd name="T24" fmla="*/ 28 w 828"/>
                <a:gd name="T25" fmla="*/ 236 h 714"/>
                <a:gd name="T26" fmla="*/ 28 w 828"/>
                <a:gd name="T27" fmla="*/ 94 h 714"/>
                <a:gd name="T28" fmla="*/ 66 w 828"/>
                <a:gd name="T29" fmla="*/ 94 h 714"/>
                <a:gd name="T30" fmla="*/ 66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6" y="605"/>
                  </a:lnTo>
                  <a:lnTo>
                    <a:pt x="66" y="577"/>
                  </a:lnTo>
                  <a:lnTo>
                    <a:pt x="28" y="577"/>
                  </a:lnTo>
                  <a:lnTo>
                    <a:pt x="28" y="435"/>
                  </a:lnTo>
                  <a:lnTo>
                    <a:pt x="66" y="435"/>
                  </a:lnTo>
                  <a:lnTo>
                    <a:pt x="66" y="407"/>
                  </a:lnTo>
                  <a:lnTo>
                    <a:pt x="28" y="407"/>
                  </a:lnTo>
                  <a:lnTo>
                    <a:pt x="28" y="265"/>
                  </a:lnTo>
                  <a:lnTo>
                    <a:pt x="66" y="265"/>
                  </a:lnTo>
                  <a:lnTo>
                    <a:pt x="66" y="236"/>
                  </a:lnTo>
                  <a:lnTo>
                    <a:pt x="28" y="236"/>
                  </a:lnTo>
                  <a:lnTo>
                    <a:pt x="28" y="94"/>
                  </a:lnTo>
                  <a:lnTo>
                    <a:pt x="66" y="94"/>
                  </a:lnTo>
                  <a:lnTo>
                    <a:pt x="66" y="66"/>
                  </a:lnTo>
                  <a:lnTo>
                    <a:pt x="28" y="66"/>
                  </a:lnTo>
                  <a:lnTo>
                    <a:pt x="28" y="0"/>
                  </a:lnTo>
                  <a:lnTo>
                    <a:pt x="0" y="0"/>
                  </a:lnTo>
                  <a:lnTo>
                    <a:pt x="0" y="714"/>
                  </a:lnTo>
                  <a:lnTo>
                    <a:pt x="828" y="714"/>
                  </a:lnTo>
                  <a:lnTo>
                    <a:pt x="828" y="686"/>
                  </a:lnTo>
                  <a:lnTo>
                    <a:pt x="28" y="6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23" name="Freeform 223"/>
            <p:cNvSpPr/>
            <p:nvPr/>
          </p:nvSpPr>
          <p:spPr bwMode="auto">
            <a:xfrm>
              <a:off x="3681882" y="1381603"/>
              <a:ext cx="125777" cy="303599"/>
            </a:xfrm>
            <a:custGeom>
              <a:avLst/>
              <a:gdLst>
                <a:gd name="T0" fmla="*/ 6 w 49"/>
                <a:gd name="T1" fmla="*/ 118 h 118"/>
                <a:gd name="T2" fmla="*/ 43 w 49"/>
                <a:gd name="T3" fmla="*/ 118 h 118"/>
                <a:gd name="T4" fmla="*/ 49 w 49"/>
                <a:gd name="T5" fmla="*/ 112 h 118"/>
                <a:gd name="T6" fmla="*/ 49 w 49"/>
                <a:gd name="T7" fmla="*/ 6 h 118"/>
                <a:gd name="T8" fmla="*/ 43 w 49"/>
                <a:gd name="T9" fmla="*/ 0 h 118"/>
                <a:gd name="T10" fmla="*/ 6 w 49"/>
                <a:gd name="T11" fmla="*/ 0 h 118"/>
                <a:gd name="T12" fmla="*/ 0 w 49"/>
                <a:gd name="T13" fmla="*/ 6 h 118"/>
                <a:gd name="T14" fmla="*/ 0 w 49"/>
                <a:gd name="T15" fmla="*/ 112 h 118"/>
                <a:gd name="T16" fmla="*/ 6 w 49"/>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18">
                  <a:moveTo>
                    <a:pt x="6" y="118"/>
                  </a:moveTo>
                  <a:cubicBezTo>
                    <a:pt x="43" y="118"/>
                    <a:pt x="43" y="118"/>
                    <a:pt x="43" y="118"/>
                  </a:cubicBezTo>
                  <a:cubicBezTo>
                    <a:pt x="46" y="118"/>
                    <a:pt x="49" y="115"/>
                    <a:pt x="49" y="112"/>
                  </a:cubicBezTo>
                  <a:cubicBezTo>
                    <a:pt x="49" y="6"/>
                    <a:pt x="49" y="6"/>
                    <a:pt x="49" y="6"/>
                  </a:cubicBezTo>
                  <a:cubicBezTo>
                    <a:pt x="49" y="3"/>
                    <a:pt x="46" y="0"/>
                    <a:pt x="43" y="0"/>
                  </a:cubicBezTo>
                  <a:cubicBezTo>
                    <a:pt x="6" y="0"/>
                    <a:pt x="6" y="0"/>
                    <a:pt x="6" y="0"/>
                  </a:cubicBezTo>
                  <a:cubicBezTo>
                    <a:pt x="3" y="0"/>
                    <a:pt x="0" y="3"/>
                    <a:pt x="0" y="6"/>
                  </a:cubicBezTo>
                  <a:cubicBezTo>
                    <a:pt x="0" y="112"/>
                    <a:pt x="0" y="112"/>
                    <a:pt x="0" y="112"/>
                  </a:cubicBezTo>
                  <a:cubicBezTo>
                    <a:pt x="0" y="115"/>
                    <a:pt x="3" y="118"/>
                    <a:pt x="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24" name="Freeform 224"/>
            <p:cNvSpPr/>
            <p:nvPr/>
          </p:nvSpPr>
          <p:spPr bwMode="auto">
            <a:xfrm>
              <a:off x="3879222" y="1274259"/>
              <a:ext cx="123608" cy="410944"/>
            </a:xfrm>
            <a:custGeom>
              <a:avLst/>
              <a:gdLst>
                <a:gd name="T0" fmla="*/ 5 w 48"/>
                <a:gd name="T1" fmla="*/ 160 h 160"/>
                <a:gd name="T2" fmla="*/ 43 w 48"/>
                <a:gd name="T3" fmla="*/ 160 h 160"/>
                <a:gd name="T4" fmla="*/ 48 w 48"/>
                <a:gd name="T5" fmla="*/ 154 h 160"/>
                <a:gd name="T6" fmla="*/ 48 w 48"/>
                <a:gd name="T7" fmla="*/ 6 h 160"/>
                <a:gd name="T8" fmla="*/ 43 w 48"/>
                <a:gd name="T9" fmla="*/ 0 h 160"/>
                <a:gd name="T10" fmla="*/ 5 w 48"/>
                <a:gd name="T11" fmla="*/ 0 h 160"/>
                <a:gd name="T12" fmla="*/ 0 w 48"/>
                <a:gd name="T13" fmla="*/ 6 h 160"/>
                <a:gd name="T14" fmla="*/ 0 w 48"/>
                <a:gd name="T15" fmla="*/ 154 h 160"/>
                <a:gd name="T16" fmla="*/ 5 w 4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0">
                  <a:moveTo>
                    <a:pt x="5" y="160"/>
                  </a:moveTo>
                  <a:cubicBezTo>
                    <a:pt x="43" y="160"/>
                    <a:pt x="43" y="160"/>
                    <a:pt x="43" y="160"/>
                  </a:cubicBezTo>
                  <a:cubicBezTo>
                    <a:pt x="46" y="160"/>
                    <a:pt x="48" y="157"/>
                    <a:pt x="48" y="154"/>
                  </a:cubicBezTo>
                  <a:cubicBezTo>
                    <a:pt x="48" y="6"/>
                    <a:pt x="48" y="6"/>
                    <a:pt x="48" y="6"/>
                  </a:cubicBezTo>
                  <a:cubicBezTo>
                    <a:pt x="48" y="2"/>
                    <a:pt x="46" y="0"/>
                    <a:pt x="43" y="0"/>
                  </a:cubicBezTo>
                  <a:cubicBezTo>
                    <a:pt x="5" y="0"/>
                    <a:pt x="5" y="0"/>
                    <a:pt x="5" y="0"/>
                  </a:cubicBezTo>
                  <a:cubicBezTo>
                    <a:pt x="2" y="0"/>
                    <a:pt x="0" y="2"/>
                    <a:pt x="0" y="6"/>
                  </a:cubicBezTo>
                  <a:cubicBezTo>
                    <a:pt x="0" y="154"/>
                    <a:pt x="0" y="154"/>
                    <a:pt x="0" y="154"/>
                  </a:cubicBezTo>
                  <a:cubicBezTo>
                    <a:pt x="0" y="157"/>
                    <a:pt x="2" y="160"/>
                    <a:pt x="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25" name="Freeform 225"/>
            <p:cNvSpPr/>
            <p:nvPr/>
          </p:nvSpPr>
          <p:spPr bwMode="auto">
            <a:xfrm>
              <a:off x="4074393" y="1166915"/>
              <a:ext cx="125777" cy="518288"/>
            </a:xfrm>
            <a:custGeom>
              <a:avLst/>
              <a:gdLst>
                <a:gd name="T0" fmla="*/ 6 w 49"/>
                <a:gd name="T1" fmla="*/ 202 h 202"/>
                <a:gd name="T2" fmla="*/ 43 w 49"/>
                <a:gd name="T3" fmla="*/ 202 h 202"/>
                <a:gd name="T4" fmla="*/ 49 w 49"/>
                <a:gd name="T5" fmla="*/ 196 h 202"/>
                <a:gd name="T6" fmla="*/ 49 w 49"/>
                <a:gd name="T7" fmla="*/ 5 h 202"/>
                <a:gd name="T8" fmla="*/ 43 w 49"/>
                <a:gd name="T9" fmla="*/ 0 h 202"/>
                <a:gd name="T10" fmla="*/ 6 w 49"/>
                <a:gd name="T11" fmla="*/ 0 h 202"/>
                <a:gd name="T12" fmla="*/ 0 w 49"/>
                <a:gd name="T13" fmla="*/ 5 h 202"/>
                <a:gd name="T14" fmla="*/ 0 w 49"/>
                <a:gd name="T15" fmla="*/ 196 h 202"/>
                <a:gd name="T16" fmla="*/ 6 w 49"/>
                <a:gd name="T1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2">
                  <a:moveTo>
                    <a:pt x="6" y="202"/>
                  </a:moveTo>
                  <a:cubicBezTo>
                    <a:pt x="43" y="202"/>
                    <a:pt x="43" y="202"/>
                    <a:pt x="43" y="202"/>
                  </a:cubicBezTo>
                  <a:cubicBezTo>
                    <a:pt x="46" y="202"/>
                    <a:pt x="49" y="199"/>
                    <a:pt x="49" y="196"/>
                  </a:cubicBezTo>
                  <a:cubicBezTo>
                    <a:pt x="49" y="5"/>
                    <a:pt x="49" y="5"/>
                    <a:pt x="49" y="5"/>
                  </a:cubicBezTo>
                  <a:cubicBezTo>
                    <a:pt x="49" y="2"/>
                    <a:pt x="46" y="0"/>
                    <a:pt x="43" y="0"/>
                  </a:cubicBezTo>
                  <a:cubicBezTo>
                    <a:pt x="6" y="0"/>
                    <a:pt x="6" y="0"/>
                    <a:pt x="6" y="0"/>
                  </a:cubicBezTo>
                  <a:cubicBezTo>
                    <a:pt x="3" y="0"/>
                    <a:pt x="0" y="2"/>
                    <a:pt x="0" y="5"/>
                  </a:cubicBezTo>
                  <a:cubicBezTo>
                    <a:pt x="0" y="196"/>
                    <a:pt x="0" y="196"/>
                    <a:pt x="0" y="196"/>
                  </a:cubicBezTo>
                  <a:cubicBezTo>
                    <a:pt x="0" y="199"/>
                    <a:pt x="3" y="202"/>
                    <a:pt x="6"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26" name="Freeform 226"/>
            <p:cNvSpPr/>
            <p:nvPr/>
          </p:nvSpPr>
          <p:spPr bwMode="auto">
            <a:xfrm>
              <a:off x="4271732" y="1058486"/>
              <a:ext cx="125777" cy="626716"/>
            </a:xfrm>
            <a:custGeom>
              <a:avLst/>
              <a:gdLst>
                <a:gd name="T0" fmla="*/ 6 w 49"/>
                <a:gd name="T1" fmla="*/ 244 h 244"/>
                <a:gd name="T2" fmla="*/ 43 w 49"/>
                <a:gd name="T3" fmla="*/ 244 h 244"/>
                <a:gd name="T4" fmla="*/ 49 w 49"/>
                <a:gd name="T5" fmla="*/ 238 h 244"/>
                <a:gd name="T6" fmla="*/ 49 w 49"/>
                <a:gd name="T7" fmla="*/ 5 h 244"/>
                <a:gd name="T8" fmla="*/ 43 w 49"/>
                <a:gd name="T9" fmla="*/ 0 h 244"/>
                <a:gd name="T10" fmla="*/ 6 w 49"/>
                <a:gd name="T11" fmla="*/ 0 h 244"/>
                <a:gd name="T12" fmla="*/ 0 w 49"/>
                <a:gd name="T13" fmla="*/ 5 h 244"/>
                <a:gd name="T14" fmla="*/ 0 w 49"/>
                <a:gd name="T15" fmla="*/ 238 h 244"/>
                <a:gd name="T16" fmla="*/ 6 w 49"/>
                <a:gd name="T1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4">
                  <a:moveTo>
                    <a:pt x="6" y="244"/>
                  </a:moveTo>
                  <a:cubicBezTo>
                    <a:pt x="43" y="244"/>
                    <a:pt x="43" y="244"/>
                    <a:pt x="43" y="244"/>
                  </a:cubicBezTo>
                  <a:cubicBezTo>
                    <a:pt x="46" y="244"/>
                    <a:pt x="49" y="241"/>
                    <a:pt x="49" y="238"/>
                  </a:cubicBezTo>
                  <a:cubicBezTo>
                    <a:pt x="49" y="5"/>
                    <a:pt x="49" y="5"/>
                    <a:pt x="49" y="5"/>
                  </a:cubicBezTo>
                  <a:cubicBezTo>
                    <a:pt x="49" y="2"/>
                    <a:pt x="46" y="0"/>
                    <a:pt x="43" y="0"/>
                  </a:cubicBezTo>
                  <a:cubicBezTo>
                    <a:pt x="6" y="0"/>
                    <a:pt x="6" y="0"/>
                    <a:pt x="6" y="0"/>
                  </a:cubicBezTo>
                  <a:cubicBezTo>
                    <a:pt x="3" y="0"/>
                    <a:pt x="0" y="2"/>
                    <a:pt x="0" y="5"/>
                  </a:cubicBezTo>
                  <a:cubicBezTo>
                    <a:pt x="0" y="238"/>
                    <a:pt x="0" y="238"/>
                    <a:pt x="0" y="238"/>
                  </a:cubicBezTo>
                  <a:cubicBezTo>
                    <a:pt x="0" y="241"/>
                    <a:pt x="3" y="244"/>
                    <a:pt x="6"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grpSp>
      <p:grpSp>
        <p:nvGrpSpPr>
          <p:cNvPr id="27" name="组合 26"/>
          <p:cNvGrpSpPr/>
          <p:nvPr/>
        </p:nvGrpSpPr>
        <p:grpSpPr>
          <a:xfrm>
            <a:off x="10387696" y="3302449"/>
            <a:ext cx="300352" cy="257548"/>
            <a:chOff x="3546346" y="2339026"/>
            <a:chExt cx="897787" cy="769842"/>
          </a:xfrm>
          <a:solidFill>
            <a:schemeClr val="accent3"/>
          </a:solidFill>
        </p:grpSpPr>
        <p:sp>
          <p:nvSpPr>
            <p:cNvPr id="28"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29"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30"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31"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32"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33"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34"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grpSp>
      <p:grpSp>
        <p:nvGrpSpPr>
          <p:cNvPr id="35" name="组合 34"/>
          <p:cNvGrpSpPr/>
          <p:nvPr/>
        </p:nvGrpSpPr>
        <p:grpSpPr>
          <a:xfrm>
            <a:off x="9389443" y="2489828"/>
            <a:ext cx="308697" cy="306365"/>
            <a:chOff x="7078908" y="5461438"/>
            <a:chExt cx="430461" cy="427208"/>
          </a:xfrm>
          <a:solidFill>
            <a:schemeClr val="bg1">
              <a:lumMod val="50000"/>
            </a:schemeClr>
          </a:solidFill>
        </p:grpSpPr>
        <p:sp>
          <p:nvSpPr>
            <p:cNvPr id="36"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37"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grpSp>
      <p:grpSp>
        <p:nvGrpSpPr>
          <p:cNvPr id="38" name="组合 37"/>
          <p:cNvGrpSpPr/>
          <p:nvPr/>
        </p:nvGrpSpPr>
        <p:grpSpPr>
          <a:xfrm>
            <a:off x="8046355" y="3227429"/>
            <a:ext cx="347576" cy="398896"/>
            <a:chOff x="2733098" y="4187405"/>
            <a:chExt cx="484675" cy="556238"/>
          </a:xfrm>
          <a:solidFill>
            <a:schemeClr val="bg1">
              <a:lumMod val="50000"/>
            </a:schemeClr>
          </a:solidFill>
        </p:grpSpPr>
        <p:sp>
          <p:nvSpPr>
            <p:cNvPr id="39"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0"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1"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2"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3"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4"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5"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6"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7"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8"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49"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0"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1"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2"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3"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4"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5"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grpSp>
      <p:grpSp>
        <p:nvGrpSpPr>
          <p:cNvPr id="56" name="组合 55"/>
          <p:cNvGrpSpPr/>
          <p:nvPr/>
        </p:nvGrpSpPr>
        <p:grpSpPr>
          <a:xfrm>
            <a:off x="9356358" y="4037955"/>
            <a:ext cx="359098" cy="308908"/>
            <a:chOff x="3787022" y="1797643"/>
            <a:chExt cx="550817" cy="473832"/>
          </a:xfrm>
        </p:grpSpPr>
        <p:sp>
          <p:nvSpPr>
            <p:cNvPr id="57" name="Oval 217"/>
            <p:cNvSpPr>
              <a:spLocks noChangeArrowheads="1"/>
            </p:cNvSpPr>
            <p:nvPr/>
          </p:nvSpPr>
          <p:spPr bwMode="auto">
            <a:xfrm>
              <a:off x="4007132" y="1931010"/>
              <a:ext cx="108428" cy="135536"/>
            </a:xfrm>
            <a:prstGeom prst="ellipse">
              <a:avLst/>
            </a:pr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8"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59"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60"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61"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62"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63"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64"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sp>
          <p:nvSpPr>
            <p:cNvPr id="65"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solidFill>
              <a:srgbClr val="424953"/>
            </a:solidFill>
            <a:ln>
              <a:noFill/>
            </a:ln>
            <a:extLst>
              <a:ext uri="{91240B29-F687-4F45-9708-019B960494DF}">
                <a14:hiddenLine xmlns:a14="http://schemas.microsoft.com/office/drawing/2010/main" w="9525">
                  <a:solidFill>
                    <a:srgbClr val="000000"/>
                  </a:solidFill>
                  <a:round/>
                </a14:hiddenLine>
              </a:ext>
            </a:extLst>
          </p:spPr>
          <p:txBody>
            <a:bodyPr vert="horz" wrap="square" lIns="86416" tIns="43208" rIns="86416" bIns="43208" numCol="1" anchor="t" anchorCtr="0" compatLnSpc="1"/>
            <a:lstStyle/>
            <a:p>
              <a:endParaRPr lang="zh-CN" altLang="en-US" sz="1795">
                <a:solidFill>
                  <a:srgbClr val="000000"/>
                </a:solidFill>
              </a:endParaRPr>
            </a:p>
          </p:txBody>
        </p:sp>
      </p:grpSp>
      <p:grpSp>
        <p:nvGrpSpPr>
          <p:cNvPr id="66" name="组合 65"/>
          <p:cNvGrpSpPr/>
          <p:nvPr/>
        </p:nvGrpSpPr>
        <p:grpSpPr>
          <a:xfrm>
            <a:off x="2682679" y="2670435"/>
            <a:ext cx="4544925" cy="1910489"/>
            <a:chOff x="2682679" y="2831006"/>
            <a:chExt cx="4544925" cy="1910489"/>
          </a:xfrm>
        </p:grpSpPr>
        <p:sp>
          <p:nvSpPr>
            <p:cNvPr id="68" name="TextBox 42"/>
            <p:cNvSpPr txBox="1"/>
            <p:nvPr/>
          </p:nvSpPr>
          <p:spPr>
            <a:xfrm>
              <a:off x="5240779" y="2831006"/>
              <a:ext cx="1936833" cy="584775"/>
            </a:xfrm>
            <a:prstGeom prst="rect">
              <a:avLst/>
            </a:prstGeom>
            <a:noFill/>
          </p:spPr>
          <p:txBody>
            <a:bodyPr wrap="square" rtlCol="0">
              <a:spAutoFit/>
            </a:bodyPr>
            <a:lstStyle/>
            <a:p>
              <a:pPr algn="r"/>
              <a:r>
                <a:rPr lang="zh-CN" altLang="en-US" sz="3200" b="1" dirty="0">
                  <a:solidFill>
                    <a:srgbClr val="C79D61"/>
                  </a:solidFill>
                  <a:latin typeface="微软雅黑" panose="020B0503020204020204" pitchFamily="34" charset="-122"/>
                  <a:ea typeface="微软雅黑" panose="020B0503020204020204" pitchFamily="34" charset="-122"/>
                </a:rPr>
                <a:t>天正顾问</a:t>
              </a:r>
              <a:endParaRPr lang="zh-CN" altLang="en-US" sz="3200" b="1" dirty="0">
                <a:solidFill>
                  <a:srgbClr val="C79D61"/>
                </a:solidFill>
                <a:latin typeface="微软雅黑" panose="020B0503020204020204" pitchFamily="34" charset="-122"/>
                <a:ea typeface="微软雅黑" panose="020B0503020204020204" pitchFamily="34" charset="-122"/>
              </a:endParaRPr>
            </a:p>
          </p:txBody>
        </p:sp>
        <p:sp>
          <p:nvSpPr>
            <p:cNvPr id="69" name="文本框 27"/>
            <p:cNvSpPr txBox="1"/>
            <p:nvPr/>
          </p:nvSpPr>
          <p:spPr>
            <a:xfrm>
              <a:off x="2682679" y="3425622"/>
              <a:ext cx="4542813" cy="461665"/>
            </a:xfrm>
            <a:prstGeom prst="rect">
              <a:avLst/>
            </a:prstGeom>
            <a:noFill/>
          </p:spPr>
          <p:txBody>
            <a:bodyPr wrap="square" rtlCol="0">
              <a:spAutoFit/>
            </a:bodyPr>
            <a:lstStyle/>
            <a:p>
              <a:pPr algn="r"/>
              <a:r>
                <a:rPr lang="en-US" altLang="zh-CN" sz="2400" dirty="0">
                  <a:solidFill>
                    <a:schemeClr val="bg1">
                      <a:lumMod val="50000"/>
                    </a:schemeClr>
                  </a:solidFill>
                  <a:latin typeface="造字工房典黑（非商用）常规体" pitchFamily="2" charset="-122"/>
                  <a:ea typeface="造字工房典黑（非商用）常规体" pitchFamily="2" charset="-122"/>
                </a:rPr>
                <a:t>THANK YOU FOR WATCHING</a:t>
              </a:r>
              <a:endParaRPr lang="zh-CN" altLang="en-US" sz="2400" dirty="0">
                <a:solidFill>
                  <a:schemeClr val="bg1">
                    <a:lumMod val="50000"/>
                  </a:schemeClr>
                </a:solidFill>
                <a:latin typeface="造字工房典黑（非商用）常规体" pitchFamily="2" charset="-122"/>
                <a:ea typeface="造字工房典黑（非商用）常规体" pitchFamily="2" charset="-122"/>
              </a:endParaRPr>
            </a:p>
          </p:txBody>
        </p:sp>
        <p:sp>
          <p:nvSpPr>
            <p:cNvPr id="71" name="TextBox 1"/>
            <p:cNvSpPr txBox="1"/>
            <p:nvPr/>
          </p:nvSpPr>
          <p:spPr>
            <a:xfrm>
              <a:off x="2684791" y="3904020"/>
              <a:ext cx="4542813" cy="369332"/>
            </a:xfrm>
            <a:prstGeom prst="rect">
              <a:avLst/>
            </a:prstGeom>
            <a:noFill/>
          </p:spPr>
          <p:txBody>
            <a:bodyPr wrap="square" rtlCol="0">
              <a:spAutoFit/>
            </a:bodyPr>
            <a:lstStyle/>
            <a:p>
              <a:pPr algn="r"/>
              <a:r>
                <a:rPr lang="zh-CN" altLang="en-US" dirty="0">
                  <a:solidFill>
                    <a:srgbClr val="C79D61"/>
                  </a:solidFill>
                  <a:latin typeface="微软雅黑" panose="020B0503020204020204" pitchFamily="34" charset="-122"/>
                  <a:ea typeface="微软雅黑" panose="020B0503020204020204" pitchFamily="34" charset="-122"/>
                </a:rPr>
                <a:t>评估  咨询  数据  资管  金服  测绘  经纪</a:t>
              </a:r>
              <a:endParaRPr lang="zh-CN" altLang="zh-CN" dirty="0">
                <a:solidFill>
                  <a:srgbClr val="C79D61"/>
                </a:solidFill>
                <a:latin typeface="微软雅黑" panose="020B0503020204020204" pitchFamily="34" charset="-122"/>
                <a:ea typeface="微软雅黑" panose="020B0503020204020204" pitchFamily="34" charset="-122"/>
              </a:endParaRPr>
            </a:p>
          </p:txBody>
        </p:sp>
        <p:sp>
          <p:nvSpPr>
            <p:cNvPr id="70" name="TextBox 1"/>
            <p:cNvSpPr txBox="1"/>
            <p:nvPr/>
          </p:nvSpPr>
          <p:spPr>
            <a:xfrm>
              <a:off x="4289436" y="4281120"/>
              <a:ext cx="2928000" cy="460375"/>
            </a:xfrm>
            <a:prstGeom prst="rect">
              <a:avLst/>
            </a:prstGeom>
            <a:noFill/>
          </p:spPr>
          <p:txBody>
            <a:bodyPr wrap="square" rtlCol="0">
              <a:spAutoFit/>
            </a:bodyPr>
            <a:lstStyle/>
            <a:p>
              <a:pPr algn="r"/>
              <a:r>
                <a:rPr lang="zh-CN" altLang="en-US" sz="800" dirty="0">
                  <a:solidFill>
                    <a:srgbClr val="C79D61"/>
                  </a:solidFill>
                  <a:latin typeface="微软雅黑" panose="020B0503020204020204" pitchFamily="34" charset="-122"/>
                  <a:ea typeface="微软雅黑" panose="020B0503020204020204" pitchFamily="34" charset="-122"/>
                </a:rPr>
                <a:t>西安天正房地产资产评估顾问有限公司</a:t>
              </a:r>
              <a:endParaRPr lang="en-US" altLang="zh-CN" sz="800" dirty="0">
                <a:solidFill>
                  <a:srgbClr val="C79D61"/>
                </a:solidFill>
                <a:latin typeface="微软雅黑" panose="020B0503020204020204" pitchFamily="34" charset="-122"/>
                <a:ea typeface="微软雅黑" panose="020B0503020204020204" pitchFamily="34" charset="-122"/>
              </a:endParaRPr>
            </a:p>
            <a:p>
              <a:pPr algn="r"/>
              <a:r>
                <a:rPr lang="zh-CN" altLang="en-US" sz="800" dirty="0">
                  <a:solidFill>
                    <a:srgbClr val="C79D61"/>
                  </a:solidFill>
                  <a:latin typeface="微软雅黑" panose="020B0503020204020204" pitchFamily="34" charset="-122"/>
                  <a:ea typeface="微软雅黑" panose="020B0503020204020204" pitchFamily="34" charset="-122"/>
                </a:rPr>
                <a:t>地址：西安市雁塔区沣惠南路</a:t>
              </a:r>
              <a:r>
                <a:rPr lang="en-US" altLang="zh-CN" sz="800" dirty="0">
                  <a:solidFill>
                    <a:srgbClr val="C79D61"/>
                  </a:solidFill>
                  <a:latin typeface="微软雅黑" panose="020B0503020204020204" pitchFamily="34" charset="-122"/>
                  <a:ea typeface="微软雅黑" panose="020B0503020204020204" pitchFamily="34" charset="-122"/>
                </a:rPr>
                <a:t>16</a:t>
              </a:r>
              <a:r>
                <a:rPr lang="zh-CN" altLang="en-US" sz="800" dirty="0">
                  <a:solidFill>
                    <a:srgbClr val="C79D61"/>
                  </a:solidFill>
                  <a:latin typeface="微软雅黑" panose="020B0503020204020204" pitchFamily="34" charset="-122"/>
                  <a:ea typeface="微软雅黑" panose="020B0503020204020204" pitchFamily="34" charset="-122"/>
                </a:rPr>
                <a:t>号泰华金贸国际</a:t>
              </a:r>
              <a:r>
                <a:rPr lang="en-US" altLang="zh-CN" sz="800" dirty="0">
                  <a:solidFill>
                    <a:srgbClr val="C79D61"/>
                  </a:solidFill>
                  <a:latin typeface="微软雅黑" panose="020B0503020204020204" pitchFamily="34" charset="-122"/>
                  <a:ea typeface="微软雅黑" panose="020B0503020204020204" pitchFamily="34" charset="-122"/>
                </a:rPr>
                <a:t>4</a:t>
              </a:r>
              <a:r>
                <a:rPr lang="zh-CN" altLang="en-US" sz="800" dirty="0">
                  <a:solidFill>
                    <a:srgbClr val="C79D61"/>
                  </a:solidFill>
                  <a:latin typeface="微软雅黑" panose="020B0503020204020204" pitchFamily="34" charset="-122"/>
                  <a:ea typeface="微软雅黑" panose="020B0503020204020204" pitchFamily="34" charset="-122"/>
                </a:rPr>
                <a:t>号楼</a:t>
              </a:r>
              <a:r>
                <a:rPr lang="en-US" altLang="zh-CN" sz="800" dirty="0">
                  <a:solidFill>
                    <a:srgbClr val="C79D61"/>
                  </a:solidFill>
                  <a:latin typeface="微软雅黑" panose="020B0503020204020204" pitchFamily="34" charset="-122"/>
                  <a:ea typeface="微软雅黑" panose="020B0503020204020204" pitchFamily="34" charset="-122"/>
                </a:rPr>
                <a:t>29</a:t>
              </a:r>
              <a:r>
                <a:rPr lang="zh-CN" altLang="en-US" sz="800" dirty="0">
                  <a:solidFill>
                    <a:srgbClr val="C79D61"/>
                  </a:solidFill>
                  <a:latin typeface="微软雅黑" panose="020B0503020204020204" pitchFamily="34" charset="-122"/>
                  <a:ea typeface="微软雅黑" panose="020B0503020204020204" pitchFamily="34" charset="-122"/>
                </a:rPr>
                <a:t>层</a:t>
              </a:r>
              <a:endParaRPr lang="en-US" altLang="zh-CN" sz="800" dirty="0">
                <a:solidFill>
                  <a:srgbClr val="C79D61"/>
                </a:solidFill>
                <a:latin typeface="微软雅黑" panose="020B0503020204020204" pitchFamily="34" charset="-122"/>
                <a:ea typeface="微软雅黑" panose="020B0503020204020204" pitchFamily="34" charset="-122"/>
              </a:endParaRPr>
            </a:p>
            <a:p>
              <a:pPr algn="r"/>
              <a:r>
                <a:rPr lang="zh-CN" altLang="en-US" sz="800" dirty="0">
                  <a:solidFill>
                    <a:srgbClr val="C79D61"/>
                  </a:solidFill>
                  <a:latin typeface="微软雅黑" panose="020B0503020204020204" pitchFamily="34" charset="-122"/>
                  <a:ea typeface="微软雅黑" panose="020B0503020204020204" pitchFamily="34" charset="-122"/>
                </a:rPr>
                <a:t>电话：</a:t>
              </a:r>
              <a:r>
                <a:rPr lang="en-US" altLang="zh-CN" sz="800" dirty="0">
                  <a:solidFill>
                    <a:srgbClr val="C79D61"/>
                  </a:solidFill>
                  <a:latin typeface="微软雅黑" panose="020B0503020204020204" pitchFamily="34" charset="-122"/>
                  <a:ea typeface="微软雅黑" panose="020B0503020204020204" pitchFamily="34" charset="-122"/>
                </a:rPr>
                <a:t>029-87639977-670</a:t>
              </a:r>
              <a:endParaRPr lang="zh-CN" altLang="en-US" sz="800" dirty="0">
                <a:solidFill>
                  <a:srgbClr val="C79D6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描述已自动生成"/>
          <p:cNvPicPr>
            <a:picLocks noChangeAspect="1"/>
          </p:cNvPicPr>
          <p:nvPr/>
        </p:nvPicPr>
        <p:blipFill>
          <a:blip r:embed="rId1">
            <a:alphaModFix amt="20000"/>
          </a:blip>
          <a:stretch>
            <a:fillRect/>
          </a:stretch>
        </p:blipFill>
        <p:spPr>
          <a:xfrm>
            <a:off x="2032272" y="2696796"/>
            <a:ext cx="5107438" cy="920259"/>
          </a:xfrm>
          <a:prstGeom prst="rect">
            <a:avLst/>
          </a:prstGeom>
        </p:spPr>
      </p:pic>
      <p:pic>
        <p:nvPicPr>
          <p:cNvPr id="5" name="图片 4"/>
          <p:cNvPicPr>
            <a:picLocks noChangeAspect="1"/>
          </p:cNvPicPr>
          <p:nvPr/>
        </p:nvPicPr>
        <p:blipFill>
          <a:blip r:embed="rId2">
            <a:alphaModFix amt="20000"/>
          </a:blip>
          <a:stretch>
            <a:fillRect/>
          </a:stretch>
        </p:blipFill>
        <p:spPr>
          <a:xfrm>
            <a:off x="3700177" y="4170329"/>
            <a:ext cx="2543605" cy="726744"/>
          </a:xfrm>
          <a:prstGeom prst="rect">
            <a:avLst/>
          </a:prstGeom>
        </p:spPr>
      </p:pic>
      <p:pic>
        <p:nvPicPr>
          <p:cNvPr id="7" name="图片 6" descr="文本&#10;&#10;描述已自动生成"/>
          <p:cNvPicPr>
            <a:picLocks noChangeAspect="1"/>
          </p:cNvPicPr>
          <p:nvPr/>
        </p:nvPicPr>
        <p:blipFill>
          <a:blip r:embed="rId3">
            <a:alphaModFix amt="20000"/>
          </a:blip>
          <a:stretch>
            <a:fillRect/>
          </a:stretch>
        </p:blipFill>
        <p:spPr>
          <a:xfrm>
            <a:off x="1628859" y="827655"/>
            <a:ext cx="5336717" cy="961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27787" b="15742"/>
          <a:stretch>
            <a:fillRect/>
          </a:stretch>
        </p:blipFill>
        <p:spPr>
          <a:xfrm>
            <a:off x="7115175" y="0"/>
            <a:ext cx="5076825" cy="564776"/>
          </a:xfrm>
          <a:prstGeom prst="rect">
            <a:avLst/>
          </a:prstGeom>
        </p:spPr>
      </p:pic>
      <p:sp>
        <p:nvSpPr>
          <p:cNvPr id="4" name="矩形 3"/>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宏观经济</a:t>
            </a:r>
            <a:endParaRPr lang="zh-CN" altLang="en-US" b="1" dirty="0">
              <a:latin typeface="微软雅黑" panose="020B0503020204020204" pitchFamily="34" charset="-122"/>
              <a:ea typeface="微软雅黑" panose="020B0503020204020204" pitchFamily="34" charset="-122"/>
            </a:endParaRPr>
          </a:p>
        </p:txBody>
      </p:sp>
      <p:graphicFrame>
        <p:nvGraphicFramePr>
          <p:cNvPr id="5" name="图表 4"/>
          <p:cNvGraphicFramePr/>
          <p:nvPr/>
        </p:nvGraphicFramePr>
        <p:xfrm>
          <a:off x="295910" y="1409700"/>
          <a:ext cx="5744845" cy="36830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6197600" y="1409700"/>
          <a:ext cx="5739130" cy="3678555"/>
        </p:xfrm>
        <a:graphic>
          <a:graphicData uri="http://schemas.openxmlformats.org/drawingml/2006/chart">
            <c:chart xmlns:c="http://schemas.openxmlformats.org/drawingml/2006/chart" xmlns:r="http://schemas.openxmlformats.org/officeDocument/2006/relationships" r:id="rId2"/>
          </a:graphicData>
        </a:graphic>
      </p:graphicFrame>
      <p:sp>
        <p:nvSpPr>
          <p:cNvPr id="34" name="文本框 33"/>
          <p:cNvSpPr txBox="1"/>
          <p:nvPr/>
        </p:nvSpPr>
        <p:spPr>
          <a:xfrm>
            <a:off x="295910" y="967740"/>
            <a:ext cx="1007872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开发投资增速</a:t>
            </a:r>
            <a:r>
              <a:rPr lang="en-US" altLang="zh-CN" sz="1600" b="1" dirty="0">
                <a:solidFill>
                  <a:srgbClr val="C7A064"/>
                </a:solidFill>
                <a:latin typeface="微软雅黑" panose="020B0503020204020204" pitchFamily="34" charset="-122"/>
                <a:ea typeface="微软雅黑" panose="020B0503020204020204" pitchFamily="34" charset="-122"/>
              </a:rPr>
              <a:t>/</a:t>
            </a:r>
            <a:r>
              <a:rPr lang="zh-CN" altLang="en-US" sz="1600" b="1" dirty="0">
                <a:solidFill>
                  <a:srgbClr val="C7A064"/>
                </a:solidFill>
                <a:latin typeface="微软雅黑" panose="020B0503020204020204" pitchFamily="34" charset="-122"/>
                <a:ea typeface="微软雅黑" panose="020B0503020204020204" pitchFamily="34" charset="-122"/>
              </a:rPr>
              <a:t>商品房销售面积持续回落，三道红线倒逼房企加大销售回款力度</a:t>
            </a:r>
            <a:r>
              <a:rPr lang="zh-CN" sz="1600" b="1" dirty="0">
                <a:solidFill>
                  <a:srgbClr val="C7A064"/>
                </a:solidFill>
                <a:latin typeface="微软雅黑" panose="020B0503020204020204" pitchFamily="34" charset="-122"/>
                <a:ea typeface="微软雅黑" panose="020B0503020204020204" pitchFamily="34" charset="-122"/>
              </a:rPr>
              <a:t>。</a:t>
            </a:r>
            <a:endParaRPr lang="zh-CN" sz="1600" b="1" dirty="0">
              <a:solidFill>
                <a:srgbClr val="C7A064"/>
              </a:solidFill>
              <a:latin typeface="微软雅黑" panose="020B0503020204020204" pitchFamily="34" charset="-122"/>
              <a:ea typeface="微软雅黑" panose="020B0503020204020204" pitchFamily="34" charset="-122"/>
            </a:endParaRPr>
          </a:p>
        </p:txBody>
      </p:sp>
      <p:sp>
        <p:nvSpPr>
          <p:cNvPr id="17" name="矩形 16"/>
          <p:cNvSpPr/>
          <p:nvPr/>
        </p:nvSpPr>
        <p:spPr>
          <a:xfrm>
            <a:off x="296545" y="5347970"/>
            <a:ext cx="5744210" cy="1315720"/>
          </a:xfrm>
          <a:prstGeom prst="rect">
            <a:avLst/>
          </a:prstGeom>
          <a:no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607824" y="6627168"/>
            <a:ext cx="1584176" cy="229870"/>
          </a:xfrm>
          <a:prstGeom prst="rect">
            <a:avLst/>
          </a:prstGeom>
          <a:noFill/>
        </p:spPr>
        <p:txBody>
          <a:bodyPr wrap="square" rtlCol="0">
            <a:spAutoFit/>
          </a:bodyPr>
          <a:lstStyle/>
          <a:p>
            <a:pPr algn="ctr"/>
            <a:r>
              <a:rPr lang="zh-CN" altLang="en-US" sz="900" dirty="0">
                <a:solidFill>
                  <a:srgbClr val="C7A064"/>
                </a:solidFill>
                <a:latin typeface="微软雅黑" panose="020B0503020204020204" pitchFamily="34" charset="-122"/>
                <a:ea typeface="微软雅黑" panose="020B0503020204020204" pitchFamily="34" charset="-122"/>
              </a:rPr>
              <a:t>数据来源：陕西省统计局</a:t>
            </a:r>
            <a:endParaRPr lang="zh-CN" altLang="en-US" sz="900" dirty="0">
              <a:solidFill>
                <a:srgbClr val="C7A064"/>
              </a:solidFill>
              <a:latin typeface="微软雅黑" panose="020B0503020204020204" pitchFamily="34" charset="-122"/>
              <a:ea typeface="微软雅黑" panose="020B0503020204020204" pitchFamily="34" charset="-122"/>
            </a:endParaRPr>
          </a:p>
        </p:txBody>
      </p:sp>
      <p:grpSp>
        <p:nvGrpSpPr>
          <p:cNvPr id="13" name="Group 2"/>
          <p:cNvGrpSpPr/>
          <p:nvPr/>
        </p:nvGrpSpPr>
        <p:grpSpPr bwMode="auto">
          <a:xfrm>
            <a:off x="359405" y="5135131"/>
            <a:ext cx="2000434" cy="489449"/>
            <a:chOff x="1670" y="2351"/>
            <a:chExt cx="3413" cy="1114"/>
          </a:xfrm>
          <a:solidFill>
            <a:srgbClr val="C7A064"/>
          </a:solidFill>
        </p:grpSpPr>
        <p:sp>
          <p:nvSpPr>
            <p:cNvPr id="14"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5"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16"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
        <p:nvSpPr>
          <p:cNvPr id="11" name="文本框 10"/>
          <p:cNvSpPr txBox="1"/>
          <p:nvPr/>
        </p:nvSpPr>
        <p:spPr>
          <a:xfrm>
            <a:off x="545465" y="5272405"/>
            <a:ext cx="1657350" cy="306705"/>
          </a:xfrm>
          <a:prstGeom prst="rect">
            <a:avLst/>
          </a:prstGeom>
          <a:noFill/>
        </p:spPr>
        <p:txBody>
          <a:bodyPr wrap="square" rtlCol="0">
            <a:spAutoFit/>
          </a:bodyPr>
          <a:lstStyle/>
          <a:p>
            <a:pPr algn="ctr"/>
            <a:r>
              <a:rPr lang="zh-CN" sz="1400" b="1" dirty="0">
                <a:solidFill>
                  <a:schemeClr val="bg1"/>
                </a:solidFill>
                <a:latin typeface="微软雅黑" panose="020B0503020204020204" pitchFamily="34" charset="-122"/>
                <a:ea typeface="微软雅黑" panose="020B0503020204020204" pitchFamily="34" charset="-122"/>
              </a:rPr>
              <a:t>开发投资平稳增长</a:t>
            </a:r>
            <a:endParaRPr lang="zh-CN" sz="14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197255" y="5563939"/>
            <a:ext cx="5744098" cy="1129665"/>
          </a:xfrm>
          <a:prstGeom prst="rect">
            <a:avLst/>
          </a:prstGeom>
          <a:noFill/>
        </p:spPr>
        <p:txBody>
          <a:bodyPr wrap="square" rtlCol="0">
            <a:spAutoFit/>
          </a:bodyPr>
          <a:lstStyle>
            <a:defPPr>
              <a:defRPr lang="zh-CN"/>
            </a:defPPr>
            <a:lvl1pPr marL="171450" indent="-171450">
              <a:lnSpc>
                <a:spcPct val="150000"/>
              </a:lnSpc>
              <a:spcBef>
                <a:spcPts val="0"/>
              </a:spcBef>
              <a:spcAft>
                <a:spcPts val="0"/>
              </a:spcAft>
              <a:buFont typeface="Wingdings" panose="05000000000000000000" pitchFamily="2" charset="2"/>
              <a:buChar char="Ø"/>
              <a:defRPr sz="1100" b="0" i="0">
                <a:solidFill>
                  <a:srgbClr val="333333"/>
                </a:solidFill>
                <a:effectLst/>
                <a:latin typeface="微软雅黑" panose="020B0503020204020204" pitchFamily="34" charset="-122"/>
                <a:ea typeface="微软雅黑" panose="020B0503020204020204" pitchFamily="34" charset="-122"/>
              </a:defRPr>
            </a:lvl1pPr>
          </a:lstStyle>
          <a:p>
            <a:pPr>
              <a:buClr>
                <a:srgbClr val="C79D61"/>
              </a:buClr>
              <a:buFont typeface="Wingdings" panose="05000000000000000000" pitchFamily="2" charset="2"/>
              <a:buChar char="u"/>
            </a:pPr>
            <a:r>
              <a:rPr sz="900" dirty="0"/>
              <a:t>1-8月，全省商品房销售面积2448.26万平方米，同比下降0.2%，比1-7月回落2.7个百分点，两年平均下降1.4%，销售面积今年来首次转负;其中，住宅销售面积2216.64万平方米，同比增长2.9%，比1-7月回落3.6个百分点，两年平均增长0.8%。商品房销售额2424.25亿元，同比增长2.8%，比1-7月回落1.1个百分点，两年平均增长3.6%;其中，住宅销售额2156.94亿元，同比增长7.1%，比1-7月回落2.5个百分点，两年平均增长6.2%。</a:t>
            </a:r>
            <a:endParaRPr sz="900" dirty="0"/>
          </a:p>
        </p:txBody>
      </p:sp>
      <p:sp>
        <p:nvSpPr>
          <p:cNvPr id="21" name="矩形 20"/>
          <p:cNvSpPr/>
          <p:nvPr/>
        </p:nvSpPr>
        <p:spPr>
          <a:xfrm>
            <a:off x="6196965" y="5347335"/>
            <a:ext cx="5744210" cy="1316355"/>
          </a:xfrm>
          <a:prstGeom prst="rect">
            <a:avLst/>
          </a:prstGeom>
          <a:no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
          <p:cNvGrpSpPr/>
          <p:nvPr/>
        </p:nvGrpSpPr>
        <p:grpSpPr bwMode="auto">
          <a:xfrm>
            <a:off x="6284578" y="5134875"/>
            <a:ext cx="2000434" cy="489449"/>
            <a:chOff x="1670" y="2351"/>
            <a:chExt cx="3413" cy="1114"/>
          </a:xfrm>
          <a:solidFill>
            <a:srgbClr val="C7A064"/>
          </a:solidFill>
        </p:grpSpPr>
        <p:sp>
          <p:nvSpPr>
            <p:cNvPr id="23"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4"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5"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
        <p:nvSpPr>
          <p:cNvPr id="26" name="文本框 25"/>
          <p:cNvSpPr txBox="1"/>
          <p:nvPr/>
        </p:nvSpPr>
        <p:spPr>
          <a:xfrm>
            <a:off x="6523254" y="5284698"/>
            <a:ext cx="1511607" cy="306705"/>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商品房销售下降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96835" y="5577909"/>
            <a:ext cx="5744098" cy="922020"/>
          </a:xfrm>
          <a:prstGeom prst="rect">
            <a:avLst/>
          </a:prstGeom>
          <a:noFill/>
        </p:spPr>
        <p:txBody>
          <a:bodyPr wrap="square" rtlCol="0">
            <a:spAutoFit/>
          </a:bodyPr>
          <a:lstStyle>
            <a:defPPr>
              <a:defRPr lang="zh-CN"/>
            </a:defPPr>
            <a:lvl1pPr marL="171450" indent="-171450">
              <a:lnSpc>
                <a:spcPct val="150000"/>
              </a:lnSpc>
              <a:spcBef>
                <a:spcPts val="0"/>
              </a:spcBef>
              <a:spcAft>
                <a:spcPts val="0"/>
              </a:spcAft>
              <a:buFont typeface="Wingdings" panose="05000000000000000000" pitchFamily="2" charset="2"/>
              <a:buChar char="Ø"/>
              <a:defRPr sz="1100" b="0" i="0">
                <a:solidFill>
                  <a:srgbClr val="333333"/>
                </a:solidFill>
                <a:effectLst/>
                <a:latin typeface="微软雅黑" panose="020B0503020204020204" pitchFamily="34" charset="-122"/>
                <a:ea typeface="微软雅黑" panose="020B0503020204020204" pitchFamily="34" charset="-122"/>
              </a:defRPr>
            </a:lvl1pPr>
          </a:lstStyle>
          <a:p>
            <a:pPr>
              <a:buClr>
                <a:srgbClr val="C79D61"/>
              </a:buClr>
              <a:buFont typeface="Wingdings" panose="05000000000000000000" pitchFamily="2" charset="2"/>
              <a:buChar char="u"/>
            </a:pPr>
            <a:r>
              <a:rPr sz="900" dirty="0"/>
              <a:t>2021年1-8月，全省房地产开发企业完成投资2825.21亿元，同比增长10.3%，比1-7月回落0.5个百分点，比全国平均增速低0.6个百分点，两年平均增长10.2%，房地产开发投资平稳增长。</a:t>
            </a:r>
            <a:endParaRPr sz="900" dirty="0"/>
          </a:p>
          <a:p>
            <a:pPr>
              <a:buClr>
                <a:srgbClr val="C79D61"/>
              </a:buClr>
              <a:buFont typeface="Wingdings" panose="05000000000000000000" pitchFamily="2" charset="2"/>
              <a:buChar char="u"/>
            </a:pPr>
            <a:r>
              <a:rPr sz="900" dirty="0"/>
              <a:t>1-8月，全省房屋施工面积28034.45万平方米，同比增长6.6%，比1-7月回落2个百分点，两年平均增长6%。其中，房屋新开工面积4043.24万平方米，同比增长5.9%，比1-7月回落9.3个百分点，两年平均增长2.2%。</a:t>
            </a:r>
            <a:endParaRPr sz="900" dirty="0"/>
          </a:p>
        </p:txBody>
      </p:sp>
      <p:sp>
        <p:nvSpPr>
          <p:cNvPr id="3" name="文本框 2"/>
          <p:cNvSpPr txBox="1"/>
          <p:nvPr/>
        </p:nvSpPr>
        <p:spPr>
          <a:xfrm>
            <a:off x="683895" y="1539875"/>
            <a:ext cx="538480" cy="213995"/>
          </a:xfrm>
          <a:prstGeom prst="rect">
            <a:avLst/>
          </a:prstGeom>
          <a:noFill/>
        </p:spPr>
        <p:txBody>
          <a:bodyPr wrap="none" rtlCol="0">
            <a:spAutoFit/>
          </a:bodyPr>
          <a:p>
            <a:r>
              <a:rPr lang="zh-CN" altLang="en-US" sz="800"/>
              <a:t>单位：</a:t>
            </a:r>
            <a:r>
              <a:rPr lang="en-US" altLang="zh-CN" sz="800"/>
              <a:t>%</a:t>
            </a:r>
            <a:endParaRPr lang="en-US" altLang="zh-CN" sz="800"/>
          </a:p>
        </p:txBody>
      </p:sp>
      <p:sp>
        <p:nvSpPr>
          <p:cNvPr id="6" name="文本框 5"/>
          <p:cNvSpPr txBox="1"/>
          <p:nvPr/>
        </p:nvSpPr>
        <p:spPr>
          <a:xfrm>
            <a:off x="6859270" y="1539875"/>
            <a:ext cx="538480" cy="213995"/>
          </a:xfrm>
          <a:prstGeom prst="rect">
            <a:avLst/>
          </a:prstGeom>
          <a:noFill/>
        </p:spPr>
        <p:txBody>
          <a:bodyPr wrap="none" rtlCol="0">
            <a:spAutoFit/>
          </a:bodyPr>
          <a:p>
            <a:r>
              <a:rPr lang="zh-CN" altLang="en-US" sz="800"/>
              <a:t>单位：</a:t>
            </a:r>
            <a:r>
              <a:rPr lang="en-US" altLang="zh-CN" sz="800"/>
              <a:t>%</a:t>
            </a:r>
            <a:endParaRPr lang="en-US" altLang="zh-CN"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nvPicPr>
        <p:blipFill>
          <a:blip r:embed="rId1">
            <a:alphaModFix amt="20000"/>
          </a:blip>
          <a:stretch>
            <a:fillRect/>
          </a:stretch>
        </p:blipFill>
        <p:spPr>
          <a:xfrm rot="1440000">
            <a:off x="9225312" y="2750469"/>
            <a:ext cx="2543605" cy="726744"/>
          </a:xfrm>
          <a:prstGeom prst="rect">
            <a:avLst/>
          </a:prstGeom>
        </p:spPr>
      </p:pic>
      <p:pic>
        <p:nvPicPr>
          <p:cNvPr id="17" name="图片 16"/>
          <p:cNvPicPr>
            <a:picLocks noChangeAspect="1"/>
          </p:cNvPicPr>
          <p:nvPr/>
        </p:nvPicPr>
        <p:blipFill>
          <a:blip r:embed="rId1">
            <a:alphaModFix amt="20000"/>
          </a:blip>
          <a:stretch>
            <a:fillRect/>
          </a:stretch>
        </p:blipFill>
        <p:spPr>
          <a:xfrm rot="1440000">
            <a:off x="7490492" y="4063649"/>
            <a:ext cx="2543605" cy="726744"/>
          </a:xfrm>
          <a:prstGeom prst="rect">
            <a:avLst/>
          </a:prstGeom>
        </p:spPr>
      </p:pic>
      <p:pic>
        <p:nvPicPr>
          <p:cNvPr id="15" name="图片 14" descr="文本&#10;&#10;描述已自动生成"/>
          <p:cNvPicPr>
            <a:picLocks noChangeAspect="1"/>
          </p:cNvPicPr>
          <p:nvPr/>
        </p:nvPicPr>
        <p:blipFill>
          <a:blip r:embed="rId2">
            <a:alphaModFix amt="20000"/>
          </a:blip>
          <a:stretch>
            <a:fillRect/>
          </a:stretch>
        </p:blipFill>
        <p:spPr>
          <a:xfrm>
            <a:off x="1061720" y="3709670"/>
            <a:ext cx="5233035" cy="918845"/>
          </a:xfrm>
          <a:prstGeom prst="rect">
            <a:avLst/>
          </a:prstGeom>
        </p:spPr>
      </p:pic>
      <p:sp>
        <p:nvSpPr>
          <p:cNvPr id="4" name="矩形 3"/>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政策环境</a:t>
            </a:r>
            <a:endParaRPr lang="zh-CN" altLang="en-US" b="1"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295910" y="967740"/>
            <a:ext cx="10078720" cy="398780"/>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央行定调</a:t>
            </a:r>
            <a:r>
              <a:rPr lang="en-US" altLang="zh-CN" sz="1600" b="1" dirty="0">
                <a:solidFill>
                  <a:srgbClr val="C7A064"/>
                </a:solidFill>
                <a:latin typeface="微软雅黑" panose="020B0503020204020204" pitchFamily="34" charset="-122"/>
                <a:ea typeface="微软雅黑" panose="020B0503020204020204" pitchFamily="34" charset="-122"/>
              </a:rPr>
              <a:t>“</a:t>
            </a:r>
            <a:r>
              <a:rPr lang="zh-CN" altLang="en-US" sz="1600" b="1" dirty="0">
                <a:solidFill>
                  <a:srgbClr val="C7A064"/>
                </a:solidFill>
                <a:latin typeface="微软雅黑" panose="020B0503020204020204" pitchFamily="34" charset="-122"/>
                <a:ea typeface="微软雅黑" panose="020B0503020204020204" pitchFamily="34" charset="-122"/>
              </a:rPr>
              <a:t>两维护</a:t>
            </a:r>
            <a:r>
              <a:rPr lang="en-US" altLang="zh-CN" sz="1600" b="1" dirty="0">
                <a:solidFill>
                  <a:srgbClr val="C7A064"/>
                </a:solidFill>
                <a:latin typeface="微软雅黑" panose="020B0503020204020204" pitchFamily="34" charset="-122"/>
                <a:ea typeface="微软雅黑" panose="020B0503020204020204" pitchFamily="34" charset="-122"/>
              </a:rPr>
              <a:t>”</a:t>
            </a:r>
            <a:r>
              <a:rPr lang="zh-CN" altLang="en-US" sz="1600" b="1" dirty="0">
                <a:solidFill>
                  <a:srgbClr val="C7A064"/>
                </a:solidFill>
                <a:latin typeface="微软雅黑" panose="020B0503020204020204" pitchFamily="34" charset="-122"/>
                <a:ea typeface="微软雅黑" panose="020B0503020204020204" pitchFamily="34" charset="-122"/>
              </a:rPr>
              <a:t>，</a:t>
            </a:r>
            <a:r>
              <a:rPr lang="en-US" altLang="zh-CN" sz="1600" b="1" dirty="0">
                <a:solidFill>
                  <a:srgbClr val="C7A064"/>
                </a:solidFill>
                <a:latin typeface="微软雅黑" panose="020B0503020204020204" pitchFamily="34" charset="-122"/>
                <a:ea typeface="微软雅黑" panose="020B0503020204020204" pitchFamily="34" charset="-122"/>
                <a:sym typeface="+mn-ea"/>
              </a:rPr>
              <a:t>支持实体经济与防范风险</a:t>
            </a:r>
            <a:r>
              <a:rPr lang="zh-CN" altLang="en-US" sz="1600" b="1" dirty="0">
                <a:solidFill>
                  <a:srgbClr val="C7A064"/>
                </a:solidFill>
                <a:latin typeface="微软雅黑" panose="020B0503020204020204" pitchFamily="34" charset="-122"/>
                <a:ea typeface="微软雅黑" panose="020B0503020204020204" pitchFamily="34" charset="-122"/>
                <a:sym typeface="+mn-ea"/>
              </a:rPr>
              <a:t>，</a:t>
            </a:r>
            <a:r>
              <a:rPr lang="en-US" altLang="zh-CN" sz="1600" b="1" dirty="0">
                <a:solidFill>
                  <a:srgbClr val="C7A064"/>
                </a:solidFill>
                <a:latin typeface="微软雅黑" panose="020B0503020204020204" pitchFamily="34" charset="-122"/>
                <a:ea typeface="微软雅黑" panose="020B0503020204020204" pitchFamily="34" charset="-122"/>
                <a:sym typeface="+mn-ea"/>
              </a:rPr>
              <a:t>房地产信贷政策短期不会改变</a:t>
            </a:r>
            <a:r>
              <a:rPr lang="en-US" altLang="zh-CN" sz="1600" b="1" dirty="0">
                <a:solidFill>
                  <a:srgbClr val="C7A064"/>
                </a:solidFill>
                <a:latin typeface="微软雅黑" panose="020B0503020204020204" pitchFamily="34" charset="-122"/>
                <a:ea typeface="微软雅黑" panose="020B0503020204020204" pitchFamily="34" charset="-122"/>
              </a:rPr>
              <a:t>。</a:t>
            </a:r>
            <a:endParaRPr lang="zh-CN" sz="1600" b="1" dirty="0">
              <a:solidFill>
                <a:srgbClr val="C7A064"/>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95835" y="1340728"/>
            <a:ext cx="11743765" cy="899160"/>
          </a:xfrm>
          <a:prstGeom prst="rect">
            <a:avLst/>
          </a:prstGeom>
          <a:noFill/>
        </p:spPr>
        <p:txBody>
          <a:bodyPr wrap="square" rtlCol="0">
            <a:spAutoFit/>
          </a:bodyPr>
          <a:p>
            <a:pPr>
              <a:lnSpc>
                <a:spcPct val="125000"/>
              </a:lnSpc>
            </a:pPr>
            <a:r>
              <a:rPr lang="en-US" altLang="zh-CN" sz="1400" dirty="0">
                <a:latin typeface="微软雅黑" panose="020B0503020204020204" pitchFamily="34" charset="-122"/>
                <a:ea typeface="微软雅黑" panose="020B0503020204020204" pitchFamily="34" charset="-122"/>
              </a:rPr>
              <a:t>9</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日，央行第三季度例会特别提出</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维护房地产市场的健康发展，维护住房消费者的合法权益</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。同时强调要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灵活精准实施货币政策，加强与财政、产业、监管政策之间的协调，统筹金融支持实体经济与防风险，保持经济运行在合理区间，推动经济高质量发展。这是央行在季度会议中首次提及房地产。</a:t>
            </a:r>
            <a:endParaRPr lang="zh-CN" altLang="en-US" sz="1400" dirty="0">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3"/>
            </p:custDataLst>
          </p:nvPr>
        </p:nvGraphicFramePr>
        <p:xfrm>
          <a:off x="379095" y="2306955"/>
          <a:ext cx="5915660" cy="3756025"/>
        </p:xfrm>
        <a:graphic>
          <a:graphicData uri="http://schemas.openxmlformats.org/drawingml/2006/table">
            <a:tbl>
              <a:tblPr firstRow="1" bandRow="1">
                <a:tableStyleId>{5C22544A-7EE6-4342-B048-85BDC9FD1C3A}</a:tableStyleId>
              </a:tblPr>
              <a:tblGrid>
                <a:gridCol w="670560"/>
                <a:gridCol w="2515235"/>
                <a:gridCol w="2729865"/>
              </a:tblGrid>
              <a:tr h="241300">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类别</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2021年二季度例会</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zh-CN" sz="1200" b="1">
                          <a:solidFill>
                            <a:srgbClr val="000000"/>
                          </a:solidFill>
                          <a:latin typeface="Arial" panose="020B0604020202020204" pitchFamily="34" charset="0"/>
                          <a:ea typeface="微软雅黑" panose="020B0503020204020204" pitchFamily="34" charset="-122"/>
                        </a:rPr>
                        <a:t>2021年三季度例会</a:t>
                      </a:r>
                      <a:endParaRPr lang="zh-CN" altLang="en-US" sz="1200" b="1">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r>
              <a:tr h="212725">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总体态势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经济总体延续稳定恢复态势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经济总体延续恢复态势</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3360">
                <a:tc row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现状</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经济运行稳中加固、稳中向好</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经济恢复</a:t>
                      </a:r>
                      <a:r>
                        <a:rPr lang="zh-CN" sz="1000" b="0">
                          <a:solidFill>
                            <a:srgbClr val="C00000"/>
                          </a:solidFill>
                          <a:latin typeface="Arial" panose="020B0604020202020204" pitchFamily="34" charset="0"/>
                          <a:ea typeface="微软雅黑" panose="020B0503020204020204" pitchFamily="34" charset="-122"/>
                        </a:rPr>
                        <a:t>仍然不稳固、不均衡</a:t>
                      </a:r>
                      <a:endParaRPr lang="zh-CN" altLang="en-US" sz="1000" b="0">
                        <a:solidFill>
                          <a:srgbClr val="C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3360">
                <a:tc vMerge="1">
                  <a:tcPr>
                    <a:lnL w="12700">
                      <a:solidFill>
                        <a:srgbClr val="C7A064"/>
                      </a:solidFill>
                      <a:prstDash val="solid"/>
                    </a:lnL>
                    <a:lnR w="12700">
                      <a:solidFill>
                        <a:srgbClr val="C7A064"/>
                      </a:solidFill>
                      <a:prstDash val="solid"/>
                    </a:lnR>
                    <a:lnB w="1270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（外部）环境依然复杂严峻</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外部环境</a:t>
                      </a:r>
                      <a:r>
                        <a:rPr lang="zh-CN" sz="1000" b="0">
                          <a:solidFill>
                            <a:srgbClr val="C00000"/>
                          </a:solidFill>
                          <a:latin typeface="Arial" panose="020B0604020202020204" pitchFamily="34" charset="0"/>
                          <a:ea typeface="微软雅黑" panose="020B0503020204020204" pitchFamily="34" charset="-122"/>
                        </a:rPr>
                        <a:t>更趋严峻复杂</a:t>
                      </a:r>
                      <a:endParaRPr lang="zh-CN" altLang="en-US" sz="1000" b="0">
                        <a:solidFill>
                          <a:srgbClr val="C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2725">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宏观政策</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统筹做好今明两年宏观政策衔接</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3360">
                <a:tc rowSpan="4">
                  <a:txBody>
                    <a:bodyPr/>
                    <a:p>
                      <a:pPr indent="0" algn="ctr">
                        <a:buNone/>
                      </a:pPr>
                      <a:r>
                        <a:rPr lang="zh-CN" sz="1000" b="0">
                          <a:solidFill>
                            <a:srgbClr val="000000"/>
                          </a:solidFill>
                          <a:latin typeface="Arial" panose="020B0604020202020204" pitchFamily="34" charset="0"/>
                          <a:ea typeface="微软雅黑" panose="020B0503020204020204" pitchFamily="34" charset="-122"/>
                        </a:rPr>
                        <a:t>货币政策</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grid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稳健的货币政策要灵活精准、合理适度，保持流动性合理充沛</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hMerge="1">
                  <a:tcPr>
                    <a:lnR w="12700">
                      <a:solidFill>
                        <a:srgbClr val="C7A064"/>
                      </a:solidFill>
                      <a:prstDash val="solid"/>
                    </a:lnR>
                    <a:lnT w="12700">
                      <a:solidFill>
                        <a:srgbClr val="C7A064"/>
                      </a:solidFill>
                      <a:prstDash val="solid"/>
                    </a:lnT>
                    <a:lnB w="12700">
                      <a:solidFill>
                        <a:srgbClr val="C7A064"/>
                      </a:solidFill>
                      <a:prstDash val="solid"/>
                    </a:lnB>
                  </a:tcPr>
                </a:tc>
              </a:tr>
              <a:tr h="218440">
                <a:tc vMerge="1">
                  <a:tcPr>
                    <a:lnL w="12700">
                      <a:solidFill>
                        <a:srgbClr val="C7A064"/>
                      </a:solidFill>
                      <a:prstDash val="solid"/>
                    </a:lnL>
                    <a:lnR w="12700">
                      <a:solidFill>
                        <a:srgbClr val="C7A064"/>
                      </a:solidFill>
                      <a:prstDash val="solid"/>
                    </a:lnR>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把握好政策的连续性、稳定性、可持续性</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C00000"/>
                          </a:solidFill>
                          <a:latin typeface="Arial" panose="020B0604020202020204" pitchFamily="34" charset="0"/>
                          <a:ea typeface="微软雅黑" panose="020B0503020204020204" pitchFamily="34" charset="-122"/>
                        </a:rPr>
                        <a:t>增强信贷总量增长的稳定性</a:t>
                      </a:r>
                      <a:endParaRPr lang="zh-CN" altLang="en-US" sz="1000" b="0">
                        <a:solidFill>
                          <a:srgbClr val="C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3360">
                <a:tc vMerge="1">
                  <a:tcPr>
                    <a:lnL w="12700">
                      <a:solidFill>
                        <a:srgbClr val="C7A064"/>
                      </a:solidFill>
                      <a:prstDash val="solid"/>
                    </a:lnL>
                    <a:lnR w="12700">
                      <a:solidFill>
                        <a:srgbClr val="C7A064"/>
                      </a:solidFill>
                      <a:prstDash val="solid"/>
                    </a:lnR>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坚持把</a:t>
                      </a:r>
                      <a:r>
                        <a:rPr lang="zh-CN" sz="1000" b="0">
                          <a:solidFill>
                            <a:srgbClr val="C00000"/>
                          </a:solidFill>
                          <a:latin typeface="Arial" panose="020B0604020202020204" pitchFamily="34" charset="0"/>
                          <a:ea typeface="微软雅黑" panose="020B0503020204020204" pitchFamily="34" charset="-122"/>
                        </a:rPr>
                        <a:t>服务实体经济</a:t>
                      </a:r>
                      <a:r>
                        <a:rPr lang="zh-CN" sz="1000" b="0">
                          <a:solidFill>
                            <a:srgbClr val="000000"/>
                          </a:solidFill>
                          <a:latin typeface="Arial" panose="020B0604020202020204" pitchFamily="34" charset="0"/>
                          <a:ea typeface="微软雅黑" panose="020B0503020204020204" pitchFamily="34" charset="-122"/>
                        </a:rPr>
                        <a:t>放到更加突出的位置</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381635">
                <a:tc vMerge="1">
                  <a:tcPr>
                    <a:lnL w="12700">
                      <a:solidFill>
                        <a:srgbClr val="C7A064"/>
                      </a:solidFill>
                      <a:prstDash val="solid"/>
                    </a:lnL>
                    <a:lnR w="12700">
                      <a:solidFill>
                        <a:srgbClr val="C7A064"/>
                      </a:solidFill>
                      <a:prstDash val="solid"/>
                    </a:lnR>
                    <a:lnB w="12700">
                      <a:solidFill>
                        <a:srgbClr val="C7A064"/>
                      </a:solidFill>
                      <a:prstDash val="solid"/>
                    </a:lnB>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l">
                        <a:buNone/>
                      </a:pPr>
                      <a:r>
                        <a:rPr lang="zh-CN" sz="1000" b="0">
                          <a:solidFill>
                            <a:srgbClr val="C00000"/>
                          </a:solidFill>
                          <a:latin typeface="Arial" panose="020B0604020202020204" pitchFamily="34" charset="0"/>
                          <a:ea typeface="微软雅黑" panose="020B0503020204020204" pitchFamily="34" charset="-122"/>
                        </a:rPr>
                        <a:t>支持银行补充资本</a:t>
                      </a:r>
                      <a:r>
                        <a:rPr lang="zh-CN" sz="1000" b="0">
                          <a:solidFill>
                            <a:srgbClr val="000000"/>
                          </a:solidFill>
                          <a:latin typeface="Arial" panose="020B0604020202020204" pitchFamily="34" charset="0"/>
                          <a:ea typeface="微软雅黑" panose="020B0503020204020204" pitchFamily="34" charset="-122"/>
                        </a:rPr>
                        <a:t>，提高服务实体经济和防范风险的能力</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2725">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碳排放</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研究设立碳减排支持工具</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有序推动碳减排支持工具</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381635">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房地产</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a:txBody>
                    <a:bodyPr/>
                    <a:p>
                      <a:pPr indent="0" algn="ctr">
                        <a:buNone/>
                      </a:pPr>
                      <a:r>
                        <a:rPr lang="en-US" sz="1000" b="0">
                          <a:solidFill>
                            <a:srgbClr val="000000"/>
                          </a:solidFill>
                          <a:latin typeface="微软雅黑" panose="020B0503020204020204" pitchFamily="34" charset="-122"/>
                        </a:rPr>
                        <a:t>——</a:t>
                      </a:r>
                      <a:endParaRPr lang="en-US" altLang="en-US" sz="1000" b="0">
                        <a:solidFill>
                          <a:srgbClr val="000000"/>
                        </a:solidFill>
                        <a:latin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l">
                        <a:buNone/>
                      </a:pPr>
                      <a:r>
                        <a:rPr lang="zh-CN" sz="1000" b="1">
                          <a:solidFill>
                            <a:srgbClr val="C00000"/>
                          </a:solidFill>
                          <a:latin typeface="Arial" panose="020B0604020202020204" pitchFamily="34" charset="0"/>
                          <a:ea typeface="微软雅黑" panose="020B0503020204020204" pitchFamily="34" charset="-122"/>
                        </a:rPr>
                        <a:t>维护房地产市场的健康发展，维护住房消费者的合法权益</a:t>
                      </a:r>
                      <a:endParaRPr lang="zh-CN" altLang="en-US" sz="1000" b="1">
                        <a:solidFill>
                          <a:srgbClr val="C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3360">
                <a:tc rowSpan="4">
                  <a:txBody>
                    <a:bodyPr/>
                    <a:p>
                      <a:pPr indent="0" algn="ctr">
                        <a:buNone/>
                      </a:pPr>
                      <a:r>
                        <a:rPr lang="zh-CN" sz="1000" b="0">
                          <a:solidFill>
                            <a:srgbClr val="000000"/>
                          </a:solidFill>
                          <a:latin typeface="Arial" panose="020B0604020202020204" pitchFamily="34" charset="0"/>
                          <a:ea typeface="微软雅黑" panose="020B0503020204020204" pitchFamily="34" charset="-122"/>
                        </a:rPr>
                        <a:t>工作要求</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solidFill>
                      <a:srgbClr val="F4EBDF"/>
                    </a:solidFill>
                  </a:tcPr>
                </a:tc>
                <a:tc gridSpan="2">
                  <a:txBody>
                    <a:bodyPr/>
                    <a:p>
                      <a:pPr indent="0" algn="ctr">
                        <a:buNone/>
                      </a:pPr>
                      <a:r>
                        <a:rPr lang="zh-CN" sz="1000" b="0">
                          <a:solidFill>
                            <a:srgbClr val="000000"/>
                          </a:solidFill>
                          <a:latin typeface="Arial" panose="020B0604020202020204" pitchFamily="34" charset="0"/>
                          <a:ea typeface="微软雅黑" panose="020B0503020204020204" pitchFamily="34" charset="-122"/>
                        </a:rPr>
                        <a:t>坚持稳中求进工作总基调，稳字当头</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hMerge="1">
                  <a:tcPr>
                    <a:lnR w="12700">
                      <a:solidFill>
                        <a:srgbClr val="C7A064"/>
                      </a:solidFill>
                      <a:prstDash val="solid"/>
                    </a:lnR>
                    <a:lnT w="12700">
                      <a:solidFill>
                        <a:srgbClr val="C7A064"/>
                      </a:solidFill>
                      <a:prstDash val="solid"/>
                    </a:lnT>
                    <a:lnB w="12700">
                      <a:solidFill>
                        <a:srgbClr val="C7A064"/>
                      </a:solidFill>
                      <a:prstDash val="solid"/>
                    </a:lnB>
                  </a:tcPr>
                </a:tc>
              </a:tr>
              <a:tr h="213360">
                <a:tc vMerge="1">
                  <a:tcPr>
                    <a:lnL w="12700">
                      <a:solidFill>
                        <a:srgbClr val="C7A064"/>
                      </a:solidFill>
                      <a:prstDash val="solid"/>
                    </a:lnL>
                    <a:lnR w="12700">
                      <a:solidFill>
                        <a:srgbClr val="C7A064"/>
                      </a:solidFill>
                      <a:prstDash val="solid"/>
                    </a:lnR>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贯彻发展理念</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C00000"/>
                          </a:solidFill>
                          <a:latin typeface="Arial" panose="020B0604020202020204" pitchFamily="34" charset="0"/>
                          <a:ea typeface="微软雅黑" panose="020B0503020204020204" pitchFamily="34" charset="-122"/>
                        </a:rPr>
                        <a:t>完整、准确、全面</a:t>
                      </a:r>
                      <a:r>
                        <a:rPr lang="zh-CN" sz="1000" b="0">
                          <a:solidFill>
                            <a:srgbClr val="000000"/>
                          </a:solidFill>
                          <a:latin typeface="Arial" panose="020B0604020202020204" pitchFamily="34" charset="0"/>
                          <a:ea typeface="微软雅黑" panose="020B0503020204020204" pitchFamily="34" charset="-122"/>
                        </a:rPr>
                        <a:t>贯彻发展理念</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213360">
                <a:tc vMerge="1">
                  <a:tcPr>
                    <a:lnL w="12700">
                      <a:solidFill>
                        <a:srgbClr val="C7A064"/>
                      </a:solidFill>
                      <a:prstDash val="solid"/>
                    </a:lnL>
                    <a:lnR w="12700">
                      <a:solidFill>
                        <a:srgbClr val="C7A064"/>
                      </a:solidFill>
                      <a:prstDash val="solid"/>
                    </a:lnR>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构建新发展格局</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加快构建新发展格局</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r h="401320">
                <a:tc vMerge="1">
                  <a:tcPr>
                    <a:lnL w="12700">
                      <a:solidFill>
                        <a:srgbClr val="C7A064"/>
                      </a:solidFill>
                      <a:prstDash val="solid"/>
                    </a:lnL>
                    <a:lnR w="12700">
                      <a:solidFill>
                        <a:srgbClr val="C7A064"/>
                      </a:solidFill>
                      <a:prstDash val="solid"/>
                    </a:lnR>
                    <a:lnB w="12700">
                      <a:solidFill>
                        <a:srgbClr val="C7A064"/>
                      </a:solidFill>
                      <a:prstDash val="solid"/>
                    </a:lnB>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处理好恢复经济与防范风险的关系</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c>
                  <a:txBody>
                    <a:bodyPr/>
                    <a:p>
                      <a:pPr indent="0" algn="l">
                        <a:buNone/>
                      </a:pPr>
                      <a:r>
                        <a:rPr lang="zh-CN" sz="1000" b="0">
                          <a:solidFill>
                            <a:srgbClr val="C00000"/>
                          </a:solidFill>
                          <a:latin typeface="Arial" panose="020B0604020202020204" pitchFamily="34" charset="0"/>
                          <a:ea typeface="微软雅黑" panose="020B0503020204020204" pitchFamily="34" charset="-122"/>
                        </a:rPr>
                        <a:t>加强（货币政策）与财政、产业、监管政策之间的协调</a:t>
                      </a:r>
                      <a:r>
                        <a:rPr lang="zh-CN" sz="1000" b="0">
                          <a:solidFill>
                            <a:srgbClr val="000000"/>
                          </a:solidFill>
                          <a:latin typeface="Arial" panose="020B0604020202020204" pitchFamily="34" charset="0"/>
                          <a:ea typeface="微软雅黑" panose="020B0503020204020204" pitchFamily="34" charset="-122"/>
                        </a:rPr>
                        <a:t>，统筹金融支持实体经济与防风险</a:t>
                      </a:r>
                      <a:endParaRPr lang="zh-CN" altLang="en-US" sz="1000" b="0">
                        <a:solidFill>
                          <a:srgbClr val="000000"/>
                        </a:solidFill>
                        <a:latin typeface="Arial" panose="020B0604020202020204" pitchFamily="34" charset="0"/>
                        <a:ea typeface="微软雅黑" panose="020B0503020204020204" pitchFamily="34" charset="-122"/>
                      </a:endParaRPr>
                    </a:p>
                  </a:txBody>
                  <a:tcPr marL="12700" marR="12700" marT="12700" vert="horz" anchor="ctr" anchorCtr="0">
                    <a:lnL w="12700">
                      <a:solidFill>
                        <a:srgbClr val="C7A064"/>
                      </a:solidFill>
                      <a:prstDash val="solid"/>
                    </a:lnL>
                    <a:lnR w="12700">
                      <a:solidFill>
                        <a:srgbClr val="C7A064"/>
                      </a:solidFill>
                      <a:prstDash val="solid"/>
                    </a:lnR>
                    <a:lnT w="12700">
                      <a:solidFill>
                        <a:srgbClr val="C7A064"/>
                      </a:solidFill>
                      <a:prstDash val="solid"/>
                    </a:lnT>
                    <a:lnB w="12700">
                      <a:solidFill>
                        <a:srgbClr val="C7A064"/>
                      </a:solidFill>
                      <a:prstDash val="solid"/>
                    </a:lnB>
                    <a:lnTlToBr>
                      <a:noFill/>
                    </a:lnTlToBr>
                    <a:lnBlToTr>
                      <a:noFill/>
                    </a:lnBlToTr>
                    <a:noFill/>
                  </a:tcPr>
                </a:tc>
              </a:tr>
            </a:tbl>
          </a:graphicData>
        </a:graphic>
      </p:graphicFrame>
      <p:sp>
        <p:nvSpPr>
          <p:cNvPr id="9" name="矩形 8"/>
          <p:cNvSpPr/>
          <p:nvPr/>
        </p:nvSpPr>
        <p:spPr>
          <a:xfrm>
            <a:off x="6416675" y="2306955"/>
            <a:ext cx="866775" cy="861060"/>
          </a:xfrm>
          <a:prstGeom prst="rect">
            <a:avLst/>
          </a:prstGeom>
          <a:solidFill>
            <a:srgbClr val="C79D61"/>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pitchFamily="34" charset="-122"/>
                <a:ea typeface="微软雅黑" panose="020B0503020204020204" pitchFamily="34" charset="-122"/>
              </a:rPr>
              <a:t>天正解读</a:t>
            </a:r>
            <a:endParaRPr lang="zh-CN" altLang="en-US" sz="2000" b="1" dirty="0">
              <a:latin typeface="微软雅黑" panose="020B0503020204020204" pitchFamily="34" charset="-122"/>
              <a:ea typeface="微软雅黑" panose="020B0503020204020204" pitchFamily="34" charset="-122"/>
            </a:endParaRPr>
          </a:p>
        </p:txBody>
      </p:sp>
      <p:sp>
        <p:nvSpPr>
          <p:cNvPr id="21" name="任意多边形 15"/>
          <p:cNvSpPr/>
          <p:nvPr/>
        </p:nvSpPr>
        <p:spPr>
          <a:xfrm>
            <a:off x="6417945" y="2306955"/>
            <a:ext cx="5457825" cy="3766185"/>
          </a:xfrm>
          <a:custGeom>
            <a:avLst/>
            <a:gdLst>
              <a:gd name="connsiteX0" fmla="*/ 1471 w 8595"/>
              <a:gd name="connsiteY0" fmla="*/ 10 h 5931"/>
              <a:gd name="connsiteX1" fmla="*/ 8595 w 8595"/>
              <a:gd name="connsiteY1" fmla="*/ 0 h 5931"/>
              <a:gd name="connsiteX2" fmla="*/ 8562 w 8595"/>
              <a:gd name="connsiteY2" fmla="*/ 5931 h 5931"/>
              <a:gd name="connsiteX3" fmla="*/ 0 w 8595"/>
              <a:gd name="connsiteY3" fmla="*/ 5919 h 5931"/>
              <a:gd name="connsiteX4" fmla="*/ 1 w 8595"/>
              <a:gd name="connsiteY4" fmla="*/ 1457 h 5931"/>
              <a:gd name="connsiteX5" fmla="*/ 1464 w 8595"/>
              <a:gd name="connsiteY5" fmla="*/ 1450 h 5931"/>
              <a:gd name="connsiteX6" fmla="*/ 1464 w 8595"/>
              <a:gd name="connsiteY6" fmla="*/ 2 h 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5" h="5931">
                <a:moveTo>
                  <a:pt x="1471" y="10"/>
                </a:moveTo>
                <a:lnTo>
                  <a:pt x="8595" y="0"/>
                </a:lnTo>
                <a:cubicBezTo>
                  <a:pt x="8590" y="1787"/>
                  <a:pt x="8568" y="4144"/>
                  <a:pt x="8562" y="5931"/>
                </a:cubicBezTo>
                <a:lnTo>
                  <a:pt x="0" y="5919"/>
                </a:lnTo>
                <a:lnTo>
                  <a:pt x="1" y="1457"/>
                </a:lnTo>
                <a:lnTo>
                  <a:pt x="1464" y="1450"/>
                </a:lnTo>
                <a:cubicBezTo>
                  <a:pt x="1464" y="1030"/>
                  <a:pt x="1464" y="423"/>
                  <a:pt x="1464" y="2"/>
                </a:cubicBezTo>
              </a:path>
            </a:pathLst>
          </a:custGeom>
          <a:ln w="12700">
            <a:solidFill>
              <a:srgbClr val="C7A064"/>
            </a:solidFill>
            <a:prstDash val="dash"/>
          </a:ln>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13" name="文本框 12"/>
          <p:cNvSpPr txBox="1"/>
          <p:nvPr/>
        </p:nvSpPr>
        <p:spPr>
          <a:xfrm>
            <a:off x="7334885" y="2264410"/>
            <a:ext cx="4557395" cy="1014730"/>
          </a:xfrm>
          <a:prstGeom prst="rect">
            <a:avLst/>
          </a:prstGeom>
          <a:noFill/>
        </p:spPr>
        <p:txBody>
          <a:bodyPr wrap="square" rtlCol="0">
            <a:spAutoFit/>
          </a:bodyPr>
          <a:p>
            <a:pPr marL="171450" indent="-171450" fontAlgn="auto">
              <a:lnSpc>
                <a:spcPct val="150000"/>
              </a:lnSpc>
              <a:spcBef>
                <a:spcPts val="0"/>
              </a:spcBef>
              <a:spcAft>
                <a:spcPts val="0"/>
              </a:spcAft>
              <a:buFont typeface="Wingdings" panose="05000000000000000000" charset="0"/>
              <a:buChar char="u"/>
            </a:pPr>
            <a:r>
              <a:rPr sz="1000">
                <a:latin typeface="微软雅黑" panose="020B0503020204020204" pitchFamily="34" charset="-122"/>
                <a:ea typeface="微软雅黑" panose="020B0503020204020204" pitchFamily="34" charset="-122"/>
                <a:cs typeface="微软雅黑" panose="020B0503020204020204" pitchFamily="34" charset="-122"/>
                <a:sym typeface="+mn-ea"/>
              </a:rPr>
              <a:t>此次住房消费者合法权益包含两方面合法权益：</a:t>
            </a:r>
            <a:r>
              <a:rPr sz="1000" b="1">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en-US" sz="1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000" b="1">
                <a:latin typeface="微软雅黑" panose="020B0503020204020204" pitchFamily="34" charset="-122"/>
                <a:ea typeface="微软雅黑" panose="020B0503020204020204" pitchFamily="34" charset="-122"/>
                <a:cs typeface="微软雅黑" panose="020B0503020204020204" pitchFamily="34" charset="-122"/>
                <a:sym typeface="+mn-ea"/>
              </a:rPr>
              <a:t>企业端</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：鉴于近期</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部分</a:t>
            </a:r>
            <a:endParaRPr lang="zh-CN"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fontAlgn="auto">
              <a:lnSpc>
                <a:spcPct val="150000"/>
              </a:lnSpc>
              <a:spcBef>
                <a:spcPts val="0"/>
              </a:spcBef>
              <a:spcAft>
                <a:spcPts val="0"/>
              </a:spcAft>
              <a:buFont typeface="Wingdings" panose="05000000000000000000" charset="0"/>
              <a:buNone/>
            </a:pPr>
            <a:r>
              <a:rPr sz="1000">
                <a:latin typeface="微软雅黑" panose="020B0503020204020204" pitchFamily="34" charset="-122"/>
                <a:ea typeface="微软雅黑" panose="020B0503020204020204" pitchFamily="34" charset="-122"/>
                <a:cs typeface="微软雅黑" panose="020B0503020204020204" pitchFamily="34" charset="-122"/>
                <a:sym typeface="+mn-ea"/>
              </a:rPr>
              <a:t>房企债务问题较多，楼盘有烂尾的可能，那么“住房消费者合法权益”既是保障住房的及时交付。从房企、政府、信贷金融机构多措并举，全力保障住房的及时竣工和交付，保障购房者的合法权益。</a:t>
            </a:r>
            <a:r>
              <a:rPr sz="1000" b="1">
                <a:latin typeface="微软雅黑" panose="020B0503020204020204" pitchFamily="34" charset="-122"/>
                <a:ea typeface="微软雅黑" panose="020B0503020204020204" pitchFamily="34" charset="-122"/>
                <a:cs typeface="微软雅黑" panose="020B0503020204020204" pitchFamily="34" charset="-122"/>
                <a:sym typeface="+mn-ea"/>
              </a:rPr>
              <a:t>②</a:t>
            </a:r>
            <a:r>
              <a:rPr lang="en-US" sz="1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sz="1000" b="1">
                <a:latin typeface="微软雅黑" panose="020B0503020204020204" pitchFamily="34" charset="-122"/>
                <a:ea typeface="微软雅黑" panose="020B0503020204020204" pitchFamily="34" charset="-122"/>
                <a:cs typeface="微软雅黑" panose="020B0503020204020204" pitchFamily="34" charset="-122"/>
                <a:sym typeface="+mn-ea"/>
              </a:rPr>
              <a:t>信贷端：</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从2020年首次提出</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6402705" y="3200400"/>
            <a:ext cx="5467985" cy="2861310"/>
          </a:xfrm>
          <a:prstGeom prst="rect">
            <a:avLst/>
          </a:prstGeom>
          <a:noFill/>
        </p:spPr>
        <p:txBody>
          <a:bodyPr wrap="square" rtlCol="0">
            <a:spAutoFit/>
          </a:bodyPr>
          <a:p>
            <a:pPr fontAlgn="auto">
              <a:lnSpc>
                <a:spcPct val="150000"/>
              </a:lnSpc>
              <a:spcBef>
                <a:spcPts val="0"/>
              </a:spcBef>
              <a:spcAft>
                <a:spcPts val="0"/>
              </a:spcAft>
            </a:pPr>
            <a:r>
              <a:rPr sz="1000">
                <a:latin typeface="微软雅黑" panose="020B0503020204020204" pitchFamily="34" charset="-122"/>
                <a:ea typeface="微软雅黑" panose="020B0503020204020204" pitchFamily="34" charset="-122"/>
                <a:cs typeface="微软雅黑" panose="020B0503020204020204" pitchFamily="34" charset="-122"/>
                <a:sym typeface="+mn-ea"/>
              </a:rPr>
              <a:t>“房地产是中国经</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济最大的灰犀牛”开始，各地各项信贷政策持续收紧，房企融资受限，</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建设周期延长，交房时间滞后，</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导致合法购房</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者</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权益收到损害。</a:t>
            </a:r>
            <a:endParaRPr sz="10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71450" indent="-171450" fontAlgn="auto">
              <a:lnSpc>
                <a:spcPct val="150000"/>
              </a:lnSpc>
              <a:spcBef>
                <a:spcPts val="0"/>
              </a:spcBef>
              <a:spcAft>
                <a:spcPts val="0"/>
              </a:spcAft>
              <a:buFont typeface="Wingdings" panose="05000000000000000000" charset="0"/>
              <a:buChar char="u"/>
            </a:pPr>
            <a:r>
              <a:rPr sz="1000">
                <a:latin typeface="微软雅黑" panose="020B0503020204020204" pitchFamily="34" charset="-122"/>
                <a:ea typeface="微软雅黑" panose="020B0503020204020204" pitchFamily="34" charset="-122"/>
                <a:cs typeface="微软雅黑" panose="020B0503020204020204" pitchFamily="34" charset="-122"/>
                <a:sym typeface="+mn-ea"/>
              </a:rPr>
              <a:t>此次依旧强调地产市场的健康发展，以此为目标，中央已持续释放的维稳信号，但政策效果仍有赖于地方政府及金融机构落实执行情况，包括对合理购房需求的信贷支持以及对稳健型房企经营的金融支持，保持房地产市场的平稳健康发展。</a:t>
            </a:r>
            <a:endParaRPr sz="100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fontAlgn="auto">
              <a:lnSpc>
                <a:spcPct val="150000"/>
              </a:lnSpc>
              <a:spcBef>
                <a:spcPts val="0"/>
              </a:spcBef>
              <a:spcAft>
                <a:spcPts val="0"/>
              </a:spcAft>
              <a:buFont typeface="Wingdings" panose="05000000000000000000" charset="0"/>
              <a:buChar char="u"/>
            </a:pP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研判</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四季度信贷政策宽松的动作会</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相对</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较多，对于刚需购房者利好</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偏向</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加大，</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预计各个房企为加快资金回笼，仍将加大推盘力度，</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但因近期政策加压及</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部分大型</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房企</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资金链</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波动，购房需求观望情绪较重，市场</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去化周期相较于同期逐渐放缓</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000">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fontAlgn="auto">
              <a:lnSpc>
                <a:spcPct val="150000"/>
              </a:lnSpc>
              <a:spcBef>
                <a:spcPts val="0"/>
              </a:spcBef>
              <a:spcAft>
                <a:spcPts val="0"/>
              </a:spcAft>
              <a:buFont typeface="Wingdings" panose="05000000000000000000" charset="0"/>
              <a:buChar char="u"/>
            </a:pPr>
            <a:r>
              <a:rPr sz="1000">
                <a:latin typeface="微软雅黑" panose="020B0503020204020204" pitchFamily="34" charset="-122"/>
                <a:ea typeface="微软雅黑" panose="020B0503020204020204" pitchFamily="34" charset="-122"/>
                <a:cs typeface="微软雅黑" panose="020B0503020204020204" pitchFamily="34" charset="-122"/>
                <a:sym typeface="+mn-ea"/>
              </a:rPr>
              <a:t>结合本次三季度会议提出的“房地产两维护”，房地产金融审慎管理和市场调控等方面均有可能</a:t>
            </a:r>
            <a:r>
              <a:rPr lang="zh-CN" sz="1000">
                <a:latin typeface="微软雅黑" panose="020B0503020204020204" pitchFamily="34" charset="-122"/>
                <a:ea typeface="微软雅黑" panose="020B0503020204020204" pitchFamily="34" charset="-122"/>
                <a:cs typeface="微软雅黑" panose="020B0503020204020204" pitchFamily="34" charset="-122"/>
                <a:sym typeface="+mn-ea"/>
              </a:rPr>
              <a:t>提出</a:t>
            </a:r>
            <a:r>
              <a:rPr sz="1000">
                <a:latin typeface="微软雅黑" panose="020B0503020204020204" pitchFamily="34" charset="-122"/>
                <a:ea typeface="微软雅黑" panose="020B0503020204020204" pitchFamily="34" charset="-122"/>
                <a:cs typeface="微软雅黑" panose="020B0503020204020204" pitchFamily="34" charset="-122"/>
                <a:sym typeface="+mn-ea"/>
              </a:rPr>
              <a:t>更精细化要求，避免“一刀切”之后伤筋动骨，预计短期内按揭贷款额度、放款时间等保障购房者权益的相关政策均会有一定的改善空间，促进住房需求的正常释放，引导房企稳健经营，维护房地产市场健康发展。</a:t>
            </a:r>
            <a:endParaRPr lang="en-US" altLang="zh-CN" sz="10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nvPicPr>
        <p:blipFill>
          <a:blip r:embed="rId1">
            <a:alphaModFix amt="20000"/>
          </a:blip>
          <a:stretch>
            <a:fillRect/>
          </a:stretch>
        </p:blipFill>
        <p:spPr>
          <a:xfrm>
            <a:off x="2138077" y="5648706"/>
            <a:ext cx="2543605" cy="726744"/>
          </a:xfrm>
          <a:prstGeom prst="rect">
            <a:avLst/>
          </a:prstGeom>
        </p:spPr>
      </p:pic>
      <p:pic>
        <p:nvPicPr>
          <p:cNvPr id="26" name="图片 25" descr="文本&#10;&#10;描述已自动生成"/>
          <p:cNvPicPr>
            <a:picLocks noChangeAspect="1"/>
          </p:cNvPicPr>
          <p:nvPr/>
        </p:nvPicPr>
        <p:blipFill>
          <a:blip r:embed="rId2">
            <a:alphaModFix amt="20000"/>
          </a:blip>
          <a:stretch>
            <a:fillRect/>
          </a:stretch>
        </p:blipFill>
        <p:spPr>
          <a:xfrm>
            <a:off x="392430" y="3075940"/>
            <a:ext cx="6236970" cy="961390"/>
          </a:xfrm>
          <a:prstGeom prst="rect">
            <a:avLst/>
          </a:prstGeom>
        </p:spPr>
      </p:pic>
      <p:sp>
        <p:nvSpPr>
          <p:cNvPr id="4" name="矩形 3"/>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政策环境</a:t>
            </a:r>
            <a:endParaRPr lang="zh-CN" altLang="en-US" b="1" dirty="0">
              <a:latin typeface="微软雅黑" panose="020B0503020204020204" pitchFamily="34" charset="-122"/>
              <a:ea typeface="微软雅黑" panose="020B0503020204020204" pitchFamily="34" charset="-122"/>
            </a:endParaRPr>
          </a:p>
        </p:txBody>
      </p:sp>
      <p:sp>
        <p:nvSpPr>
          <p:cNvPr id="5" name="object 5"/>
          <p:cNvSpPr txBox="1"/>
          <p:nvPr/>
        </p:nvSpPr>
        <p:spPr>
          <a:xfrm>
            <a:off x="295910" y="924560"/>
            <a:ext cx="11142980" cy="398780"/>
          </a:xfrm>
          <a:prstGeom prst="rect">
            <a:avLst/>
          </a:prstGeom>
          <a:noFill/>
        </p:spPr>
        <p:txBody>
          <a:bodyPr vert="horz" wrap="square" lIns="91440" tIns="45720" rIns="91440" bIns="45720" rtlCol="0">
            <a:spAutoFit/>
          </a:bodyPr>
          <a:p>
            <a:pPr lvl="0" algn="l">
              <a:lnSpc>
                <a:spcPct val="125000"/>
              </a:lnSpc>
              <a:buClrTx/>
              <a:buSzTx/>
              <a:buFontTx/>
            </a:pPr>
            <a:r>
              <a:rPr lang="zh-CN" sz="1600" b="1" dirty="0">
                <a:solidFill>
                  <a:srgbClr val="C7A064"/>
                </a:solidFill>
                <a:latin typeface="微软雅黑" panose="020B0503020204020204" pitchFamily="34" charset="-122"/>
                <a:ea typeface="微软雅黑" panose="020B0503020204020204" pitchFamily="34" charset="-122"/>
                <a:sym typeface="+mn-ea"/>
              </a:rPr>
              <a:t>9</a:t>
            </a:r>
            <a:r>
              <a:rPr lang="zh-CN" sz="1600" b="1" dirty="0">
                <a:solidFill>
                  <a:srgbClr val="C7A064"/>
                </a:solidFill>
                <a:latin typeface="微软雅黑" panose="020B0503020204020204" pitchFamily="34" charset="-122"/>
                <a:ea typeface="微软雅黑" panose="020B0503020204020204" pitchFamily="34" charset="-122"/>
                <a:sym typeface="+mn-ea"/>
              </a:rPr>
              <a:t>月</a:t>
            </a:r>
            <a:r>
              <a:rPr lang="zh-CN" sz="1600" b="1" dirty="0">
                <a:solidFill>
                  <a:srgbClr val="C7A064"/>
                </a:solidFill>
                <a:latin typeface="微软雅黑" panose="020B0503020204020204" pitchFamily="34" charset="-122"/>
                <a:ea typeface="微软雅黑" panose="020B0503020204020204" pitchFamily="34" charset="-122"/>
                <a:sym typeface="+mn-ea"/>
              </a:rPr>
              <a:t>10</a:t>
            </a:r>
            <a:r>
              <a:rPr lang="zh-CN" sz="1600" b="1" dirty="0">
                <a:solidFill>
                  <a:srgbClr val="C7A064"/>
                </a:solidFill>
                <a:latin typeface="微软雅黑" panose="020B0503020204020204" pitchFamily="34" charset="-122"/>
                <a:ea typeface="微软雅黑" panose="020B0503020204020204" pitchFamily="34" charset="-122"/>
                <a:sym typeface="+mn-ea"/>
              </a:rPr>
              <a:t>日，</a:t>
            </a:r>
            <a:r>
              <a:rPr lang="zh-CN" sz="1600" b="1" dirty="0">
                <a:solidFill>
                  <a:srgbClr val="C7A064"/>
                </a:solidFill>
                <a:latin typeface="微软雅黑" panose="020B0503020204020204" pitchFamily="34" charset="-122"/>
                <a:ea typeface="微软雅黑" panose="020B0503020204020204" pitchFamily="34" charset="-122"/>
                <a:sym typeface="+mn-ea"/>
              </a:rPr>
              <a:t>住</a:t>
            </a:r>
            <a:r>
              <a:rPr lang="zh-CN" sz="1600" b="1" dirty="0">
                <a:solidFill>
                  <a:srgbClr val="C7A064"/>
                </a:solidFill>
                <a:latin typeface="微软雅黑" panose="020B0503020204020204" pitchFamily="34" charset="-122"/>
                <a:ea typeface="微软雅黑" panose="020B0503020204020204" pitchFamily="34" charset="-122"/>
                <a:sym typeface="+mn-ea"/>
              </a:rPr>
              <a:t>房和城乡建设部发</a:t>
            </a:r>
            <a:r>
              <a:rPr lang="zh-CN" sz="1600" b="1" dirty="0">
                <a:solidFill>
                  <a:srgbClr val="C7A064"/>
                </a:solidFill>
                <a:latin typeface="微软雅黑" panose="020B0503020204020204" pitchFamily="34" charset="-122"/>
                <a:ea typeface="微软雅黑" panose="020B0503020204020204" pitchFamily="34" charset="-122"/>
                <a:sym typeface="+mn-ea"/>
              </a:rPr>
              <a:t>布</a:t>
            </a:r>
            <a:r>
              <a:rPr lang="zh-CN" sz="1600" b="1" dirty="0">
                <a:solidFill>
                  <a:srgbClr val="C7A064"/>
                </a:solidFill>
                <a:latin typeface="微软雅黑" panose="020B0503020204020204" pitchFamily="34" charset="-122"/>
                <a:ea typeface="微软雅黑" panose="020B0503020204020204" pitchFamily="34" charset="-122"/>
                <a:sym typeface="+mn-ea"/>
              </a:rPr>
              <a:t>《关于加强超高层建筑规划建设管理的通</a:t>
            </a:r>
            <a:r>
              <a:rPr lang="zh-CN" sz="1600" b="1" dirty="0">
                <a:solidFill>
                  <a:srgbClr val="C7A064"/>
                </a:solidFill>
                <a:latin typeface="微软雅黑" panose="020B0503020204020204" pitchFamily="34" charset="-122"/>
                <a:ea typeface="微软雅黑" panose="020B0503020204020204" pitchFamily="34" charset="-122"/>
                <a:sym typeface="+mn-ea"/>
              </a:rPr>
              <a:t>知</a:t>
            </a:r>
            <a:r>
              <a:rPr lang="zh-CN" sz="1600" b="1" dirty="0">
                <a:solidFill>
                  <a:srgbClr val="C7A064"/>
                </a:solidFill>
                <a:latin typeface="微软雅黑" panose="020B0503020204020204" pitchFamily="34" charset="-122"/>
                <a:ea typeface="微软雅黑" panose="020B0503020204020204" pitchFamily="34" charset="-122"/>
                <a:sym typeface="+mn-ea"/>
              </a:rPr>
              <a:t>(</a:t>
            </a:r>
            <a:r>
              <a:rPr lang="zh-CN" sz="1600" b="1" dirty="0">
                <a:solidFill>
                  <a:srgbClr val="C7A064"/>
                </a:solidFill>
                <a:latin typeface="微软雅黑" panose="020B0503020204020204" pitchFamily="34" charset="-122"/>
                <a:ea typeface="微软雅黑" panose="020B0503020204020204" pitchFamily="34" charset="-122"/>
                <a:sym typeface="+mn-ea"/>
              </a:rPr>
              <a:t>征求意见稿</a:t>
            </a:r>
            <a:r>
              <a:rPr lang="zh-CN" sz="1600" b="1" dirty="0">
                <a:solidFill>
                  <a:srgbClr val="C7A064"/>
                </a:solidFill>
                <a:latin typeface="微软雅黑" panose="020B0503020204020204" pitchFamily="34" charset="-122"/>
                <a:ea typeface="微软雅黑" panose="020B0503020204020204" pitchFamily="34" charset="-122"/>
                <a:sym typeface="+mn-ea"/>
              </a:rPr>
              <a:t>)</a:t>
            </a:r>
            <a:r>
              <a:rPr lang="zh-CN" sz="1600" b="1" dirty="0">
                <a:solidFill>
                  <a:srgbClr val="C7A064"/>
                </a:solidFill>
                <a:latin typeface="微软雅黑" panose="020B0503020204020204" pitchFamily="34" charset="-122"/>
                <a:ea typeface="微软雅黑" panose="020B0503020204020204" pitchFamily="34" charset="-122"/>
                <a:sym typeface="+mn-ea"/>
              </a:rPr>
              <a:t>》严格控制新建超高层建筑。</a:t>
            </a:r>
            <a:endParaRPr lang="zh-CN" sz="1600" b="1" dirty="0">
              <a:solidFill>
                <a:srgbClr val="C7A064"/>
              </a:solidFill>
              <a:latin typeface="微软雅黑" panose="020B0503020204020204" pitchFamily="34" charset="-122"/>
              <a:ea typeface="微软雅黑" panose="020B0503020204020204" pitchFamily="34" charset="-122"/>
              <a:sym typeface="+mn-ea"/>
            </a:endParaRPr>
          </a:p>
        </p:txBody>
      </p:sp>
      <p:sp>
        <p:nvSpPr>
          <p:cNvPr id="7" name="object 7"/>
          <p:cNvSpPr txBox="1">
            <a:spLocks noGrp="1"/>
          </p:cNvSpPr>
          <p:nvPr/>
        </p:nvSpPr>
        <p:spPr>
          <a:xfrm>
            <a:off x="346075" y="1304290"/>
            <a:ext cx="10486390" cy="645160"/>
          </a:xfrm>
          <a:prstGeom prst="rect">
            <a:avLst/>
          </a:prstGeom>
          <a:noFill/>
        </p:spPr>
        <p:txBody>
          <a:bodyPr vert="horz" wrap="square" lIns="91440" tIns="45720" rIns="91440" bIns="45720" rtlCol="0">
            <a:spAutoFit/>
          </a:bodyPr>
          <a:p>
            <a:pPr lvl="0" algn="l">
              <a:lnSpc>
                <a:spcPct val="150000"/>
              </a:lnSpc>
              <a:buClrTx/>
              <a:buSzTx/>
              <a:buFontTx/>
            </a:pPr>
            <a:r>
              <a:rPr lang="en-US" altLang="zh-CN" sz="1200" dirty="0">
                <a:latin typeface="微软雅黑" panose="020B0503020204020204" pitchFamily="34" charset="-122"/>
                <a:ea typeface="微软雅黑" panose="020B0503020204020204" pitchFamily="34" charset="-122"/>
                <a:sym typeface="+mn-ea"/>
              </a:rPr>
              <a:t>住建部在《</a:t>
            </a:r>
            <a:r>
              <a:rPr lang="en-US" altLang="zh-CN" sz="1200" dirty="0">
                <a:latin typeface="微软雅黑" panose="020B0503020204020204" pitchFamily="34" charset="-122"/>
                <a:ea typeface="微软雅黑" panose="020B0503020204020204" pitchFamily="34" charset="-122"/>
                <a:sym typeface="+mn-ea"/>
              </a:rPr>
              <a:t>关</a:t>
            </a:r>
            <a:r>
              <a:rPr lang="en-US" altLang="zh-CN" sz="1200" dirty="0">
                <a:latin typeface="微软雅黑" panose="020B0503020204020204" pitchFamily="34" charset="-122"/>
                <a:ea typeface="微软雅黑" panose="020B0503020204020204" pitchFamily="34" charset="-122"/>
                <a:sym typeface="+mn-ea"/>
              </a:rPr>
              <a:t>于</a:t>
            </a:r>
            <a:r>
              <a:rPr lang="en-US" altLang="zh-CN" sz="1200" dirty="0">
                <a:latin typeface="微软雅黑" panose="020B0503020204020204" pitchFamily="34" charset="-122"/>
                <a:ea typeface="微软雅黑" panose="020B0503020204020204" pitchFamily="34" charset="-122"/>
                <a:sym typeface="+mn-ea"/>
              </a:rPr>
              <a:t>加</a:t>
            </a:r>
            <a:r>
              <a:rPr lang="en-US" altLang="zh-CN" sz="1200" dirty="0">
                <a:latin typeface="微软雅黑" panose="020B0503020204020204" pitchFamily="34" charset="-122"/>
                <a:ea typeface="微软雅黑" panose="020B0503020204020204" pitchFamily="34" charset="-122"/>
                <a:sym typeface="+mn-ea"/>
              </a:rPr>
              <a:t>强</a:t>
            </a:r>
            <a:r>
              <a:rPr lang="en-US" altLang="zh-CN" sz="1200" dirty="0">
                <a:latin typeface="微软雅黑" panose="020B0503020204020204" pitchFamily="34" charset="-122"/>
                <a:ea typeface="微软雅黑" panose="020B0503020204020204" pitchFamily="34" charset="-122"/>
                <a:sym typeface="+mn-ea"/>
              </a:rPr>
              <a:t>超</a:t>
            </a:r>
            <a:r>
              <a:rPr lang="en-US" altLang="zh-CN" sz="1200" dirty="0">
                <a:latin typeface="微软雅黑" panose="020B0503020204020204" pitchFamily="34" charset="-122"/>
                <a:ea typeface="微软雅黑" panose="020B0503020204020204" pitchFamily="34" charset="-122"/>
                <a:sym typeface="+mn-ea"/>
              </a:rPr>
              <a:t>高</a:t>
            </a:r>
            <a:r>
              <a:rPr lang="en-US" altLang="zh-CN" sz="1200" dirty="0">
                <a:latin typeface="微软雅黑" panose="020B0503020204020204" pitchFamily="34" charset="-122"/>
                <a:ea typeface="微软雅黑" panose="020B0503020204020204" pitchFamily="34" charset="-122"/>
                <a:sym typeface="+mn-ea"/>
              </a:rPr>
              <a:t>层</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筑</a:t>
            </a:r>
            <a:r>
              <a:rPr lang="en-US" altLang="zh-CN" sz="1200" dirty="0">
                <a:latin typeface="微软雅黑" panose="020B0503020204020204" pitchFamily="34" charset="-122"/>
                <a:ea typeface="微软雅黑" panose="020B0503020204020204" pitchFamily="34" charset="-122"/>
                <a:sym typeface="+mn-ea"/>
              </a:rPr>
              <a:t>规</a:t>
            </a:r>
            <a:r>
              <a:rPr lang="en-US" altLang="zh-CN" sz="1200" dirty="0">
                <a:latin typeface="微软雅黑" panose="020B0503020204020204" pitchFamily="34" charset="-122"/>
                <a:ea typeface="微软雅黑" panose="020B0503020204020204" pitchFamily="34" charset="-122"/>
                <a:sym typeface="+mn-ea"/>
              </a:rPr>
              <a:t>划</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设</a:t>
            </a:r>
            <a:r>
              <a:rPr lang="en-US" altLang="zh-CN" sz="1200" dirty="0">
                <a:latin typeface="微软雅黑" panose="020B0503020204020204" pitchFamily="34" charset="-122"/>
                <a:ea typeface="微软雅黑" panose="020B0503020204020204" pitchFamily="34" charset="-122"/>
                <a:sym typeface="+mn-ea"/>
              </a:rPr>
              <a:t>管</a:t>
            </a:r>
            <a:r>
              <a:rPr lang="en-US" altLang="zh-CN" sz="1200" dirty="0">
                <a:latin typeface="微软雅黑" panose="020B0503020204020204" pitchFamily="34" charset="-122"/>
                <a:ea typeface="微软雅黑" panose="020B0503020204020204" pitchFamily="34" charset="-122"/>
                <a:sym typeface="+mn-ea"/>
              </a:rPr>
              <a:t>理</a:t>
            </a:r>
            <a:r>
              <a:rPr lang="en-US" altLang="zh-CN" sz="1200" dirty="0">
                <a:latin typeface="微软雅黑" panose="020B0503020204020204" pitchFamily="34" charset="-122"/>
                <a:ea typeface="微软雅黑" panose="020B0503020204020204" pitchFamily="34" charset="-122"/>
                <a:sym typeface="+mn-ea"/>
              </a:rPr>
              <a:t>的</a:t>
            </a:r>
            <a:r>
              <a:rPr lang="en-US" altLang="zh-CN" sz="1200" dirty="0">
                <a:latin typeface="微软雅黑" panose="020B0503020204020204" pitchFamily="34" charset="-122"/>
                <a:ea typeface="微软雅黑" panose="020B0503020204020204" pitchFamily="34" charset="-122"/>
                <a:sym typeface="+mn-ea"/>
              </a:rPr>
              <a:t>通</a:t>
            </a:r>
            <a:r>
              <a:rPr lang="en-US" altLang="zh-CN" sz="1200" dirty="0">
                <a:latin typeface="微软雅黑" panose="020B0503020204020204" pitchFamily="34" charset="-122"/>
                <a:ea typeface="微软雅黑" panose="020B0503020204020204" pitchFamily="34" charset="-122"/>
                <a:sym typeface="+mn-ea"/>
              </a:rPr>
              <a:t>知（征求意见稿）</a:t>
            </a:r>
            <a:r>
              <a:rPr lang="en-US" altLang="zh-CN" sz="1200" dirty="0">
                <a:latin typeface="微软雅黑" panose="020B0503020204020204" pitchFamily="34" charset="-122"/>
                <a:ea typeface="微软雅黑" panose="020B0503020204020204" pitchFamily="34" charset="-122"/>
                <a:sym typeface="+mn-ea"/>
              </a:rPr>
              <a:t>》 </a:t>
            </a:r>
            <a:r>
              <a:rPr lang="en-US" altLang="zh-CN" sz="1200" dirty="0">
                <a:latin typeface="微软雅黑" panose="020B0503020204020204" pitchFamily="34" charset="-122"/>
                <a:ea typeface="微软雅黑" panose="020B0503020204020204" pitchFamily="34" charset="-122"/>
                <a:sym typeface="+mn-ea"/>
              </a:rPr>
              <a:t>中提出</a:t>
            </a:r>
            <a:r>
              <a:rPr lang="en-US" altLang="zh-CN"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城区</a:t>
            </a:r>
            <a:r>
              <a:rPr lang="en-US" altLang="zh-CN" sz="1200" dirty="0">
                <a:latin typeface="微软雅黑" panose="020B0503020204020204" pitchFamily="34" charset="-122"/>
                <a:ea typeface="微软雅黑" panose="020B0503020204020204" pitchFamily="34" charset="-122"/>
                <a:sym typeface="+mn-ea"/>
              </a:rPr>
              <a:t>常</a:t>
            </a:r>
            <a:r>
              <a:rPr lang="en-US" altLang="zh-CN" sz="1200" dirty="0">
                <a:latin typeface="微软雅黑" panose="020B0503020204020204" pitchFamily="34" charset="-122"/>
                <a:ea typeface="微软雅黑" panose="020B0503020204020204" pitchFamily="34" charset="-122"/>
                <a:sym typeface="+mn-ea"/>
              </a:rPr>
              <a:t>住</a:t>
            </a:r>
            <a:r>
              <a:rPr lang="en-US" altLang="zh-CN" sz="1200" dirty="0">
                <a:latin typeface="微软雅黑" panose="020B0503020204020204" pitchFamily="34" charset="-122"/>
                <a:ea typeface="微软雅黑" panose="020B0503020204020204" pitchFamily="34" charset="-122"/>
                <a:sym typeface="+mn-ea"/>
              </a:rPr>
              <a:t>人</a:t>
            </a:r>
            <a:r>
              <a:rPr lang="en-US" altLang="zh-CN" sz="1200" dirty="0">
                <a:latin typeface="微软雅黑" panose="020B0503020204020204" pitchFamily="34" charset="-122"/>
                <a:ea typeface="微软雅黑" panose="020B0503020204020204" pitchFamily="34" charset="-122"/>
                <a:sym typeface="+mn-ea"/>
              </a:rPr>
              <a:t>口</a:t>
            </a:r>
            <a:r>
              <a:rPr lang="en-US" altLang="zh-CN" sz="1200" dirty="0">
                <a:latin typeface="微软雅黑" panose="020B0503020204020204" pitchFamily="34" charset="-122"/>
                <a:ea typeface="微软雅黑" panose="020B0503020204020204" pitchFamily="34" charset="-122"/>
                <a:sym typeface="+mn-ea"/>
              </a:rPr>
              <a:t>300</a:t>
            </a:r>
            <a:r>
              <a:rPr lang="en-US" altLang="zh-CN" sz="1200" dirty="0">
                <a:latin typeface="微软雅黑" panose="020B0503020204020204" pitchFamily="34" charset="-122"/>
                <a:ea typeface="微软雅黑" panose="020B0503020204020204" pitchFamily="34" charset="-122"/>
                <a:sym typeface="+mn-ea"/>
              </a:rPr>
              <a:t>万人口</a:t>
            </a:r>
            <a:r>
              <a:rPr lang="en-US" altLang="zh-CN" sz="1200" dirty="0">
                <a:latin typeface="微软雅黑" panose="020B0503020204020204" pitchFamily="34" charset="-122"/>
                <a:ea typeface="微软雅黑" panose="020B0503020204020204" pitchFamily="34" charset="-122"/>
                <a:sym typeface="+mn-ea"/>
              </a:rPr>
              <a:t>以</a:t>
            </a:r>
            <a:r>
              <a:rPr lang="en-US" altLang="zh-CN" sz="1200" dirty="0">
                <a:latin typeface="微软雅黑" panose="020B0503020204020204" pitchFamily="34" charset="-122"/>
                <a:ea typeface="微软雅黑" panose="020B0503020204020204" pitchFamily="34" charset="-122"/>
                <a:sym typeface="+mn-ea"/>
              </a:rPr>
              <a:t>下城</a:t>
            </a:r>
            <a:r>
              <a:rPr lang="en-US" altLang="zh-CN" sz="1200" dirty="0">
                <a:latin typeface="微软雅黑" panose="020B0503020204020204" pitchFamily="34" charset="-122"/>
                <a:ea typeface="微软雅黑" panose="020B0503020204020204" pitchFamily="34" charset="-122"/>
                <a:sym typeface="+mn-ea"/>
              </a:rPr>
              <a:t>市</a:t>
            </a:r>
            <a:r>
              <a:rPr lang="en-US" altLang="zh-CN" sz="1200" dirty="0">
                <a:latin typeface="微软雅黑" panose="020B0503020204020204" pitchFamily="34" charset="-122"/>
                <a:ea typeface="微软雅黑" panose="020B0503020204020204" pitchFamily="34" charset="-122"/>
                <a:sym typeface="+mn-ea"/>
              </a:rPr>
              <a:t>严</a:t>
            </a:r>
            <a:r>
              <a:rPr lang="en-US" altLang="zh-CN" sz="1200" dirty="0">
                <a:latin typeface="微软雅黑" panose="020B0503020204020204" pitchFamily="34" charset="-122"/>
                <a:ea typeface="微软雅黑" panose="020B0503020204020204" pitchFamily="34" charset="-122"/>
                <a:sym typeface="+mn-ea"/>
              </a:rPr>
              <a:t>格</a:t>
            </a:r>
            <a:r>
              <a:rPr lang="en-US" altLang="zh-CN" sz="1200" dirty="0">
                <a:latin typeface="微软雅黑" panose="020B0503020204020204" pitchFamily="34" charset="-122"/>
                <a:ea typeface="微软雅黑" panose="020B0503020204020204" pitchFamily="34" charset="-122"/>
                <a:sym typeface="+mn-ea"/>
              </a:rPr>
              <a:t>限制</a:t>
            </a:r>
            <a:r>
              <a:rPr lang="en-US" altLang="zh-CN" sz="1200" dirty="0">
                <a:latin typeface="微软雅黑" panose="020B0503020204020204" pitchFamily="34" charset="-122"/>
                <a:ea typeface="微软雅黑" panose="020B0503020204020204" pitchFamily="34" charset="-122"/>
                <a:sym typeface="+mn-ea"/>
              </a:rPr>
              <a:t>新</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150</a:t>
            </a:r>
            <a:r>
              <a:rPr lang="en-US" altLang="zh-CN" sz="1200" dirty="0">
                <a:latin typeface="微软雅黑" panose="020B0503020204020204" pitchFamily="34" charset="-122"/>
                <a:ea typeface="微软雅黑" panose="020B0503020204020204" pitchFamily="34" charset="-122"/>
                <a:sym typeface="+mn-ea"/>
              </a:rPr>
              <a:t>米以上超高层</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筑</a:t>
            </a:r>
            <a:r>
              <a:rPr lang="en-US" altLang="zh-CN"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不</a:t>
            </a:r>
            <a:r>
              <a:rPr lang="en-US" altLang="zh-CN" sz="1200" dirty="0">
                <a:latin typeface="微软雅黑" panose="020B0503020204020204" pitchFamily="34" charset="-122"/>
                <a:ea typeface="微软雅黑" panose="020B0503020204020204" pitchFamily="34" charset="-122"/>
                <a:sym typeface="+mn-ea"/>
              </a:rPr>
              <a:t>得</a:t>
            </a:r>
            <a:r>
              <a:rPr lang="en-US" altLang="zh-CN" sz="1200" dirty="0">
                <a:latin typeface="微软雅黑" panose="020B0503020204020204" pitchFamily="34" charset="-122"/>
                <a:ea typeface="微软雅黑" panose="020B0503020204020204" pitchFamily="34" charset="-122"/>
                <a:sym typeface="+mn-ea"/>
              </a:rPr>
              <a:t>新</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250</a:t>
            </a:r>
            <a:r>
              <a:rPr lang="en-US" altLang="zh-CN" sz="1200" dirty="0">
                <a:latin typeface="微软雅黑" panose="020B0503020204020204" pitchFamily="34" charset="-122"/>
                <a:ea typeface="微软雅黑" panose="020B0503020204020204" pitchFamily="34" charset="-122"/>
                <a:sym typeface="+mn-ea"/>
              </a:rPr>
              <a:t>米以上</a:t>
            </a:r>
            <a:r>
              <a:rPr lang="en-US" altLang="zh-CN" sz="1200" dirty="0">
                <a:latin typeface="微软雅黑" panose="020B0503020204020204" pitchFamily="34" charset="-122"/>
                <a:ea typeface="微软雅黑" panose="020B0503020204020204" pitchFamily="34" charset="-122"/>
                <a:sym typeface="+mn-ea"/>
              </a:rPr>
              <a:t>超</a:t>
            </a:r>
            <a:r>
              <a:rPr lang="en-US" altLang="zh-CN" sz="1200" dirty="0">
                <a:latin typeface="微软雅黑" panose="020B0503020204020204" pitchFamily="34" charset="-122"/>
                <a:ea typeface="微软雅黑" panose="020B0503020204020204" pitchFamily="34" charset="-122"/>
                <a:sym typeface="+mn-ea"/>
              </a:rPr>
              <a:t>高层</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筑</a:t>
            </a:r>
            <a:r>
              <a:rPr lang="en-US" altLang="zh-CN" sz="1200" dirty="0">
                <a:latin typeface="微软雅黑" panose="020B0503020204020204" pitchFamily="34" charset="-122"/>
                <a:ea typeface="微软雅黑" panose="020B0503020204020204" pitchFamily="34" charset="-122"/>
                <a:sym typeface="+mn-ea"/>
              </a:rPr>
              <a:t>。</a:t>
            </a:r>
            <a:r>
              <a:rPr lang="en-US" altLang="zh-CN" sz="1200" dirty="0">
                <a:latin typeface="微软雅黑" panose="020B0503020204020204" pitchFamily="34" charset="-122"/>
                <a:ea typeface="微软雅黑" panose="020B0503020204020204" pitchFamily="34" charset="-122"/>
                <a:sym typeface="+mn-ea"/>
              </a:rPr>
              <a:t>城区</a:t>
            </a:r>
            <a:r>
              <a:rPr lang="en-US" altLang="zh-CN" sz="1200" dirty="0">
                <a:latin typeface="微软雅黑" panose="020B0503020204020204" pitchFamily="34" charset="-122"/>
                <a:ea typeface="微软雅黑" panose="020B0503020204020204" pitchFamily="34" charset="-122"/>
                <a:sym typeface="+mn-ea"/>
              </a:rPr>
              <a:t>常</a:t>
            </a:r>
            <a:r>
              <a:rPr lang="en-US" altLang="zh-CN" sz="1200" dirty="0">
                <a:latin typeface="微软雅黑" panose="020B0503020204020204" pitchFamily="34" charset="-122"/>
                <a:ea typeface="微软雅黑" panose="020B0503020204020204" pitchFamily="34" charset="-122"/>
                <a:sym typeface="+mn-ea"/>
              </a:rPr>
              <a:t>住人</a:t>
            </a:r>
            <a:r>
              <a:rPr lang="en-US" altLang="zh-CN" sz="1200" dirty="0">
                <a:latin typeface="微软雅黑" panose="020B0503020204020204" pitchFamily="34" charset="-122"/>
                <a:ea typeface="微软雅黑" panose="020B0503020204020204" pitchFamily="34" charset="-122"/>
                <a:sym typeface="+mn-ea"/>
              </a:rPr>
              <a:t>口</a:t>
            </a:r>
            <a:r>
              <a:rPr lang="en-US" altLang="zh-CN" sz="1200" dirty="0">
                <a:latin typeface="微软雅黑" panose="020B0503020204020204" pitchFamily="34" charset="-122"/>
                <a:ea typeface="微软雅黑" panose="020B0503020204020204" pitchFamily="34" charset="-122"/>
                <a:sym typeface="+mn-ea"/>
              </a:rPr>
              <a:t>300</a:t>
            </a:r>
            <a:r>
              <a:rPr lang="en-US" altLang="zh-CN" sz="1200" dirty="0">
                <a:latin typeface="微软雅黑" panose="020B0503020204020204" pitchFamily="34" charset="-122"/>
                <a:ea typeface="微软雅黑" panose="020B0503020204020204" pitchFamily="34" charset="-122"/>
                <a:sym typeface="+mn-ea"/>
              </a:rPr>
              <a:t>万以上城</a:t>
            </a:r>
            <a:r>
              <a:rPr lang="en-US" altLang="zh-CN" sz="1200" dirty="0">
                <a:latin typeface="微软雅黑" panose="020B0503020204020204" pitchFamily="34" charset="-122"/>
                <a:ea typeface="微软雅黑" panose="020B0503020204020204" pitchFamily="34" charset="-122"/>
                <a:sym typeface="+mn-ea"/>
              </a:rPr>
              <a:t>市</a:t>
            </a:r>
            <a:r>
              <a:rPr lang="en-US" altLang="zh-CN" sz="1200" dirty="0">
                <a:latin typeface="微软雅黑" panose="020B0503020204020204" pitchFamily="34" charset="-122"/>
                <a:ea typeface="微软雅黑" panose="020B0503020204020204" pitchFamily="34" charset="-122"/>
                <a:sym typeface="+mn-ea"/>
              </a:rPr>
              <a:t>严格</a:t>
            </a:r>
            <a:r>
              <a:rPr lang="en-US" altLang="zh-CN" sz="1200" dirty="0">
                <a:latin typeface="微软雅黑" panose="020B0503020204020204" pitchFamily="34" charset="-122"/>
                <a:ea typeface="微软雅黑" panose="020B0503020204020204" pitchFamily="34" charset="-122"/>
                <a:sym typeface="+mn-ea"/>
              </a:rPr>
              <a:t>新</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250米</a:t>
            </a:r>
            <a:r>
              <a:rPr lang="en-US" altLang="zh-CN" sz="1200" dirty="0">
                <a:latin typeface="微软雅黑" panose="020B0503020204020204" pitchFamily="34" charset="-122"/>
                <a:ea typeface="微软雅黑" panose="020B0503020204020204" pitchFamily="34" charset="-122"/>
                <a:sym typeface="+mn-ea"/>
              </a:rPr>
              <a:t>以上</a:t>
            </a:r>
            <a:r>
              <a:rPr lang="en-US" altLang="zh-CN" sz="1200" dirty="0">
                <a:latin typeface="微软雅黑" panose="020B0503020204020204" pitchFamily="34" charset="-122"/>
                <a:ea typeface="微软雅黑" panose="020B0503020204020204" pitchFamily="34" charset="-122"/>
                <a:sym typeface="+mn-ea"/>
              </a:rPr>
              <a:t>超</a:t>
            </a:r>
            <a:r>
              <a:rPr lang="en-US" altLang="zh-CN" sz="1200" dirty="0">
                <a:latin typeface="微软雅黑" panose="020B0503020204020204" pitchFamily="34" charset="-122"/>
                <a:ea typeface="微软雅黑" panose="020B0503020204020204" pitchFamily="34" charset="-122"/>
                <a:sym typeface="+mn-ea"/>
              </a:rPr>
              <a:t>高层</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筑，</a:t>
            </a:r>
            <a:r>
              <a:rPr lang="en-US" altLang="zh-CN" sz="1200" dirty="0">
                <a:latin typeface="微软雅黑" panose="020B0503020204020204" pitchFamily="34" charset="-122"/>
                <a:ea typeface="微软雅黑" panose="020B0503020204020204" pitchFamily="34" charset="-122"/>
                <a:sym typeface="+mn-ea"/>
              </a:rPr>
              <a:t>不得</a:t>
            </a:r>
            <a:r>
              <a:rPr lang="en-US" altLang="zh-CN" sz="1200" dirty="0">
                <a:latin typeface="微软雅黑" panose="020B0503020204020204" pitchFamily="34" charset="-122"/>
                <a:ea typeface="微软雅黑" panose="020B0503020204020204" pitchFamily="34" charset="-122"/>
                <a:sym typeface="+mn-ea"/>
              </a:rPr>
              <a:t>新</a:t>
            </a:r>
            <a:r>
              <a:rPr lang="en-US" altLang="zh-CN" sz="1200" dirty="0">
                <a:latin typeface="微软雅黑" panose="020B0503020204020204" pitchFamily="34" charset="-122"/>
                <a:ea typeface="微软雅黑" panose="020B0503020204020204" pitchFamily="34" charset="-122"/>
                <a:sym typeface="+mn-ea"/>
              </a:rPr>
              <a:t>建</a:t>
            </a:r>
            <a:r>
              <a:rPr lang="en-US" altLang="zh-CN" sz="1200" dirty="0">
                <a:latin typeface="微软雅黑" panose="020B0503020204020204" pitchFamily="34" charset="-122"/>
                <a:ea typeface="微软雅黑" panose="020B0503020204020204" pitchFamily="34" charset="-122"/>
                <a:sym typeface="+mn-ea"/>
              </a:rPr>
              <a:t>500</a:t>
            </a:r>
            <a:r>
              <a:rPr lang="en-US" altLang="zh-CN" sz="1200" dirty="0">
                <a:latin typeface="微软雅黑" panose="020B0503020204020204" pitchFamily="34" charset="-122"/>
                <a:ea typeface="微软雅黑" panose="020B0503020204020204" pitchFamily="34" charset="-122"/>
                <a:sym typeface="+mn-ea"/>
              </a:rPr>
              <a:t>米以</a:t>
            </a:r>
            <a:r>
              <a:rPr lang="en-US" altLang="zh-CN" sz="1200" dirty="0">
                <a:latin typeface="微软雅黑" panose="020B0503020204020204" pitchFamily="34" charset="-122"/>
                <a:ea typeface="微软雅黑" panose="020B0503020204020204" pitchFamily="34" charset="-122"/>
                <a:sym typeface="+mn-ea"/>
              </a:rPr>
              <a:t>上</a:t>
            </a:r>
            <a:r>
              <a:rPr lang="en-US" altLang="zh-CN" sz="1200" dirty="0">
                <a:latin typeface="微软雅黑" panose="020B0503020204020204" pitchFamily="34" charset="-122"/>
                <a:ea typeface="微软雅黑" panose="020B0503020204020204" pitchFamily="34" charset="-122"/>
                <a:sym typeface="+mn-ea"/>
              </a:rPr>
              <a:t>超</a:t>
            </a:r>
            <a:r>
              <a:rPr lang="en-US" altLang="zh-CN" sz="1200" dirty="0">
                <a:latin typeface="微软雅黑" panose="020B0503020204020204" pitchFamily="34" charset="-122"/>
                <a:ea typeface="微软雅黑" panose="020B0503020204020204" pitchFamily="34" charset="-122"/>
                <a:sym typeface="+mn-ea"/>
              </a:rPr>
              <a:t>高层建筑。</a:t>
            </a:r>
            <a:endParaRPr lang="en-US" altLang="zh-CN" sz="1200" dirty="0">
              <a:latin typeface="微软雅黑" panose="020B0503020204020204" pitchFamily="34" charset="-122"/>
              <a:ea typeface="微软雅黑" panose="020B0503020204020204" pitchFamily="34" charset="-122"/>
              <a:sym typeface="+mn-ea"/>
            </a:endParaRPr>
          </a:p>
        </p:txBody>
      </p:sp>
      <p:pic>
        <p:nvPicPr>
          <p:cNvPr id="3" name="图片 2" descr="中华人民共和国住房和城乡建设部 - 住房和城乡建设部就《关于加强超高层建筑规_br __划建设管理的"/>
          <p:cNvPicPr>
            <a:picLocks noChangeAspect="1"/>
          </p:cNvPicPr>
          <p:nvPr/>
        </p:nvPicPr>
        <p:blipFill>
          <a:blip r:embed="rId3"/>
          <a:srcRect l="23772" r="23904" b="32825"/>
          <a:stretch>
            <a:fillRect/>
          </a:stretch>
        </p:blipFill>
        <p:spPr>
          <a:xfrm>
            <a:off x="6717665" y="1949450"/>
            <a:ext cx="4862830" cy="4491990"/>
          </a:xfrm>
          <a:prstGeom prst="rect">
            <a:avLst/>
          </a:prstGeom>
          <a:ln>
            <a:solidFill>
              <a:srgbClr val="C7A064">
                <a:alpha val="30000"/>
              </a:srgbClr>
            </a:solidFill>
          </a:ln>
        </p:spPr>
      </p:pic>
      <p:sp>
        <p:nvSpPr>
          <p:cNvPr id="6" name="文本框 5"/>
          <p:cNvSpPr txBox="1"/>
          <p:nvPr/>
        </p:nvSpPr>
        <p:spPr>
          <a:xfrm>
            <a:off x="384175" y="2329180"/>
            <a:ext cx="6247765" cy="2824480"/>
          </a:xfrm>
          <a:prstGeom prst="rect">
            <a:avLst/>
          </a:prstGeom>
          <a:noFill/>
          <a:ln>
            <a:noFill/>
          </a:ln>
        </p:spPr>
        <p:txBody>
          <a:bodyPr wrap="square" rtlCol="0" anchor="t">
            <a:spAutoFit/>
          </a:bodyPr>
          <a:p>
            <a:pPr marL="12700" marR="5080" lvl="0" algn="l">
              <a:lnSpc>
                <a:spcPct val="150000"/>
              </a:lnSpc>
              <a:spcBef>
                <a:spcPts val="75"/>
              </a:spcBef>
              <a:spcAft>
                <a:spcPts val="0"/>
              </a:spcAft>
              <a:buClrTx/>
              <a:buSzTx/>
              <a:buFontTx/>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1、各地要严格控制新建超高层建筑。</a:t>
            </a:r>
            <a:r>
              <a:rPr sz="105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一般不得新建超高层住宅</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
                <a:srgbClr val="C7A064"/>
              </a:buClr>
              <a:buSzTx/>
              <a:buFont typeface="Wingdings" panose="05000000000000000000" charset="0"/>
              <a:buChar char="u"/>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城区常住人口</a:t>
            </a: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300万人口以下城市</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严格限制新建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超高层建筑，不得新建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超高层建筑。确需新建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超高层建筑的，应报省级住建部门审查，并报住建部备案。</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
                <a:srgbClr val="C7A064"/>
              </a:buClr>
              <a:buSzTx/>
              <a:buFont typeface="Wingdings" panose="05000000000000000000" charset="0"/>
              <a:buChar char="u"/>
            </a:pP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城区常住人口300万以上城市</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严格限制新建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超高层建筑，不得新建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500米以上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超高层建筑。确需新建250米以上超高层建筑的，应严格论证审查，并报住建部备案复核</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Tx/>
              <a:buSzTx/>
              <a:buFontTx/>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2、各地应严格落实政府投资有关规定，</a:t>
            </a:r>
            <a:r>
              <a:rPr sz="105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一般不得批准使用公共资金投资建设超高层建筑</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
                <a:srgbClr val="C79D61"/>
              </a:buClr>
              <a:buSzTx/>
              <a:buFont typeface="Wingdings" panose="05000000000000000000" charset="0"/>
              <a:buChar char="u"/>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严格控制</a:t>
            </a: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城区常住人口300万以下城市</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国有企事业单位投资建设</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
                <a:srgbClr val="C79D61"/>
              </a:buClr>
              <a:buSzTx/>
              <a:buFont typeface="Wingdings" panose="05000000000000000000" charset="0"/>
              <a:buChar char="u"/>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严格控制</a:t>
            </a: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城区常住人口300万以上城市</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国有企事业单位投资建设</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a:t>
            </a:r>
            <a:r>
              <a:rPr lang="zh-CN"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Tx/>
              <a:buSzTx/>
              <a:buFontTx/>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sz="105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实行超高层建筑决策责任终身制</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84150" marR="5080" lvl="0" indent="-171450" algn="l">
              <a:lnSpc>
                <a:spcPct val="150000"/>
              </a:lnSpc>
              <a:spcBef>
                <a:spcPts val="75"/>
              </a:spcBef>
              <a:spcAft>
                <a:spcPts val="0"/>
              </a:spcAft>
              <a:buClr>
                <a:srgbClr val="C79D61"/>
              </a:buClr>
              <a:buSzTx/>
              <a:buFont typeface="Wingdings" panose="05000000000000000000" charset="0"/>
              <a:buChar char="u"/>
            </a:pP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城区常住人口</a:t>
            </a: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300万以下城市</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a:t>
            </a: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城区常住人口300万以上</a:t>
            </a:r>
            <a:r>
              <a:rPr sz="1050" b="1"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城市</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新建</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250米以上</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超高层建筑，应作为重大公共建设项目报城市党委政府审定，</a:t>
            </a:r>
            <a:r>
              <a:rPr sz="1050"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实行责任终身追究</a:t>
            </a:r>
            <a:r>
              <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050" spc="1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矩形 15"/>
          <p:cNvSpPr/>
          <p:nvPr/>
        </p:nvSpPr>
        <p:spPr>
          <a:xfrm>
            <a:off x="392430" y="2167255"/>
            <a:ext cx="6240145" cy="2982595"/>
          </a:xfrm>
          <a:prstGeom prst="rect">
            <a:avLst/>
          </a:prstGeom>
          <a:noFill/>
          <a:ln w="3175">
            <a:solidFill>
              <a:srgbClr val="C79D6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Group 2"/>
          <p:cNvGrpSpPr/>
          <p:nvPr/>
        </p:nvGrpSpPr>
        <p:grpSpPr bwMode="auto">
          <a:xfrm>
            <a:off x="392235" y="1949446"/>
            <a:ext cx="1688626" cy="489449"/>
            <a:chOff x="1670" y="2351"/>
            <a:chExt cx="3413" cy="1114"/>
          </a:xfrm>
          <a:solidFill>
            <a:srgbClr val="C7A064"/>
          </a:solidFill>
        </p:grpSpPr>
        <p:sp>
          <p:nvSpPr>
            <p:cNvPr id="18"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19"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a:p>
          </p:txBody>
        </p:sp>
        <p:sp>
          <p:nvSpPr>
            <p:cNvPr id="20"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21" name="文本框 20"/>
          <p:cNvSpPr txBox="1"/>
          <p:nvPr/>
        </p:nvSpPr>
        <p:spPr>
          <a:xfrm>
            <a:off x="693018" y="2098843"/>
            <a:ext cx="1066800" cy="306705"/>
          </a:xfrm>
          <a:prstGeom prst="rect">
            <a:avLst/>
          </a:prstGeom>
          <a:noFill/>
        </p:spPr>
        <p:txBody>
          <a:bodyPr wrap="square" rtlCol="0">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相关细则</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 name="object 9"/>
          <p:cNvSpPr txBox="1"/>
          <p:nvPr/>
        </p:nvSpPr>
        <p:spPr>
          <a:xfrm>
            <a:off x="384175" y="5552440"/>
            <a:ext cx="6292850" cy="901700"/>
          </a:xfrm>
          <a:prstGeom prst="rect">
            <a:avLst/>
          </a:prstGeom>
          <a:noFill/>
          <a:ln>
            <a:noFill/>
            <a:prstDash val="sysDash"/>
          </a:ln>
        </p:spPr>
        <p:txBody>
          <a:bodyPr vert="horz" wrap="square" lIns="91440" tIns="45720" rIns="91440" bIns="45720" rtlCol="0">
            <a:spAutoFit/>
          </a:bodyPr>
          <a:p>
            <a:pPr marL="171450" lvl="0" indent="-171450" algn="l">
              <a:lnSpc>
                <a:spcPct val="120000"/>
              </a:lnSpc>
              <a:spcBef>
                <a:spcPts val="0"/>
              </a:spcBef>
              <a:spcAft>
                <a:spcPts val="0"/>
              </a:spcAft>
              <a:buClr>
                <a:srgbClr val="C7A064"/>
              </a:buClr>
              <a:buSzTx/>
              <a:buFont typeface="Wingdings" panose="05000000000000000000" charset="0"/>
              <a:buChar char="Ø"/>
            </a:pP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住建部此次政策主要目</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是为了整治一些问题，</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一些城市攀比超高层建筑，盲目追求高度</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一，脱离实际需求，抬</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高</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成本投入，加大安全管理难度，为了转变</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城</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市开发建设方式，科学</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规</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划建设管理超高层 建筑而出台此次政策的</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征</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集意见稿。就西安而言</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高新核心区、高新 CID</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及沣东等区域均规划有超高层建筑，目前的建筑高度均被限制在 </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500米之内，严格按照国家政策</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执</a:t>
            </a:r>
            <a:r>
              <a:rPr lang="zh-CN" sz="1100">
                <a:latin typeface="微软雅黑" panose="020B0503020204020204" pitchFamily="34" charset="-122"/>
                <a:ea typeface="微软雅黑" panose="020B0503020204020204" pitchFamily="34" charset="-122"/>
                <a:cs typeface="微软雅黑" panose="020B0503020204020204" pitchFamily="34" charset="-122"/>
                <a:sym typeface="+mn-ea"/>
              </a:rPr>
              <a:t>行。</a:t>
            </a:r>
            <a:endParaRPr lang="zh-CN" sz="11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矩形 22"/>
          <p:cNvSpPr/>
          <p:nvPr/>
        </p:nvSpPr>
        <p:spPr>
          <a:xfrm>
            <a:off x="392733" y="5163515"/>
            <a:ext cx="1345914" cy="388766"/>
          </a:xfrm>
          <a:prstGeom prst="rect">
            <a:avLst/>
          </a:prstGeom>
          <a:solidFill>
            <a:srgbClr val="C79D61"/>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天正解读</a:t>
            </a:r>
            <a:endParaRPr lang="zh-CN" altLang="en-US" b="1" dirty="0">
              <a:latin typeface="微软雅黑" panose="020B0503020204020204" pitchFamily="34" charset="-122"/>
              <a:ea typeface="微软雅黑" panose="020B0503020204020204" pitchFamily="34" charset="-122"/>
            </a:endParaRPr>
          </a:p>
        </p:txBody>
      </p:sp>
      <p:sp>
        <p:nvSpPr>
          <p:cNvPr id="10" name="矩形 9"/>
          <p:cNvSpPr/>
          <p:nvPr/>
        </p:nvSpPr>
        <p:spPr>
          <a:xfrm>
            <a:off x="392430" y="5581015"/>
            <a:ext cx="6239510" cy="869950"/>
          </a:xfrm>
          <a:prstGeom prst="rect">
            <a:avLst/>
          </a:prstGeom>
          <a:noFill/>
          <a:ln>
            <a:solidFill>
              <a:srgbClr val="C79D6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6205220" y="1724660"/>
            <a:ext cx="5360035" cy="3279140"/>
          </a:xfrm>
          <a:prstGeom prst="rect">
            <a:avLst/>
          </a:prstGeom>
          <a:noFill/>
          <a:ln>
            <a:solidFill>
              <a:srgbClr val="C79D6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楼市政策</a:t>
            </a:r>
            <a:endParaRPr lang="zh-CN" altLang="en-US" b="1" dirty="0">
              <a:latin typeface="微软雅黑" panose="020B0503020204020204" pitchFamily="34" charset="-122"/>
              <a:ea typeface="微软雅黑" panose="020B0503020204020204" pitchFamily="34" charset="-122"/>
            </a:endParaRPr>
          </a:p>
        </p:txBody>
      </p:sp>
      <p:sp>
        <p:nvSpPr>
          <p:cNvPr id="5" name="object 5"/>
          <p:cNvSpPr txBox="1"/>
          <p:nvPr/>
        </p:nvSpPr>
        <p:spPr>
          <a:xfrm>
            <a:off x="295910" y="924560"/>
            <a:ext cx="11329670" cy="706755"/>
          </a:xfrm>
          <a:prstGeom prst="rect">
            <a:avLst/>
          </a:prstGeom>
          <a:noFill/>
        </p:spPr>
        <p:txBody>
          <a:bodyPr vert="horz" wrap="square" lIns="91440" tIns="45720" rIns="91440" bIns="45720" rtlCol="0">
            <a:spAutoFit/>
          </a:bodyPr>
          <a:p>
            <a:pPr lvl="0" algn="l">
              <a:lnSpc>
                <a:spcPct val="125000"/>
              </a:lnSpc>
              <a:buClrTx/>
              <a:buSzTx/>
              <a:buFontTx/>
            </a:pPr>
            <a:r>
              <a:rPr lang="zh-CN" sz="1600" b="1" dirty="0">
                <a:solidFill>
                  <a:srgbClr val="C7A064"/>
                </a:solidFill>
                <a:latin typeface="微软雅黑" panose="020B0503020204020204" pitchFamily="34" charset="-122"/>
                <a:ea typeface="微软雅黑" panose="020B0503020204020204" pitchFamily="34" charset="-122"/>
                <a:sym typeface="+mn-ea"/>
              </a:rPr>
              <a:t>9</a:t>
            </a:r>
            <a:r>
              <a:rPr lang="zh-CN" sz="1600" b="1" dirty="0">
                <a:solidFill>
                  <a:srgbClr val="C7A064"/>
                </a:solidFill>
                <a:latin typeface="微软雅黑" panose="020B0503020204020204" pitchFamily="34" charset="-122"/>
                <a:ea typeface="微软雅黑" panose="020B0503020204020204" pitchFamily="34" charset="-122"/>
                <a:sym typeface="+mn-ea"/>
              </a:rPr>
              <a:t>月</a:t>
            </a:r>
            <a:r>
              <a:rPr lang="zh-CN" sz="1600" b="1" dirty="0">
                <a:solidFill>
                  <a:srgbClr val="C7A064"/>
                </a:solidFill>
                <a:latin typeface="微软雅黑" panose="020B0503020204020204" pitchFamily="34" charset="-122"/>
                <a:ea typeface="微软雅黑" panose="020B0503020204020204" pitchFamily="34" charset="-122"/>
                <a:sym typeface="+mn-ea"/>
              </a:rPr>
              <a:t>23</a:t>
            </a:r>
            <a:r>
              <a:rPr lang="zh-CN" sz="1600" b="1" dirty="0">
                <a:solidFill>
                  <a:srgbClr val="C7A064"/>
                </a:solidFill>
                <a:latin typeface="微软雅黑" panose="020B0503020204020204" pitchFamily="34" charset="-122"/>
                <a:ea typeface="微软雅黑" panose="020B0503020204020204" pitchFamily="34" charset="-122"/>
                <a:sym typeface="+mn-ea"/>
              </a:rPr>
              <a:t>日</a:t>
            </a:r>
            <a:r>
              <a:rPr lang="zh-CN" sz="1600" b="1" dirty="0">
                <a:solidFill>
                  <a:srgbClr val="C7A064"/>
                </a:solidFill>
                <a:latin typeface="微软雅黑" panose="020B0503020204020204" pitchFamily="34" charset="-122"/>
                <a:ea typeface="微软雅黑" panose="020B0503020204020204" pitchFamily="34" charset="-122"/>
                <a:sym typeface="+mn-ea"/>
              </a:rPr>
              <a:t>，</a:t>
            </a:r>
            <a:r>
              <a:rPr lang="zh-CN" sz="1600" b="1" dirty="0">
                <a:solidFill>
                  <a:srgbClr val="C7A064"/>
                </a:solidFill>
                <a:latin typeface="微软雅黑" panose="020B0503020204020204" pitchFamily="34" charset="-122"/>
                <a:ea typeface="微软雅黑" panose="020B0503020204020204" pitchFamily="34" charset="-122"/>
                <a:sym typeface="+mn-ea"/>
              </a:rPr>
              <a:t>西</a:t>
            </a:r>
            <a:r>
              <a:rPr lang="zh-CN" sz="1600" b="1" dirty="0">
                <a:solidFill>
                  <a:srgbClr val="C7A064"/>
                </a:solidFill>
                <a:latin typeface="微软雅黑" panose="020B0503020204020204" pitchFamily="34" charset="-122"/>
                <a:ea typeface="微软雅黑" panose="020B0503020204020204" pitchFamily="34" charset="-122"/>
                <a:sym typeface="+mn-ea"/>
              </a:rPr>
              <a:t>安住</a:t>
            </a:r>
            <a:r>
              <a:rPr lang="zh-CN" sz="1600" b="1" dirty="0">
                <a:solidFill>
                  <a:srgbClr val="C7A064"/>
                </a:solidFill>
                <a:latin typeface="微软雅黑" panose="020B0503020204020204" pitchFamily="34" charset="-122"/>
                <a:ea typeface="微软雅黑" panose="020B0503020204020204" pitchFamily="34" charset="-122"/>
                <a:sym typeface="+mn-ea"/>
              </a:rPr>
              <a:t>建</a:t>
            </a:r>
            <a:r>
              <a:rPr lang="zh-CN" sz="1600" b="1" dirty="0">
                <a:solidFill>
                  <a:srgbClr val="C7A064"/>
                </a:solidFill>
                <a:latin typeface="微软雅黑" panose="020B0503020204020204" pitchFamily="34" charset="-122"/>
                <a:ea typeface="微软雅黑" panose="020B0503020204020204" pitchFamily="34" charset="-122"/>
                <a:sym typeface="+mn-ea"/>
              </a:rPr>
              <a:t>局</a:t>
            </a:r>
            <a:r>
              <a:rPr lang="zh-CN" sz="1600" b="1" dirty="0">
                <a:solidFill>
                  <a:srgbClr val="C7A064"/>
                </a:solidFill>
                <a:latin typeface="微软雅黑" panose="020B0503020204020204" pitchFamily="34" charset="-122"/>
                <a:ea typeface="微软雅黑" panose="020B0503020204020204" pitchFamily="34" charset="-122"/>
                <a:sym typeface="+mn-ea"/>
              </a:rPr>
              <a:t>发</a:t>
            </a:r>
            <a:r>
              <a:rPr lang="zh-CN" sz="1600" b="1" dirty="0">
                <a:solidFill>
                  <a:srgbClr val="C7A064"/>
                </a:solidFill>
                <a:latin typeface="微软雅黑" panose="020B0503020204020204" pitchFamily="34" charset="-122"/>
                <a:ea typeface="微软雅黑" panose="020B0503020204020204" pitchFamily="34" charset="-122"/>
                <a:sym typeface="+mn-ea"/>
              </a:rPr>
              <a:t>布</a:t>
            </a:r>
            <a:r>
              <a:rPr lang="zh-CN" sz="1600" b="1" dirty="0">
                <a:solidFill>
                  <a:srgbClr val="C7A064"/>
                </a:solidFill>
                <a:latin typeface="微软雅黑" panose="020B0503020204020204" pitchFamily="34" charset="-122"/>
                <a:ea typeface="微软雅黑" panose="020B0503020204020204" pitchFamily="34" charset="-122"/>
                <a:sym typeface="+mn-ea"/>
              </a:rPr>
              <a:t>《关</a:t>
            </a:r>
            <a:r>
              <a:rPr lang="zh-CN" sz="1600" b="1" dirty="0">
                <a:solidFill>
                  <a:srgbClr val="C7A064"/>
                </a:solidFill>
                <a:latin typeface="微软雅黑" panose="020B0503020204020204" pitchFamily="34" charset="-122"/>
                <a:ea typeface="微软雅黑" panose="020B0503020204020204" pitchFamily="34" charset="-122"/>
                <a:sym typeface="+mn-ea"/>
              </a:rPr>
              <a:t>于</a:t>
            </a:r>
            <a:r>
              <a:rPr lang="zh-CN" sz="1600" b="1" dirty="0">
                <a:solidFill>
                  <a:srgbClr val="C7A064"/>
                </a:solidFill>
                <a:latin typeface="微软雅黑" panose="020B0503020204020204" pitchFamily="34" charset="-122"/>
                <a:ea typeface="微软雅黑" panose="020B0503020204020204" pitchFamily="34" charset="-122"/>
                <a:sym typeface="+mn-ea"/>
              </a:rPr>
              <a:t>推</a:t>
            </a:r>
            <a:r>
              <a:rPr lang="zh-CN" sz="1600" b="1" dirty="0">
                <a:solidFill>
                  <a:srgbClr val="C7A064"/>
                </a:solidFill>
                <a:latin typeface="微软雅黑" panose="020B0503020204020204" pitchFamily="34" charset="-122"/>
                <a:ea typeface="微软雅黑" panose="020B0503020204020204" pitchFamily="34" charset="-122"/>
                <a:sym typeface="+mn-ea"/>
              </a:rPr>
              <a:t>进经</a:t>
            </a:r>
            <a:r>
              <a:rPr lang="zh-CN" sz="1600" b="1" dirty="0">
                <a:solidFill>
                  <a:srgbClr val="C7A064"/>
                </a:solidFill>
                <a:latin typeface="微软雅黑" panose="020B0503020204020204" pitchFamily="34" charset="-122"/>
                <a:ea typeface="微软雅黑" panose="020B0503020204020204" pitchFamily="34" charset="-122"/>
                <a:sym typeface="+mn-ea"/>
              </a:rPr>
              <a:t>纪机</a:t>
            </a:r>
            <a:r>
              <a:rPr lang="zh-CN" sz="1600" b="1" dirty="0">
                <a:solidFill>
                  <a:srgbClr val="C7A064"/>
                </a:solidFill>
                <a:latin typeface="微软雅黑" panose="020B0503020204020204" pitchFamily="34" charset="-122"/>
                <a:ea typeface="微软雅黑" panose="020B0503020204020204" pitchFamily="34" charset="-122"/>
                <a:sym typeface="+mn-ea"/>
              </a:rPr>
              <a:t>构</a:t>
            </a:r>
            <a:r>
              <a:rPr lang="zh-CN" sz="1600" b="1" dirty="0">
                <a:solidFill>
                  <a:srgbClr val="C7A064"/>
                </a:solidFill>
                <a:latin typeface="微软雅黑" panose="020B0503020204020204" pitchFamily="34" charset="-122"/>
                <a:ea typeface="微软雅黑" panose="020B0503020204020204" pitchFamily="34" charset="-122"/>
                <a:sym typeface="+mn-ea"/>
              </a:rPr>
              <a:t>租</a:t>
            </a:r>
            <a:r>
              <a:rPr lang="zh-CN" sz="1600" b="1" dirty="0">
                <a:solidFill>
                  <a:srgbClr val="C7A064"/>
                </a:solidFill>
                <a:latin typeface="微软雅黑" panose="020B0503020204020204" pitchFamily="34" charset="-122"/>
                <a:ea typeface="微软雅黑" panose="020B0503020204020204" pitchFamily="34" charset="-122"/>
                <a:sym typeface="+mn-ea"/>
              </a:rPr>
              <a:t>赁房</a:t>
            </a:r>
            <a:r>
              <a:rPr lang="zh-CN" sz="1600" b="1" dirty="0">
                <a:solidFill>
                  <a:srgbClr val="C7A064"/>
                </a:solidFill>
                <a:latin typeface="微软雅黑" panose="020B0503020204020204" pitchFamily="34" charset="-122"/>
                <a:ea typeface="微软雅黑" panose="020B0503020204020204" pitchFamily="34" charset="-122"/>
                <a:sym typeface="+mn-ea"/>
              </a:rPr>
              <a:t>源核</a:t>
            </a:r>
            <a:r>
              <a:rPr lang="zh-CN" sz="1600" b="1" dirty="0">
                <a:solidFill>
                  <a:srgbClr val="C7A064"/>
                </a:solidFill>
                <a:latin typeface="微软雅黑" panose="020B0503020204020204" pitchFamily="34" charset="-122"/>
                <a:ea typeface="微软雅黑" panose="020B0503020204020204" pitchFamily="34" charset="-122"/>
                <a:sym typeface="+mn-ea"/>
              </a:rPr>
              <a:t>验</a:t>
            </a:r>
            <a:r>
              <a:rPr lang="zh-CN" sz="1600" b="1" dirty="0">
                <a:solidFill>
                  <a:srgbClr val="C7A064"/>
                </a:solidFill>
                <a:latin typeface="微软雅黑" panose="020B0503020204020204" pitchFamily="34" charset="-122"/>
                <a:ea typeface="微软雅黑" panose="020B0503020204020204" pitchFamily="34" charset="-122"/>
                <a:sym typeface="+mn-ea"/>
              </a:rPr>
              <a:t>及</a:t>
            </a:r>
            <a:r>
              <a:rPr lang="zh-CN" sz="1600" b="1" dirty="0">
                <a:solidFill>
                  <a:srgbClr val="C7A064"/>
                </a:solidFill>
                <a:latin typeface="微软雅黑" panose="020B0503020204020204" pitchFamily="34" charset="-122"/>
                <a:ea typeface="微软雅黑" panose="020B0503020204020204" pitchFamily="34" charset="-122"/>
                <a:sym typeface="+mn-ea"/>
              </a:rPr>
              <a:t>租赁</a:t>
            </a:r>
            <a:r>
              <a:rPr lang="zh-CN" sz="1600" b="1" dirty="0">
                <a:solidFill>
                  <a:srgbClr val="C7A064"/>
                </a:solidFill>
                <a:latin typeface="微软雅黑" panose="020B0503020204020204" pitchFamily="34" charset="-122"/>
                <a:ea typeface="微软雅黑" panose="020B0503020204020204" pitchFamily="34" charset="-122"/>
                <a:sym typeface="+mn-ea"/>
              </a:rPr>
              <a:t>合同</a:t>
            </a:r>
            <a:r>
              <a:rPr lang="zh-CN" sz="1600" b="1" dirty="0">
                <a:solidFill>
                  <a:srgbClr val="C7A064"/>
                </a:solidFill>
                <a:latin typeface="微软雅黑" panose="020B0503020204020204" pitchFamily="34" charset="-122"/>
                <a:ea typeface="微软雅黑" panose="020B0503020204020204" pitchFamily="34" charset="-122"/>
                <a:sym typeface="+mn-ea"/>
              </a:rPr>
              <a:t>网</a:t>
            </a:r>
            <a:r>
              <a:rPr lang="zh-CN" sz="1600" b="1" dirty="0">
                <a:solidFill>
                  <a:srgbClr val="C7A064"/>
                </a:solidFill>
                <a:latin typeface="微软雅黑" panose="020B0503020204020204" pitchFamily="34" charset="-122"/>
                <a:ea typeface="微软雅黑" panose="020B0503020204020204" pitchFamily="34" charset="-122"/>
                <a:sym typeface="+mn-ea"/>
              </a:rPr>
              <a:t>签</a:t>
            </a:r>
            <a:r>
              <a:rPr lang="zh-CN" sz="1600" b="1" dirty="0">
                <a:solidFill>
                  <a:srgbClr val="C7A064"/>
                </a:solidFill>
                <a:latin typeface="微软雅黑" panose="020B0503020204020204" pitchFamily="34" charset="-122"/>
                <a:ea typeface="微软雅黑" panose="020B0503020204020204" pitchFamily="34" charset="-122"/>
                <a:sym typeface="+mn-ea"/>
              </a:rPr>
              <a:t>备案</a:t>
            </a:r>
            <a:r>
              <a:rPr lang="zh-CN" sz="1600" b="1" dirty="0">
                <a:solidFill>
                  <a:srgbClr val="C7A064"/>
                </a:solidFill>
                <a:latin typeface="微软雅黑" panose="020B0503020204020204" pitchFamily="34" charset="-122"/>
                <a:ea typeface="微软雅黑" panose="020B0503020204020204" pitchFamily="34" charset="-122"/>
                <a:sym typeface="+mn-ea"/>
              </a:rPr>
              <a:t>工</a:t>
            </a:r>
            <a:r>
              <a:rPr lang="zh-CN" sz="1600" b="1" dirty="0">
                <a:solidFill>
                  <a:srgbClr val="C7A064"/>
                </a:solidFill>
                <a:latin typeface="微软雅黑" panose="020B0503020204020204" pitchFamily="34" charset="-122"/>
                <a:ea typeface="微软雅黑" panose="020B0503020204020204" pitchFamily="34" charset="-122"/>
                <a:sym typeface="+mn-ea"/>
              </a:rPr>
              <a:t>作的通知</a:t>
            </a:r>
            <a:r>
              <a:rPr lang="zh-CN" sz="1600" b="1" dirty="0">
                <a:solidFill>
                  <a:srgbClr val="C7A064"/>
                </a:solidFill>
                <a:latin typeface="微软雅黑" panose="020B0503020204020204" pitchFamily="34" charset="-122"/>
                <a:ea typeface="微软雅黑" panose="020B0503020204020204" pitchFamily="34" charset="-122"/>
                <a:sym typeface="+mn-ea"/>
              </a:rPr>
              <a:t>》</a:t>
            </a:r>
            <a:r>
              <a:rPr lang="zh-CN" sz="1600" b="1" dirty="0">
                <a:solidFill>
                  <a:srgbClr val="C7A064"/>
                </a:solidFill>
                <a:latin typeface="微软雅黑" panose="020B0503020204020204" pitchFamily="34" charset="-122"/>
                <a:ea typeface="微软雅黑" panose="020B0503020204020204" pitchFamily="34" charset="-122"/>
                <a:sym typeface="+mn-ea"/>
              </a:rPr>
              <a:t>未经核验不得发布租赁房源，租赁合同进行网签备案。</a:t>
            </a:r>
            <a:endParaRPr lang="zh-CN" sz="1600" b="1" dirty="0">
              <a:solidFill>
                <a:srgbClr val="C7A064"/>
              </a:solidFill>
              <a:latin typeface="微软雅黑" panose="020B0503020204020204" pitchFamily="34" charset="-122"/>
              <a:ea typeface="微软雅黑" panose="020B0503020204020204" pitchFamily="34" charset="-122"/>
              <a:sym typeface="+mn-ea"/>
            </a:endParaRPr>
          </a:p>
        </p:txBody>
      </p:sp>
      <p:pic>
        <p:nvPicPr>
          <p:cNvPr id="3" name="图片 2" descr="关于推进经纪机构租赁房源核验及租赁合同网签备案工作的通知-西安市住房和城乡建设局"/>
          <p:cNvPicPr>
            <a:picLocks noChangeAspect="1"/>
          </p:cNvPicPr>
          <p:nvPr/>
        </p:nvPicPr>
        <p:blipFill>
          <a:blip r:embed="rId1"/>
          <a:srcRect l="15413" r="15413" b="26806"/>
          <a:stretch>
            <a:fillRect/>
          </a:stretch>
        </p:blipFill>
        <p:spPr>
          <a:xfrm>
            <a:off x="400685" y="1631315"/>
            <a:ext cx="5728335" cy="5038090"/>
          </a:xfrm>
          <a:prstGeom prst="rect">
            <a:avLst/>
          </a:prstGeom>
          <a:ln>
            <a:solidFill>
              <a:srgbClr val="C79D61">
                <a:alpha val="30000"/>
              </a:srgbClr>
            </a:solidFill>
          </a:ln>
        </p:spPr>
      </p:pic>
      <p:sp>
        <p:nvSpPr>
          <p:cNvPr id="9" name="object 9"/>
          <p:cNvSpPr txBox="1"/>
          <p:nvPr/>
        </p:nvSpPr>
        <p:spPr>
          <a:xfrm>
            <a:off x="6205855" y="2000885"/>
            <a:ext cx="5359400" cy="2999740"/>
          </a:xfrm>
          <a:prstGeom prst="rect">
            <a:avLst/>
          </a:prstGeom>
          <a:noFill/>
        </p:spPr>
        <p:txBody>
          <a:bodyPr vert="horz" wrap="square" lIns="91440" tIns="45720" rIns="91440" bIns="45720" rtlCol="0">
            <a:spAutoFit/>
          </a:bodyPr>
          <a:p>
            <a:pPr lvl="0" indent="0" algn="l">
              <a:lnSpc>
                <a:spcPct val="150000"/>
              </a:lnSpc>
              <a:buClr>
                <a:srgbClr val="C7A064"/>
              </a:buClr>
              <a:buSzTx/>
              <a:buFont typeface="Wingdings" panose="05000000000000000000" charset="0"/>
              <a:buNone/>
            </a:pPr>
            <a:r>
              <a:rPr lang="zh-CN" altLang="en-US" sz="1050" b="1" dirty="0">
                <a:latin typeface="微软雅黑" panose="020B0503020204020204" pitchFamily="34" charset="-122"/>
                <a:ea typeface="微软雅黑" panose="020B0503020204020204" pitchFamily="34" charset="-122"/>
                <a:sym typeface="+mn-ea"/>
              </a:rPr>
              <a:t>房源核验：</a:t>
            </a:r>
            <a:endParaRPr lang="zh-CN" altLang="en-US" sz="1050" b="1" dirty="0">
              <a:latin typeface="微软雅黑" panose="020B0503020204020204" pitchFamily="34" charset="-122"/>
              <a:ea typeface="微软雅黑" panose="020B0503020204020204" pitchFamily="34" charset="-122"/>
              <a:sym typeface="+mn-ea"/>
            </a:endParaRPr>
          </a:p>
          <a:p>
            <a:pPr marL="171450" lvl="0" indent="-171450" algn="l">
              <a:lnSpc>
                <a:spcPct val="150000"/>
              </a:lnSpc>
              <a:buClr>
                <a:srgbClr val="C7A064"/>
              </a:buClr>
              <a:buSzTx/>
              <a:buFont typeface="Wingdings" panose="05000000000000000000" charset="0"/>
              <a:buChar char="u"/>
            </a:pPr>
            <a:r>
              <a:rPr lang="zh-CN" altLang="en-US" sz="1050" dirty="0">
                <a:latin typeface="微软雅黑" panose="020B0503020204020204" pitchFamily="34" charset="-122"/>
                <a:ea typeface="微软雅黑" panose="020B0503020204020204" pitchFamily="34" charset="-122"/>
                <a:sym typeface="+mn-ea"/>
              </a:rPr>
              <a:t>房地产经纪机构受托发布住房租赁房源信息</a:t>
            </a:r>
            <a:r>
              <a:rPr lang="zh-CN" altLang="en-US" sz="1050" dirty="0">
                <a:latin typeface="微软雅黑" panose="020B0503020204020204" pitchFamily="34" charset="-122"/>
                <a:ea typeface="微软雅黑" panose="020B0503020204020204" pitchFamily="34" charset="-122"/>
                <a:sym typeface="+mn-ea"/>
              </a:rPr>
              <a:t>的</a:t>
            </a:r>
            <a:r>
              <a:rPr lang="zh-CN" altLang="en-US" sz="1050" dirty="0">
                <a:latin typeface="微软雅黑" panose="020B0503020204020204" pitchFamily="34" charset="-122"/>
                <a:ea typeface="微软雅黑" panose="020B0503020204020204" pitchFamily="34" charset="-122"/>
                <a:sym typeface="+mn-ea"/>
              </a:rPr>
              <a:t>，</a:t>
            </a:r>
            <a:r>
              <a:rPr lang="zh-CN" altLang="en-US" sz="1050" dirty="0">
                <a:latin typeface="微软雅黑" panose="020B0503020204020204" pitchFamily="34" charset="-122"/>
                <a:ea typeface="微软雅黑" panose="020B0503020204020204" pitchFamily="34" charset="-122"/>
                <a:sym typeface="+mn-ea"/>
              </a:rPr>
              <a:t>须通过“西安市房地产经纪机构开户和二手房交易管理系统</a:t>
            </a:r>
            <a:r>
              <a:rPr lang="zh-CN" altLang="en-US" sz="1050" dirty="0">
                <a:latin typeface="微软雅黑" panose="020B0503020204020204" pitchFamily="34" charset="-122"/>
                <a:ea typeface="微软雅黑" panose="020B0503020204020204" pitchFamily="34" charset="-122"/>
                <a:sym typeface="+mn-ea"/>
              </a:rPr>
              <a:t>”</a:t>
            </a:r>
            <a:r>
              <a:rPr lang="zh-CN" altLang="en-US" sz="1050" dirty="0">
                <a:latin typeface="微软雅黑" panose="020B0503020204020204" pitchFamily="34" charset="-122"/>
                <a:ea typeface="微软雅黑" panose="020B0503020204020204" pitchFamily="34" charset="-122"/>
                <a:sym typeface="+mn-ea"/>
              </a:rPr>
              <a:t> </a:t>
            </a:r>
            <a:r>
              <a:rPr lang="zh-CN" altLang="en-US" sz="1050" dirty="0">
                <a:latin typeface="微软雅黑" panose="020B0503020204020204" pitchFamily="34" charset="-122"/>
                <a:ea typeface="微软雅黑" panose="020B0503020204020204" pitchFamily="34" charset="-122"/>
                <a:sym typeface="+mn-ea"/>
              </a:rPr>
              <a:t>进行房屋权属</a:t>
            </a:r>
            <a:r>
              <a:rPr lang="zh-CN" altLang="en-US" sz="1050" dirty="0">
                <a:latin typeface="微软雅黑" panose="020B0503020204020204" pitchFamily="34" charset="-122"/>
                <a:ea typeface="微软雅黑" panose="020B0503020204020204" pitchFamily="34" charset="-122"/>
                <a:sym typeface="+mn-ea"/>
              </a:rPr>
              <a:t>核</a:t>
            </a:r>
            <a:r>
              <a:rPr lang="zh-CN" altLang="en-US" sz="1050" dirty="0">
                <a:latin typeface="微软雅黑" panose="020B0503020204020204" pitchFamily="34" charset="-122"/>
                <a:ea typeface="微软雅黑" panose="020B0503020204020204" pitchFamily="34" charset="-122"/>
                <a:sym typeface="+mn-ea"/>
              </a:rPr>
              <a:t>验及备案获取房源核验</a:t>
            </a:r>
            <a:r>
              <a:rPr lang="zh-CN" altLang="en-US" sz="1050" dirty="0">
                <a:latin typeface="微软雅黑" panose="020B0503020204020204" pitchFamily="34" charset="-122"/>
                <a:ea typeface="微软雅黑" panose="020B0503020204020204" pitchFamily="34" charset="-122"/>
                <a:sym typeface="+mn-ea"/>
              </a:rPr>
              <a:t>码 </a:t>
            </a:r>
            <a:r>
              <a:rPr lang="zh-CN" altLang="en-US" sz="1050" dirty="0">
                <a:latin typeface="微软雅黑" panose="020B0503020204020204" pitchFamily="34" charset="-122"/>
                <a:ea typeface="微软雅黑" panose="020B0503020204020204" pitchFamily="34" charset="-122"/>
                <a:sym typeface="+mn-ea"/>
              </a:rPr>
              <a:t>未经交易系统房屋权属核验及备案获取房源核验码 </a:t>
            </a:r>
            <a:r>
              <a:rPr lang="zh-CN" altLang="en-US" sz="1050" dirty="0">
                <a:latin typeface="微软雅黑" panose="020B0503020204020204" pitchFamily="34" charset="-122"/>
                <a:ea typeface="微软雅黑" panose="020B0503020204020204" pitchFamily="34" charset="-122"/>
                <a:sym typeface="+mn-ea"/>
              </a:rPr>
              <a:t>的房源，各网络信息平台不得发布。</a:t>
            </a:r>
            <a:endParaRPr lang="zh-CN" altLang="en-US" sz="1050" dirty="0">
              <a:latin typeface="微软雅黑" panose="020B0503020204020204" pitchFamily="34" charset="-122"/>
              <a:ea typeface="微软雅黑" panose="020B0503020204020204" pitchFamily="34" charset="-122"/>
              <a:sym typeface="+mn-ea"/>
            </a:endParaRPr>
          </a:p>
          <a:p>
            <a:pPr lvl="0" indent="0" algn="l">
              <a:lnSpc>
                <a:spcPct val="150000"/>
              </a:lnSpc>
              <a:buClr>
                <a:srgbClr val="C7A064"/>
              </a:buClr>
              <a:buSzTx/>
              <a:buFont typeface="Wingdings" panose="05000000000000000000" charset="0"/>
              <a:buNone/>
            </a:pPr>
            <a:r>
              <a:rPr lang="zh-CN" altLang="en-US" sz="1050" b="1" dirty="0">
                <a:latin typeface="微软雅黑" panose="020B0503020204020204" pitchFamily="34" charset="-122"/>
                <a:ea typeface="微软雅黑" panose="020B0503020204020204" pitchFamily="34" charset="-122"/>
                <a:sym typeface="+mn-ea"/>
              </a:rPr>
              <a:t>合同备案：</a:t>
            </a:r>
            <a:endParaRPr lang="zh-CN" altLang="en-US" sz="1050" b="1" dirty="0">
              <a:latin typeface="微软雅黑" panose="020B0503020204020204" pitchFamily="34" charset="-122"/>
              <a:ea typeface="微软雅黑" panose="020B0503020204020204" pitchFamily="34" charset="-122"/>
              <a:sym typeface="+mn-ea"/>
            </a:endParaRPr>
          </a:p>
          <a:p>
            <a:pPr marL="171450" lvl="0" indent="-171450" algn="l">
              <a:lnSpc>
                <a:spcPct val="150000"/>
              </a:lnSpc>
              <a:buClr>
                <a:srgbClr val="C7A064"/>
              </a:buClr>
              <a:buSzTx/>
              <a:buFont typeface="Wingdings" panose="05000000000000000000" charset="0"/>
              <a:buChar char="u"/>
            </a:pPr>
            <a:r>
              <a:rPr lang="zh-CN" altLang="en-US" sz="1050" dirty="0">
                <a:latin typeface="微软雅黑" panose="020B0503020204020204" pitchFamily="34" charset="-122"/>
                <a:ea typeface="微软雅黑" panose="020B0503020204020204" pitchFamily="34" charset="-122"/>
                <a:sym typeface="+mn-ea"/>
              </a:rPr>
              <a:t>房地产经纪机构撮合达成的租赁交</a:t>
            </a:r>
            <a:r>
              <a:rPr lang="zh-CN" altLang="en-US" sz="1050" dirty="0">
                <a:latin typeface="微软雅黑" panose="020B0503020204020204" pitchFamily="34" charset="-122"/>
                <a:ea typeface="微软雅黑" panose="020B0503020204020204" pitchFamily="34" charset="-122"/>
                <a:sym typeface="+mn-ea"/>
              </a:rPr>
              <a:t>易</a:t>
            </a:r>
            <a:r>
              <a:rPr lang="zh-CN" altLang="en-US" sz="1050" dirty="0">
                <a:latin typeface="微软雅黑" panose="020B0503020204020204" pitchFamily="34" charset="-122"/>
                <a:ea typeface="微软雅黑" panose="020B0503020204020204" pitchFamily="34" charset="-122"/>
                <a:sym typeface="+mn-ea"/>
              </a:rPr>
              <a:t>，应自达成租赁交易</a:t>
            </a:r>
            <a:r>
              <a:rPr lang="zh-CN" altLang="en-US" sz="1050" dirty="0">
                <a:latin typeface="微软雅黑" panose="020B0503020204020204" pitchFamily="34" charset="-122"/>
                <a:ea typeface="微软雅黑" panose="020B0503020204020204" pitchFamily="34" charset="-122"/>
                <a:sym typeface="+mn-ea"/>
              </a:rPr>
              <a:t>之</a:t>
            </a:r>
            <a:r>
              <a:rPr lang="zh-CN" altLang="en-US" sz="1050" dirty="0">
                <a:latin typeface="微软雅黑" panose="020B0503020204020204" pitchFamily="34" charset="-122"/>
                <a:ea typeface="微软雅黑" panose="020B0503020204020204" pitchFamily="34" charset="-122"/>
                <a:sym typeface="+mn-ea"/>
              </a:rPr>
              <a:t>日</a:t>
            </a:r>
            <a:r>
              <a:rPr lang="zh-CN" altLang="en-US" sz="1050" dirty="0">
                <a:latin typeface="微软雅黑" panose="020B0503020204020204" pitchFamily="34" charset="-122"/>
                <a:ea typeface="微软雅黑" panose="020B0503020204020204" pitchFamily="34" charset="-122"/>
                <a:sym typeface="+mn-ea"/>
              </a:rPr>
              <a:t>起</a:t>
            </a:r>
            <a:r>
              <a:rPr lang="zh-CN" altLang="en-US" sz="1050" dirty="0">
                <a:latin typeface="微软雅黑" panose="020B0503020204020204" pitchFamily="34" charset="-122"/>
                <a:ea typeface="微软雅黑" panose="020B0503020204020204" pitchFamily="34" charset="-122"/>
                <a:sym typeface="+mn-ea"/>
              </a:rPr>
              <a:t>30</a:t>
            </a:r>
            <a:r>
              <a:rPr lang="zh-CN" altLang="en-US" sz="1050" dirty="0">
                <a:latin typeface="微软雅黑" panose="020B0503020204020204" pitchFamily="34" charset="-122"/>
                <a:ea typeface="微软雅黑" panose="020B0503020204020204" pitchFamily="34" charset="-122"/>
                <a:sym typeface="+mn-ea"/>
              </a:rPr>
              <a:t>日</a:t>
            </a:r>
            <a:r>
              <a:rPr lang="zh-CN" altLang="en-US" sz="1050" dirty="0">
                <a:latin typeface="微软雅黑" panose="020B0503020204020204" pitchFamily="34" charset="-122"/>
                <a:ea typeface="微软雅黑" panose="020B0503020204020204" pitchFamily="34" charset="-122"/>
                <a:sym typeface="+mn-ea"/>
              </a:rPr>
              <a:t>内，</a:t>
            </a:r>
            <a:r>
              <a:rPr lang="zh-CN" altLang="en-US" sz="1050" dirty="0">
                <a:latin typeface="微软雅黑" panose="020B0503020204020204" pitchFamily="34" charset="-122"/>
                <a:ea typeface="微软雅黑" panose="020B0503020204020204" pitchFamily="34" charset="-122"/>
                <a:sym typeface="+mn-ea"/>
              </a:rPr>
              <a:t>由</a:t>
            </a:r>
            <a:r>
              <a:rPr lang="zh-CN" altLang="en-US" sz="1050" dirty="0">
                <a:latin typeface="微软雅黑" panose="020B0503020204020204" pitchFamily="34" charset="-122"/>
                <a:ea typeface="微软雅黑" panose="020B0503020204020204" pitchFamily="34" charset="-122"/>
                <a:sym typeface="+mn-ea"/>
              </a:rPr>
              <a:t>房地产经</a:t>
            </a:r>
            <a:r>
              <a:rPr lang="zh-CN" altLang="en-US" sz="1050" dirty="0">
                <a:latin typeface="微软雅黑" panose="020B0503020204020204" pitchFamily="34" charset="-122"/>
                <a:ea typeface="微软雅黑" panose="020B0503020204020204" pitchFamily="34" charset="-122"/>
                <a:sym typeface="+mn-ea"/>
              </a:rPr>
              <a:t>纪</a:t>
            </a:r>
            <a:r>
              <a:rPr lang="zh-CN" altLang="en-US" sz="1050" dirty="0">
                <a:latin typeface="微软雅黑" panose="020B0503020204020204" pitchFamily="34" charset="-122"/>
                <a:ea typeface="微软雅黑" panose="020B0503020204020204" pitchFamily="34" charset="-122"/>
                <a:sym typeface="+mn-ea"/>
              </a:rPr>
              <a:t>机构</a:t>
            </a:r>
            <a:r>
              <a:rPr lang="zh-CN" altLang="en-US" sz="1050" dirty="0">
                <a:latin typeface="微软雅黑" panose="020B0503020204020204" pitchFamily="34" charset="-122"/>
                <a:ea typeface="微软雅黑" panose="020B0503020204020204" pitchFamily="34" charset="-122"/>
                <a:sym typeface="+mn-ea"/>
              </a:rPr>
              <a:t>通</a:t>
            </a:r>
            <a:r>
              <a:rPr lang="zh-CN" altLang="en-US" sz="1050" dirty="0">
                <a:latin typeface="微软雅黑" panose="020B0503020204020204" pitchFamily="34" charset="-122"/>
                <a:ea typeface="微软雅黑" panose="020B0503020204020204" pitchFamily="34" charset="-122"/>
                <a:sym typeface="+mn-ea"/>
              </a:rPr>
              <a:t>过交</a:t>
            </a:r>
            <a:r>
              <a:rPr lang="zh-CN" altLang="en-US" sz="1050" dirty="0">
                <a:latin typeface="微软雅黑" panose="020B0503020204020204" pitchFamily="34" charset="-122"/>
                <a:ea typeface="微软雅黑" panose="020B0503020204020204" pitchFamily="34" charset="-122"/>
                <a:sym typeface="+mn-ea"/>
              </a:rPr>
              <a:t>易系统进行租赁合同网签备案。</a:t>
            </a:r>
            <a:endParaRPr lang="zh-CN" altLang="en-US" sz="1050" dirty="0">
              <a:latin typeface="微软雅黑" panose="020B0503020204020204" pitchFamily="34" charset="-122"/>
              <a:ea typeface="微软雅黑" panose="020B0503020204020204" pitchFamily="34" charset="-122"/>
              <a:sym typeface="+mn-ea"/>
            </a:endParaRPr>
          </a:p>
          <a:p>
            <a:pPr lvl="0" indent="0" algn="l">
              <a:lnSpc>
                <a:spcPct val="150000"/>
              </a:lnSpc>
              <a:buClr>
                <a:srgbClr val="C7A064"/>
              </a:buClr>
              <a:buSzTx/>
              <a:buFont typeface="Wingdings" panose="05000000000000000000" charset="0"/>
              <a:buNone/>
            </a:pPr>
            <a:r>
              <a:rPr lang="zh-CN" altLang="en-US" sz="1050" b="1" dirty="0">
                <a:latin typeface="微软雅黑" panose="020B0503020204020204" pitchFamily="34" charset="-122"/>
                <a:ea typeface="微软雅黑" panose="020B0503020204020204" pitchFamily="34" charset="-122"/>
                <a:sym typeface="+mn-ea"/>
              </a:rPr>
              <a:t>住建监管：</a:t>
            </a:r>
            <a:endParaRPr lang="zh-CN" altLang="en-US" sz="1050" b="1" dirty="0">
              <a:latin typeface="微软雅黑" panose="020B0503020204020204" pitchFamily="34" charset="-122"/>
              <a:ea typeface="微软雅黑" panose="020B0503020204020204" pitchFamily="34" charset="-122"/>
              <a:sym typeface="+mn-ea"/>
            </a:endParaRPr>
          </a:p>
          <a:p>
            <a:pPr marL="171450" lvl="0" indent="-171450" algn="l">
              <a:lnSpc>
                <a:spcPct val="150000"/>
              </a:lnSpc>
              <a:buClr>
                <a:srgbClr val="C7A064"/>
              </a:buClr>
              <a:buSzTx/>
              <a:buFont typeface="Wingdings" panose="05000000000000000000" charset="0"/>
              <a:buChar char="u"/>
            </a:pPr>
            <a:r>
              <a:rPr lang="zh-CN" altLang="en-US" sz="1050" dirty="0">
                <a:latin typeface="微软雅黑" panose="020B0503020204020204" pitchFamily="34" charset="-122"/>
                <a:ea typeface="微软雅黑" panose="020B0503020204020204" pitchFamily="34" charset="-122"/>
                <a:sym typeface="+mn-ea"/>
              </a:rPr>
              <a:t>住建管理部门要加强本辖区租赁房源核验和租赁合 同网签备案的监督管理，对未按通知要求开展租赁 房源核验和租赁合同网签备案的</a:t>
            </a:r>
            <a:r>
              <a:rPr lang="zh-CN" altLang="en-US" sz="1050" dirty="0">
                <a:latin typeface="微软雅黑" panose="020B0503020204020204" pitchFamily="34" charset="-122"/>
                <a:ea typeface="微软雅黑" panose="020B0503020204020204" pitchFamily="34" charset="-122"/>
                <a:sym typeface="+mn-ea"/>
              </a:rPr>
              <a:t>，</a:t>
            </a:r>
            <a:r>
              <a:rPr lang="zh-CN" altLang="en-US" sz="1050" dirty="0">
                <a:latin typeface="微软雅黑" panose="020B0503020204020204" pitchFamily="34" charset="-122"/>
                <a:ea typeface="微软雅黑" panose="020B0503020204020204" pitchFamily="34" charset="-122"/>
                <a:sym typeface="+mn-ea"/>
              </a:rPr>
              <a:t>要及时约谈、</a:t>
            </a:r>
            <a:r>
              <a:rPr lang="zh-CN" altLang="en-US" sz="1050" dirty="0">
                <a:latin typeface="微软雅黑" panose="020B0503020204020204" pitchFamily="34" charset="-122"/>
                <a:ea typeface="微软雅黑" panose="020B0503020204020204" pitchFamily="34" charset="-122"/>
                <a:sym typeface="+mn-ea"/>
              </a:rPr>
              <a:t>书面警示、责令限期整改。对逾期不改</a:t>
            </a:r>
            <a:r>
              <a:rPr lang="zh-CN" altLang="en-US" sz="1050" dirty="0">
                <a:latin typeface="微软雅黑" panose="020B0503020204020204" pitchFamily="34" charset="-122"/>
                <a:ea typeface="微软雅黑" panose="020B0503020204020204" pitchFamily="34" charset="-122"/>
                <a:sym typeface="+mn-ea"/>
              </a:rPr>
              <a:t>的</a:t>
            </a:r>
            <a:r>
              <a:rPr lang="zh-CN" altLang="en-US" sz="1050" dirty="0">
                <a:latin typeface="微软雅黑" panose="020B0503020204020204" pitchFamily="34" charset="-122"/>
                <a:ea typeface="微软雅黑" panose="020B0503020204020204" pitchFamily="34" charset="-122"/>
                <a:sym typeface="+mn-ea"/>
              </a:rPr>
              <a:t>，暂停二手房网签服务端口，并报送市社会信用体系建设领导小组办公室及相关行政管理部门，</a:t>
            </a:r>
            <a:r>
              <a:rPr lang="zh-CN" altLang="en-US" sz="1050" dirty="0">
                <a:latin typeface="微软雅黑" panose="020B0503020204020204" pitchFamily="34" charset="-122"/>
                <a:ea typeface="微软雅黑" panose="020B0503020204020204" pitchFamily="34" charset="-122"/>
                <a:sym typeface="+mn-ea"/>
              </a:rPr>
              <a:t>实</a:t>
            </a:r>
            <a:r>
              <a:rPr lang="zh-CN" altLang="en-US" sz="1050" dirty="0">
                <a:latin typeface="微软雅黑" panose="020B0503020204020204" pitchFamily="34" charset="-122"/>
                <a:ea typeface="微软雅黑" panose="020B0503020204020204" pitchFamily="34" charset="-122"/>
                <a:sym typeface="+mn-ea"/>
              </a:rPr>
              <a:t>施联</a:t>
            </a:r>
            <a:r>
              <a:rPr lang="zh-CN" altLang="en-US" sz="1050" dirty="0">
                <a:latin typeface="微软雅黑" panose="020B0503020204020204" pitchFamily="34" charset="-122"/>
                <a:ea typeface="微软雅黑" panose="020B0503020204020204" pitchFamily="34" charset="-122"/>
                <a:sym typeface="+mn-ea"/>
              </a:rPr>
              <a:t>合</a:t>
            </a:r>
            <a:r>
              <a:rPr lang="zh-CN" altLang="en-US" sz="1050" dirty="0">
                <a:latin typeface="微软雅黑" panose="020B0503020204020204" pitchFamily="34" charset="-122"/>
                <a:ea typeface="微软雅黑" panose="020B0503020204020204" pitchFamily="34" charset="-122"/>
                <a:sym typeface="+mn-ea"/>
              </a:rPr>
              <a:t>惩</a:t>
            </a:r>
            <a:r>
              <a:rPr lang="zh-CN" altLang="en-US" sz="1050" dirty="0">
                <a:latin typeface="微软雅黑" panose="020B0503020204020204" pitchFamily="34" charset="-122"/>
                <a:ea typeface="微软雅黑" panose="020B0503020204020204" pitchFamily="34" charset="-122"/>
                <a:sym typeface="+mn-ea"/>
              </a:rPr>
              <a:t>戒</a:t>
            </a:r>
            <a:r>
              <a:rPr lang="zh-CN" altLang="en-US" sz="1050" dirty="0">
                <a:latin typeface="微软雅黑" panose="020B0503020204020204" pitchFamily="34" charset="-122"/>
                <a:ea typeface="微软雅黑" panose="020B0503020204020204" pitchFamily="34" charset="-122"/>
                <a:sym typeface="+mn-ea"/>
              </a:rPr>
              <a:t>。</a:t>
            </a:r>
            <a:endParaRPr lang="zh-CN" altLang="en-US" sz="1050" dirty="0">
              <a:latin typeface="微软雅黑" panose="020B0503020204020204" pitchFamily="34" charset="-122"/>
              <a:ea typeface="微软雅黑" panose="020B0503020204020204" pitchFamily="34" charset="-122"/>
              <a:sym typeface="+mn-ea"/>
            </a:endParaRPr>
          </a:p>
        </p:txBody>
      </p:sp>
      <p:grpSp>
        <p:nvGrpSpPr>
          <p:cNvPr id="17" name="Group 2"/>
          <p:cNvGrpSpPr/>
          <p:nvPr/>
        </p:nvGrpSpPr>
        <p:grpSpPr bwMode="auto">
          <a:xfrm>
            <a:off x="6278685" y="1520821"/>
            <a:ext cx="1688626" cy="489449"/>
            <a:chOff x="1670" y="2351"/>
            <a:chExt cx="3413" cy="1114"/>
          </a:xfrm>
          <a:solidFill>
            <a:srgbClr val="C7A064"/>
          </a:solidFill>
        </p:grpSpPr>
        <p:sp>
          <p:nvSpPr>
            <p:cNvPr id="18" name="Freeform 3"/>
            <p:cNvSpPr/>
            <p:nvPr/>
          </p:nvSpPr>
          <p:spPr bwMode="auto">
            <a:xfrm>
              <a:off x="1670" y="2351"/>
              <a:ext cx="690" cy="927"/>
            </a:xfrm>
            <a:custGeom>
              <a:avLst/>
              <a:gdLst>
                <a:gd name="T0" fmla="*/ 412 w 690"/>
                <a:gd name="T1" fmla="*/ 148 h 927"/>
                <a:gd name="T2" fmla="*/ 436 w 690"/>
                <a:gd name="T3" fmla="*/ 117 h 927"/>
                <a:gd name="T4" fmla="*/ 475 w 690"/>
                <a:gd name="T5" fmla="*/ 109 h 927"/>
                <a:gd name="T6" fmla="*/ 530 w 690"/>
                <a:gd name="T7" fmla="*/ 101 h 927"/>
                <a:gd name="T8" fmla="*/ 594 w 690"/>
                <a:gd name="T9" fmla="*/ 93 h 927"/>
                <a:gd name="T10" fmla="*/ 657 w 690"/>
                <a:gd name="T11" fmla="*/ 78 h 927"/>
                <a:gd name="T12" fmla="*/ 689 w 690"/>
                <a:gd name="T13" fmla="*/ 62 h 927"/>
                <a:gd name="T14" fmla="*/ 689 w 690"/>
                <a:gd name="T15" fmla="*/ 31 h 927"/>
                <a:gd name="T16" fmla="*/ 657 w 690"/>
                <a:gd name="T17" fmla="*/ 8 h 927"/>
                <a:gd name="T18" fmla="*/ 610 w 690"/>
                <a:gd name="T19" fmla="*/ 0 h 927"/>
                <a:gd name="T20" fmla="*/ 523 w 690"/>
                <a:gd name="T21" fmla="*/ 8 h 927"/>
                <a:gd name="T22" fmla="*/ 443 w 690"/>
                <a:gd name="T23" fmla="*/ 23 h 927"/>
                <a:gd name="T24" fmla="*/ 325 w 690"/>
                <a:gd name="T25" fmla="*/ 39 h 927"/>
                <a:gd name="T26" fmla="*/ 214 w 690"/>
                <a:gd name="T27" fmla="*/ 39 h 927"/>
                <a:gd name="T28" fmla="*/ 0 w 690"/>
                <a:gd name="T29" fmla="*/ 8 h 927"/>
                <a:gd name="T30" fmla="*/ 277 w 690"/>
                <a:gd name="T31" fmla="*/ 483 h 927"/>
                <a:gd name="T32" fmla="*/ 0 w 690"/>
                <a:gd name="T33" fmla="*/ 887 h 927"/>
                <a:gd name="T34" fmla="*/ 95 w 690"/>
                <a:gd name="T35" fmla="*/ 918 h 927"/>
                <a:gd name="T36" fmla="*/ 222 w 690"/>
                <a:gd name="T37" fmla="*/ 926 h 927"/>
                <a:gd name="T38" fmla="*/ 293 w 690"/>
                <a:gd name="T39" fmla="*/ 926 h 927"/>
                <a:gd name="T40" fmla="*/ 356 w 690"/>
                <a:gd name="T41" fmla="*/ 926 h 927"/>
                <a:gd name="T42" fmla="*/ 410 w 690"/>
                <a:gd name="T43" fmla="*/ 913 h 927"/>
                <a:gd name="T44" fmla="*/ 416 w 690"/>
                <a:gd name="T45" fmla="*/ 913 h 927"/>
                <a:gd name="T46" fmla="*/ 412 w 690"/>
                <a:gd name="T47" fmla="*/ 148 h 927"/>
                <a:gd name="T48" fmla="*/ 412 w 690"/>
                <a:gd name="T49"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0" h="927">
                  <a:moveTo>
                    <a:pt x="412" y="148"/>
                  </a:moveTo>
                  <a:lnTo>
                    <a:pt x="436" y="117"/>
                  </a:lnTo>
                  <a:lnTo>
                    <a:pt x="475" y="109"/>
                  </a:lnTo>
                  <a:lnTo>
                    <a:pt x="530" y="101"/>
                  </a:lnTo>
                  <a:lnTo>
                    <a:pt x="594" y="93"/>
                  </a:lnTo>
                  <a:lnTo>
                    <a:pt x="657" y="78"/>
                  </a:lnTo>
                  <a:lnTo>
                    <a:pt x="689" y="62"/>
                  </a:lnTo>
                  <a:lnTo>
                    <a:pt x="689" y="31"/>
                  </a:lnTo>
                  <a:lnTo>
                    <a:pt x="657" y="8"/>
                  </a:lnTo>
                  <a:lnTo>
                    <a:pt x="610" y="0"/>
                  </a:lnTo>
                  <a:lnTo>
                    <a:pt x="523" y="8"/>
                  </a:lnTo>
                  <a:lnTo>
                    <a:pt x="443" y="23"/>
                  </a:lnTo>
                  <a:lnTo>
                    <a:pt x="325" y="39"/>
                  </a:lnTo>
                  <a:lnTo>
                    <a:pt x="214" y="39"/>
                  </a:lnTo>
                  <a:lnTo>
                    <a:pt x="0" y="8"/>
                  </a:lnTo>
                  <a:lnTo>
                    <a:pt x="277" y="483"/>
                  </a:lnTo>
                  <a:lnTo>
                    <a:pt x="0" y="887"/>
                  </a:lnTo>
                  <a:lnTo>
                    <a:pt x="95" y="918"/>
                  </a:lnTo>
                  <a:lnTo>
                    <a:pt x="222" y="926"/>
                  </a:lnTo>
                  <a:lnTo>
                    <a:pt x="293" y="926"/>
                  </a:lnTo>
                  <a:lnTo>
                    <a:pt x="356" y="926"/>
                  </a:lnTo>
                  <a:lnTo>
                    <a:pt x="410" y="913"/>
                  </a:lnTo>
                  <a:lnTo>
                    <a:pt x="416" y="913"/>
                  </a:lnTo>
                  <a:lnTo>
                    <a:pt x="412"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sp>
          <p:nvSpPr>
            <p:cNvPr id="19" name="Freeform 8"/>
            <p:cNvSpPr/>
            <p:nvPr/>
          </p:nvSpPr>
          <p:spPr bwMode="auto">
            <a:xfrm>
              <a:off x="2076" y="2496"/>
              <a:ext cx="2579" cy="969"/>
            </a:xfrm>
            <a:custGeom>
              <a:avLst/>
              <a:gdLst>
                <a:gd name="T0" fmla="*/ 1304 w 2579"/>
                <a:gd name="T1" fmla="*/ 968 h 969"/>
                <a:gd name="T2" fmla="*/ 140 w 2579"/>
                <a:gd name="T3" fmla="*/ 968 h 969"/>
                <a:gd name="T4" fmla="*/ 77 w 2579"/>
                <a:gd name="T5" fmla="*/ 960 h 969"/>
                <a:gd name="T6" fmla="*/ 37 w 2579"/>
                <a:gd name="T7" fmla="*/ 945 h 969"/>
                <a:gd name="T8" fmla="*/ 6 w 2579"/>
                <a:gd name="T9" fmla="*/ 914 h 969"/>
                <a:gd name="T10" fmla="*/ 6 w 2579"/>
                <a:gd name="T11" fmla="*/ 3 h 969"/>
                <a:gd name="T12" fmla="*/ 0 w 2579"/>
                <a:gd name="T13" fmla="*/ 0 h 969"/>
                <a:gd name="T14" fmla="*/ 61 w 2579"/>
                <a:gd name="T15" fmla="*/ 57 h 969"/>
                <a:gd name="T16" fmla="*/ 109 w 2579"/>
                <a:gd name="T17" fmla="*/ 73 h 969"/>
                <a:gd name="T18" fmla="*/ 164 w 2579"/>
                <a:gd name="T19" fmla="*/ 81 h 969"/>
                <a:gd name="T20" fmla="*/ 1328 w 2579"/>
                <a:gd name="T21" fmla="*/ 81 h 969"/>
                <a:gd name="T22" fmla="*/ 1304 w 2579"/>
                <a:gd name="T23" fmla="*/ 81 h 969"/>
                <a:gd name="T24" fmla="*/ 2396 w 2579"/>
                <a:gd name="T25" fmla="*/ 81 h 969"/>
                <a:gd name="T26" fmla="*/ 2412 w 2579"/>
                <a:gd name="T27" fmla="*/ 81 h 969"/>
                <a:gd name="T28" fmla="*/ 2452 w 2579"/>
                <a:gd name="T29" fmla="*/ 73 h 969"/>
                <a:gd name="T30" fmla="*/ 2467 w 2579"/>
                <a:gd name="T31" fmla="*/ 73 h 969"/>
                <a:gd name="T32" fmla="*/ 2507 w 2579"/>
                <a:gd name="T33" fmla="*/ 65 h 969"/>
                <a:gd name="T34" fmla="*/ 2523 w 2579"/>
                <a:gd name="T35" fmla="*/ 57 h 969"/>
                <a:gd name="T36" fmla="*/ 2547 w 2579"/>
                <a:gd name="T37" fmla="*/ 34 h 969"/>
                <a:gd name="T38" fmla="*/ 2562 w 2579"/>
                <a:gd name="T39" fmla="*/ 18 h 969"/>
                <a:gd name="T40" fmla="*/ 2578 w 2579"/>
                <a:gd name="T41" fmla="*/ 3 h 969"/>
                <a:gd name="T42" fmla="*/ 2578 w 2579"/>
                <a:gd name="T43" fmla="*/ 914 h 969"/>
                <a:gd name="T44" fmla="*/ 2539 w 2579"/>
                <a:gd name="T45" fmla="*/ 945 h 969"/>
                <a:gd name="T46" fmla="*/ 2483 w 2579"/>
                <a:gd name="T47" fmla="*/ 960 h 969"/>
                <a:gd name="T48" fmla="*/ 2436 w 2579"/>
                <a:gd name="T49" fmla="*/ 968 h 969"/>
                <a:gd name="T50" fmla="*/ 1280 w 2579"/>
                <a:gd name="T51" fmla="*/ 968 h 969"/>
                <a:gd name="T52" fmla="*/ 1304 w 2579"/>
                <a:gd name="T53" fmla="*/ 968 h 969"/>
                <a:gd name="T54" fmla="*/ 1304 w 2579"/>
                <a:gd name="T55" fmla="*/ 96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79" h="969">
                  <a:moveTo>
                    <a:pt x="1304" y="968"/>
                  </a:moveTo>
                  <a:lnTo>
                    <a:pt x="140" y="968"/>
                  </a:lnTo>
                  <a:lnTo>
                    <a:pt x="77" y="960"/>
                  </a:lnTo>
                  <a:lnTo>
                    <a:pt x="37" y="945"/>
                  </a:lnTo>
                  <a:lnTo>
                    <a:pt x="6" y="914"/>
                  </a:lnTo>
                  <a:lnTo>
                    <a:pt x="6" y="3"/>
                  </a:lnTo>
                  <a:lnTo>
                    <a:pt x="0" y="0"/>
                  </a:lnTo>
                  <a:lnTo>
                    <a:pt x="61" y="57"/>
                  </a:lnTo>
                  <a:lnTo>
                    <a:pt x="109" y="73"/>
                  </a:lnTo>
                  <a:lnTo>
                    <a:pt x="164" y="81"/>
                  </a:lnTo>
                  <a:lnTo>
                    <a:pt x="1328" y="81"/>
                  </a:lnTo>
                  <a:lnTo>
                    <a:pt x="1304" y="81"/>
                  </a:lnTo>
                  <a:lnTo>
                    <a:pt x="2396" y="81"/>
                  </a:lnTo>
                  <a:lnTo>
                    <a:pt x="2412" y="81"/>
                  </a:lnTo>
                  <a:lnTo>
                    <a:pt x="2452" y="73"/>
                  </a:lnTo>
                  <a:lnTo>
                    <a:pt x="2467" y="73"/>
                  </a:lnTo>
                  <a:lnTo>
                    <a:pt x="2507" y="65"/>
                  </a:lnTo>
                  <a:lnTo>
                    <a:pt x="2523" y="57"/>
                  </a:lnTo>
                  <a:lnTo>
                    <a:pt x="2547" y="34"/>
                  </a:lnTo>
                  <a:lnTo>
                    <a:pt x="2562" y="18"/>
                  </a:lnTo>
                  <a:lnTo>
                    <a:pt x="2578" y="3"/>
                  </a:lnTo>
                  <a:lnTo>
                    <a:pt x="2578" y="914"/>
                  </a:lnTo>
                  <a:lnTo>
                    <a:pt x="2539" y="945"/>
                  </a:lnTo>
                  <a:lnTo>
                    <a:pt x="2483" y="960"/>
                  </a:lnTo>
                  <a:lnTo>
                    <a:pt x="2436" y="968"/>
                  </a:lnTo>
                  <a:lnTo>
                    <a:pt x="1280" y="968"/>
                  </a:lnTo>
                  <a:lnTo>
                    <a:pt x="1304" y="96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p>
              <a:endParaRPr lang="zh-CN" altLang="en-US"/>
            </a:p>
          </p:txBody>
        </p:sp>
        <p:sp>
          <p:nvSpPr>
            <p:cNvPr id="20" name="Freeform 9"/>
            <p:cNvSpPr/>
            <p:nvPr/>
          </p:nvSpPr>
          <p:spPr bwMode="auto">
            <a:xfrm>
              <a:off x="4369" y="2351"/>
              <a:ext cx="714" cy="927"/>
            </a:xfrm>
            <a:custGeom>
              <a:avLst/>
              <a:gdLst>
                <a:gd name="T0" fmla="*/ 285 w 714"/>
                <a:gd name="T1" fmla="*/ 148 h 927"/>
                <a:gd name="T2" fmla="*/ 254 w 714"/>
                <a:gd name="T3" fmla="*/ 117 h 927"/>
                <a:gd name="T4" fmla="*/ 214 w 714"/>
                <a:gd name="T5" fmla="*/ 109 h 927"/>
                <a:gd name="T6" fmla="*/ 143 w 714"/>
                <a:gd name="T7" fmla="*/ 101 h 927"/>
                <a:gd name="T8" fmla="*/ 87 w 714"/>
                <a:gd name="T9" fmla="*/ 93 h 927"/>
                <a:gd name="T10" fmla="*/ 32 w 714"/>
                <a:gd name="T11" fmla="*/ 78 h 927"/>
                <a:gd name="T12" fmla="*/ 0 w 714"/>
                <a:gd name="T13" fmla="*/ 62 h 927"/>
                <a:gd name="T14" fmla="*/ 0 w 714"/>
                <a:gd name="T15" fmla="*/ 39 h 927"/>
                <a:gd name="T16" fmla="*/ 16 w 714"/>
                <a:gd name="T17" fmla="*/ 15 h 927"/>
                <a:gd name="T18" fmla="*/ 56 w 714"/>
                <a:gd name="T19" fmla="*/ 0 h 927"/>
                <a:gd name="T20" fmla="*/ 119 w 714"/>
                <a:gd name="T21" fmla="*/ 0 h 927"/>
                <a:gd name="T22" fmla="*/ 198 w 714"/>
                <a:gd name="T23" fmla="*/ 8 h 927"/>
                <a:gd name="T24" fmla="*/ 277 w 714"/>
                <a:gd name="T25" fmla="*/ 23 h 927"/>
                <a:gd name="T26" fmla="*/ 388 w 714"/>
                <a:gd name="T27" fmla="*/ 39 h 927"/>
                <a:gd name="T28" fmla="*/ 475 w 714"/>
                <a:gd name="T29" fmla="*/ 39 h 927"/>
                <a:gd name="T30" fmla="*/ 586 w 714"/>
                <a:gd name="T31" fmla="*/ 23 h 927"/>
                <a:gd name="T32" fmla="*/ 713 w 714"/>
                <a:gd name="T33" fmla="*/ 0 h 927"/>
                <a:gd name="T34" fmla="*/ 412 w 714"/>
                <a:gd name="T35" fmla="*/ 483 h 927"/>
                <a:gd name="T36" fmla="*/ 681 w 714"/>
                <a:gd name="T37" fmla="*/ 887 h 927"/>
                <a:gd name="T38" fmla="*/ 634 w 714"/>
                <a:gd name="T39" fmla="*/ 903 h 927"/>
                <a:gd name="T40" fmla="*/ 515 w 714"/>
                <a:gd name="T41" fmla="*/ 918 h 927"/>
                <a:gd name="T42" fmla="*/ 396 w 714"/>
                <a:gd name="T43" fmla="*/ 926 h 927"/>
                <a:gd name="T44" fmla="*/ 333 w 714"/>
                <a:gd name="T45" fmla="*/ 926 h 927"/>
                <a:gd name="T46" fmla="*/ 285 w 714"/>
                <a:gd name="T47" fmla="*/ 911 h 927"/>
                <a:gd name="T48" fmla="*/ 285 w 714"/>
                <a:gd name="T49" fmla="*/ 148 h 927"/>
                <a:gd name="T50" fmla="*/ 285 w 714"/>
                <a:gd name="T51" fmla="*/ 148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4" h="927">
                  <a:moveTo>
                    <a:pt x="285" y="148"/>
                  </a:moveTo>
                  <a:lnTo>
                    <a:pt x="254" y="117"/>
                  </a:lnTo>
                  <a:lnTo>
                    <a:pt x="214" y="109"/>
                  </a:lnTo>
                  <a:lnTo>
                    <a:pt x="143" y="101"/>
                  </a:lnTo>
                  <a:lnTo>
                    <a:pt x="87" y="93"/>
                  </a:lnTo>
                  <a:lnTo>
                    <a:pt x="32" y="78"/>
                  </a:lnTo>
                  <a:lnTo>
                    <a:pt x="0" y="62"/>
                  </a:lnTo>
                  <a:lnTo>
                    <a:pt x="0" y="39"/>
                  </a:lnTo>
                  <a:lnTo>
                    <a:pt x="16" y="15"/>
                  </a:lnTo>
                  <a:lnTo>
                    <a:pt x="56" y="0"/>
                  </a:lnTo>
                  <a:lnTo>
                    <a:pt x="119" y="0"/>
                  </a:lnTo>
                  <a:lnTo>
                    <a:pt x="198" y="8"/>
                  </a:lnTo>
                  <a:lnTo>
                    <a:pt x="277" y="23"/>
                  </a:lnTo>
                  <a:lnTo>
                    <a:pt x="388" y="39"/>
                  </a:lnTo>
                  <a:lnTo>
                    <a:pt x="475" y="39"/>
                  </a:lnTo>
                  <a:lnTo>
                    <a:pt x="586" y="23"/>
                  </a:lnTo>
                  <a:lnTo>
                    <a:pt x="713" y="0"/>
                  </a:lnTo>
                  <a:lnTo>
                    <a:pt x="412" y="483"/>
                  </a:lnTo>
                  <a:lnTo>
                    <a:pt x="681" y="887"/>
                  </a:lnTo>
                  <a:lnTo>
                    <a:pt x="634" y="903"/>
                  </a:lnTo>
                  <a:lnTo>
                    <a:pt x="515" y="918"/>
                  </a:lnTo>
                  <a:lnTo>
                    <a:pt x="396" y="926"/>
                  </a:lnTo>
                  <a:lnTo>
                    <a:pt x="333" y="926"/>
                  </a:lnTo>
                  <a:lnTo>
                    <a:pt x="285" y="911"/>
                  </a:lnTo>
                  <a:lnTo>
                    <a:pt x="285" y="148"/>
                  </a:lnTo>
                  <a:close/>
                </a:path>
              </a:pathLst>
            </a:custGeom>
            <a:grpFill/>
            <a:ln w="6350" cap="flat">
              <a:solidFill>
                <a:schemeClr val="bg1">
                  <a:lumMod val="95000"/>
                </a:schemeClr>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p>
              <a:endParaRPr lang="zh-CN" altLang="en-US"/>
            </a:p>
          </p:txBody>
        </p:sp>
      </p:grpSp>
      <p:sp>
        <p:nvSpPr>
          <p:cNvPr id="21" name="文本框 20"/>
          <p:cNvSpPr txBox="1"/>
          <p:nvPr/>
        </p:nvSpPr>
        <p:spPr>
          <a:xfrm>
            <a:off x="6579468" y="1670218"/>
            <a:ext cx="1066800" cy="306705"/>
          </a:xfrm>
          <a:prstGeom prst="rect">
            <a:avLst/>
          </a:prstGeom>
          <a:noFill/>
        </p:spPr>
        <p:txBody>
          <a:bodyPr wrap="square" rtlCol="0">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相关细则</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 name="object 7"/>
          <p:cNvSpPr txBox="1"/>
          <p:nvPr/>
        </p:nvSpPr>
        <p:spPr>
          <a:xfrm>
            <a:off x="6205855" y="5287645"/>
            <a:ext cx="5360035" cy="1363345"/>
          </a:xfrm>
          <a:prstGeom prst="rect">
            <a:avLst/>
          </a:prstGeom>
          <a:ln w="9525">
            <a:noFill/>
          </a:ln>
        </p:spPr>
        <p:txBody>
          <a:bodyPr vert="horz" wrap="square" lIns="0" tIns="93980" rIns="0" bIns="0" rtlCol="0">
            <a:spAutoFit/>
          </a:bodyPr>
          <a:p>
            <a:pPr marL="91440" marR="84455" algn="just">
              <a:lnSpc>
                <a:spcPct val="150000"/>
              </a:lnSpc>
              <a:spcBef>
                <a:spcPts val="15"/>
              </a:spcBef>
            </a:pPr>
            <a:r>
              <a:rPr sz="1100" spc="5" dirty="0">
                <a:latin typeface="微软雅黑" panose="020B0503020204020204" pitchFamily="34" charset="-122"/>
                <a:ea typeface="微软雅黑" panose="020B0503020204020204" pitchFamily="34" charset="-122"/>
                <a:cs typeface="微软雅黑" panose="020B0503020204020204" pitchFamily="34" charset="-122"/>
              </a:rPr>
              <a:t>国新</a:t>
            </a:r>
            <a:r>
              <a:rPr sz="1100" spc="15" dirty="0">
                <a:latin typeface="微软雅黑" panose="020B0503020204020204" pitchFamily="34" charset="-122"/>
                <a:ea typeface="微软雅黑" panose="020B0503020204020204" pitchFamily="34" charset="-122"/>
                <a:cs typeface="微软雅黑" panose="020B0503020204020204" pitchFamily="34" charset="-122"/>
              </a:rPr>
              <a:t>办</a:t>
            </a:r>
            <a:r>
              <a:rPr sz="1100" spc="5" dirty="0">
                <a:latin typeface="微软雅黑" panose="020B0503020204020204" pitchFamily="34" charset="-122"/>
                <a:ea typeface="微软雅黑" panose="020B0503020204020204" pitchFamily="34" charset="-122"/>
                <a:cs typeface="微软雅黑" panose="020B0503020204020204" pitchFamily="34" charset="-122"/>
              </a:rPr>
              <a:t>“住有所居”发</a:t>
            </a:r>
            <a:r>
              <a:rPr sz="1100" dirty="0">
                <a:latin typeface="微软雅黑" panose="020B0503020204020204" pitchFamily="34" charset="-122"/>
                <a:ea typeface="微软雅黑" panose="020B0503020204020204" pitchFamily="34" charset="-122"/>
                <a:cs typeface="微软雅黑" panose="020B0503020204020204" pitchFamily="34" charset="-122"/>
              </a:rPr>
              <a:t>布会</a:t>
            </a:r>
            <a:r>
              <a:rPr sz="1100" spc="5" dirty="0">
                <a:latin typeface="微软雅黑" panose="020B0503020204020204" pitchFamily="34" charset="-122"/>
                <a:ea typeface="微软雅黑" panose="020B0503020204020204" pitchFamily="34" charset="-122"/>
                <a:cs typeface="微软雅黑" panose="020B0503020204020204" pitchFamily="34" charset="-122"/>
              </a:rPr>
              <a:t>上明</a:t>
            </a:r>
            <a:r>
              <a:rPr sz="1100" spc="15" dirty="0">
                <a:latin typeface="微软雅黑" panose="020B0503020204020204" pitchFamily="34" charset="-122"/>
                <a:ea typeface="微软雅黑" panose="020B0503020204020204" pitchFamily="34" charset="-122"/>
                <a:cs typeface="微软雅黑" panose="020B0503020204020204" pitchFamily="34" charset="-122"/>
              </a:rPr>
              <a:t>确</a:t>
            </a:r>
            <a:r>
              <a:rPr sz="1100" spc="5" dirty="0">
                <a:latin typeface="微软雅黑" panose="020B0503020204020204" pitchFamily="34" charset="-122"/>
                <a:ea typeface="微软雅黑" panose="020B0503020204020204" pitchFamily="34" charset="-122"/>
                <a:cs typeface="微软雅黑" panose="020B0503020204020204" pitchFamily="34" charset="-122"/>
              </a:rPr>
              <a:t>，要加快建立保</a:t>
            </a:r>
            <a:r>
              <a:rPr sz="1100" dirty="0">
                <a:latin typeface="微软雅黑" panose="020B0503020204020204" pitchFamily="34" charset="-122"/>
                <a:ea typeface="微软雅黑" panose="020B0503020204020204" pitchFamily="34" charset="-122"/>
                <a:cs typeface="微软雅黑" panose="020B0503020204020204" pitchFamily="34" charset="-122"/>
              </a:rPr>
              <a:t>障性</a:t>
            </a:r>
            <a:r>
              <a:rPr sz="1100" spc="5" dirty="0">
                <a:latin typeface="微软雅黑" panose="020B0503020204020204" pitchFamily="34" charset="-122"/>
                <a:ea typeface="微软雅黑" panose="020B0503020204020204" pitchFamily="34" charset="-122"/>
                <a:cs typeface="微软雅黑" panose="020B0503020204020204" pitchFamily="34" charset="-122"/>
              </a:rPr>
              <a:t>租赁住房体</a:t>
            </a:r>
            <a:r>
              <a:rPr sz="1100" spc="25" dirty="0">
                <a:latin typeface="微软雅黑" panose="020B0503020204020204" pitchFamily="34" charset="-122"/>
                <a:ea typeface="微软雅黑" panose="020B0503020204020204" pitchFamily="34" charset="-122"/>
                <a:cs typeface="微软雅黑" panose="020B0503020204020204" pitchFamily="34" charset="-122"/>
              </a:rPr>
              <a:t>系</a:t>
            </a:r>
            <a:r>
              <a:rPr sz="1100" spc="5" dirty="0">
                <a:latin typeface="微软雅黑" panose="020B0503020204020204" pitchFamily="34" charset="-122"/>
                <a:ea typeface="微软雅黑" panose="020B0503020204020204" pitchFamily="34" charset="-122"/>
                <a:cs typeface="微软雅黑" panose="020B0503020204020204" pitchFamily="34" charset="-122"/>
              </a:rPr>
              <a:t>，旨在缓</a:t>
            </a:r>
            <a:r>
              <a:rPr sz="1100" dirty="0">
                <a:latin typeface="微软雅黑" panose="020B0503020204020204" pitchFamily="34" charset="-122"/>
                <a:ea typeface="微软雅黑" panose="020B0503020204020204" pitchFamily="34" charset="-122"/>
                <a:cs typeface="微软雅黑" panose="020B0503020204020204" pitchFamily="34" charset="-122"/>
              </a:rPr>
              <a:t>解新</a:t>
            </a:r>
            <a:r>
              <a:rPr sz="1100" spc="5" dirty="0">
                <a:latin typeface="微软雅黑" panose="020B0503020204020204" pitchFamily="34" charset="-122"/>
                <a:ea typeface="微软雅黑" panose="020B0503020204020204" pitchFamily="34" charset="-122"/>
                <a:cs typeface="微软雅黑" panose="020B0503020204020204" pitchFamily="34" charset="-122"/>
              </a:rPr>
              <a:t>市</a:t>
            </a:r>
            <a:r>
              <a:rPr sz="1100" spc="15" dirty="0">
                <a:latin typeface="微软雅黑" panose="020B0503020204020204" pitchFamily="34" charset="-122"/>
                <a:ea typeface="微软雅黑" panose="020B0503020204020204" pitchFamily="34" charset="-122"/>
                <a:cs typeface="微软雅黑" panose="020B0503020204020204" pitchFamily="34" charset="-122"/>
              </a:rPr>
              <a:t>民</a:t>
            </a:r>
            <a:r>
              <a:rPr sz="1100" dirty="0">
                <a:latin typeface="微软雅黑" panose="020B0503020204020204" pitchFamily="34" charset="-122"/>
                <a:ea typeface="微软雅黑" panose="020B0503020204020204" pitchFamily="34" charset="-122"/>
                <a:cs typeface="微软雅黑" panose="020B0503020204020204" pitchFamily="34" charset="-122"/>
              </a:rPr>
              <a:t>、</a:t>
            </a:r>
            <a:r>
              <a:rPr sz="1100" spc="5" dirty="0">
                <a:latin typeface="微软雅黑" panose="020B0503020204020204" pitchFamily="34" charset="-122"/>
                <a:ea typeface="微软雅黑" panose="020B0503020204020204" pitchFamily="34" charset="-122"/>
                <a:cs typeface="微软雅黑" panose="020B0503020204020204" pitchFamily="34" charset="-122"/>
              </a:rPr>
              <a:t>青年人的住房困</a:t>
            </a:r>
            <a:r>
              <a:rPr sz="1100" spc="15" dirty="0">
                <a:latin typeface="微软雅黑" panose="020B0503020204020204" pitchFamily="34" charset="-122"/>
                <a:ea typeface="微软雅黑" panose="020B0503020204020204" pitchFamily="34" charset="-122"/>
                <a:cs typeface="微软雅黑" panose="020B0503020204020204" pitchFamily="34" charset="-122"/>
              </a:rPr>
              <a:t>难</a:t>
            </a:r>
            <a:r>
              <a:rPr sz="1100" spc="5" dirty="0">
                <a:latin typeface="微软雅黑" panose="020B0503020204020204" pitchFamily="34" charset="-122"/>
                <a:ea typeface="微软雅黑" panose="020B0503020204020204" pitchFamily="34" charset="-122"/>
                <a:cs typeface="微软雅黑" panose="020B0503020204020204" pitchFamily="34" charset="-122"/>
              </a:rPr>
              <a:t>。此次政策的</a:t>
            </a:r>
            <a:r>
              <a:rPr sz="1100" dirty="0">
                <a:latin typeface="微软雅黑" panose="020B0503020204020204" pitchFamily="34" charset="-122"/>
                <a:ea typeface="微软雅黑" panose="020B0503020204020204" pitchFamily="34" charset="-122"/>
                <a:cs typeface="微软雅黑" panose="020B0503020204020204" pitchFamily="34" charset="-122"/>
              </a:rPr>
              <a:t>出</a:t>
            </a:r>
            <a:r>
              <a:rPr sz="1100" spc="0" dirty="0">
                <a:latin typeface="微软雅黑" panose="020B0503020204020204" pitchFamily="34" charset="-122"/>
                <a:ea typeface="微软雅黑" panose="020B0503020204020204" pitchFamily="34" charset="-122"/>
                <a:cs typeface="微软雅黑" panose="020B0503020204020204" pitchFamily="34" charset="-122"/>
              </a:rPr>
              <a:t>台</a:t>
            </a:r>
            <a:r>
              <a:rPr sz="1100" spc="5" dirty="0">
                <a:latin typeface="微软雅黑" panose="020B0503020204020204" pitchFamily="34" charset="-122"/>
                <a:ea typeface="微软雅黑" panose="020B0503020204020204" pitchFamily="34" charset="-122"/>
                <a:cs typeface="微软雅黑" panose="020B0503020204020204" pitchFamily="34" charset="-122"/>
              </a:rPr>
              <a:t>，就是为了整治租赁市</a:t>
            </a:r>
            <a:r>
              <a:rPr sz="1100" spc="0" dirty="0">
                <a:latin typeface="微软雅黑" panose="020B0503020204020204" pitchFamily="34" charset="-122"/>
                <a:ea typeface="微软雅黑" panose="020B0503020204020204" pitchFamily="34" charset="-122"/>
                <a:cs typeface="微软雅黑" panose="020B0503020204020204" pitchFamily="34" charset="-122"/>
              </a:rPr>
              <a:t>场</a:t>
            </a:r>
            <a:r>
              <a:rPr sz="1100" dirty="0">
                <a:latin typeface="微软雅黑" panose="020B0503020204020204" pitchFamily="34" charset="-122"/>
                <a:ea typeface="微软雅黑" panose="020B0503020204020204" pitchFamily="34" charset="-122"/>
                <a:cs typeface="微软雅黑" panose="020B0503020204020204" pitchFamily="34" charset="-122"/>
              </a:rPr>
              <a:t>。</a:t>
            </a:r>
            <a:r>
              <a:rPr sz="1100" spc="5" dirty="0">
                <a:latin typeface="微软雅黑" panose="020B0503020204020204" pitchFamily="34" charset="-122"/>
                <a:ea typeface="微软雅黑" panose="020B0503020204020204" pitchFamily="34" charset="-122"/>
                <a:cs typeface="微软雅黑" panose="020B0503020204020204" pitchFamily="34" charset="-122"/>
              </a:rPr>
              <a:t>此后中介机构在网站发</a:t>
            </a:r>
            <a:r>
              <a:rPr sz="1100" dirty="0">
                <a:latin typeface="微软雅黑" panose="020B0503020204020204" pitchFamily="34" charset="-122"/>
                <a:ea typeface="微软雅黑" panose="020B0503020204020204" pitchFamily="34" charset="-122"/>
                <a:cs typeface="微软雅黑" panose="020B0503020204020204" pitchFamily="34" charset="-122"/>
              </a:rPr>
              <a:t>布房</a:t>
            </a:r>
            <a:r>
              <a:rPr sz="1100" spc="5" dirty="0">
                <a:latin typeface="微软雅黑" panose="020B0503020204020204" pitchFamily="34" charset="-122"/>
                <a:ea typeface="微软雅黑" panose="020B0503020204020204" pitchFamily="34" charset="-122"/>
                <a:cs typeface="微软雅黑" panose="020B0503020204020204" pitchFamily="34" charset="-122"/>
              </a:rPr>
              <a:t>源之</a:t>
            </a:r>
            <a:r>
              <a:rPr sz="1100" dirty="0">
                <a:latin typeface="微软雅黑" panose="020B0503020204020204" pitchFamily="34" charset="-122"/>
                <a:ea typeface="微软雅黑" panose="020B0503020204020204" pitchFamily="34" charset="-122"/>
                <a:cs typeface="微软雅黑" panose="020B0503020204020204" pitchFamily="34" charset="-122"/>
              </a:rPr>
              <a:t>前</a:t>
            </a:r>
            <a:r>
              <a:rPr sz="1100" spc="5" dirty="0">
                <a:latin typeface="微软雅黑" panose="020B0503020204020204" pitchFamily="34" charset="-122"/>
                <a:ea typeface="微软雅黑" panose="020B0503020204020204" pitchFamily="34" charset="-122"/>
                <a:cs typeface="微软雅黑" panose="020B0503020204020204" pitchFamily="34" charset="-122"/>
              </a:rPr>
              <a:t>需要进行房屋权属核</a:t>
            </a:r>
            <a:r>
              <a:rPr sz="1100" spc="15" dirty="0">
                <a:latin typeface="微软雅黑" panose="020B0503020204020204" pitchFamily="34" charset="-122"/>
                <a:ea typeface="微软雅黑" panose="020B0503020204020204" pitchFamily="34" charset="-122"/>
                <a:cs typeface="微软雅黑" panose="020B0503020204020204" pitchFamily="34" charset="-122"/>
              </a:rPr>
              <a:t>验</a:t>
            </a:r>
            <a:r>
              <a:rPr sz="1100" spc="5" dirty="0">
                <a:latin typeface="微软雅黑" panose="020B0503020204020204" pitchFamily="34" charset="-122"/>
                <a:ea typeface="微软雅黑" panose="020B0503020204020204" pitchFamily="34" charset="-122"/>
                <a:cs typeface="微软雅黑" panose="020B0503020204020204" pitchFamily="34" charset="-122"/>
              </a:rPr>
              <a:t>。达成交</a:t>
            </a:r>
            <a:r>
              <a:rPr sz="1100" dirty="0">
                <a:latin typeface="微软雅黑" panose="020B0503020204020204" pitchFamily="34" charset="-122"/>
                <a:ea typeface="微软雅黑" panose="020B0503020204020204" pitchFamily="34" charset="-122"/>
                <a:cs typeface="微软雅黑" panose="020B0503020204020204" pitchFamily="34" charset="-122"/>
              </a:rPr>
              <a:t>易要</a:t>
            </a:r>
            <a:r>
              <a:rPr sz="1100" spc="5" dirty="0">
                <a:latin typeface="微软雅黑" panose="020B0503020204020204" pitchFamily="34" charset="-122"/>
                <a:ea typeface="微软雅黑" panose="020B0503020204020204" pitchFamily="34" charset="-122"/>
                <a:cs typeface="微软雅黑" panose="020B0503020204020204" pitchFamily="34" charset="-122"/>
              </a:rPr>
              <a:t>在交易系统上进行备</a:t>
            </a:r>
            <a:r>
              <a:rPr sz="1100" spc="25" dirty="0">
                <a:latin typeface="微软雅黑" panose="020B0503020204020204" pitchFamily="34" charset="-122"/>
                <a:ea typeface="微软雅黑" panose="020B0503020204020204" pitchFamily="34" charset="-122"/>
                <a:cs typeface="微软雅黑" panose="020B0503020204020204" pitchFamily="34" charset="-122"/>
              </a:rPr>
              <a:t>案</a:t>
            </a:r>
            <a:r>
              <a:rPr sz="1100" dirty="0">
                <a:latin typeface="微软雅黑" panose="020B0503020204020204" pitchFamily="34" charset="-122"/>
                <a:ea typeface="微软雅黑" panose="020B0503020204020204" pitchFamily="34" charset="-122"/>
                <a:cs typeface="微软雅黑" panose="020B0503020204020204" pitchFamily="34" charset="-122"/>
              </a:rPr>
              <a:t>，进</a:t>
            </a:r>
            <a:r>
              <a:rPr sz="1100" spc="5" dirty="0">
                <a:latin typeface="微软雅黑" panose="020B0503020204020204" pitchFamily="34" charset="-122"/>
                <a:ea typeface="微软雅黑" panose="020B0503020204020204" pitchFamily="34" charset="-122"/>
                <a:cs typeface="微软雅黑" panose="020B0503020204020204" pitchFamily="34" charset="-122"/>
              </a:rPr>
              <a:t>一步保障租方群体的合</a:t>
            </a:r>
            <a:r>
              <a:rPr sz="1100" dirty="0">
                <a:latin typeface="微软雅黑" panose="020B0503020204020204" pitchFamily="34" charset="-122"/>
                <a:ea typeface="微软雅黑" panose="020B0503020204020204" pitchFamily="34" charset="-122"/>
                <a:cs typeface="微软雅黑" panose="020B0503020204020204" pitchFamily="34" charset="-122"/>
              </a:rPr>
              <a:t>法权</a:t>
            </a:r>
            <a:r>
              <a:rPr sz="1100" spc="25" dirty="0">
                <a:latin typeface="微软雅黑" panose="020B0503020204020204" pitchFamily="34" charset="-122"/>
                <a:ea typeface="微软雅黑" panose="020B0503020204020204" pitchFamily="34" charset="-122"/>
                <a:cs typeface="微软雅黑" panose="020B0503020204020204" pitchFamily="34" charset="-122"/>
              </a:rPr>
              <a:t>益</a:t>
            </a:r>
            <a:r>
              <a:rPr sz="1100" spc="5" dirty="0">
                <a:latin typeface="微软雅黑" panose="020B0503020204020204" pitchFamily="34" charset="-122"/>
                <a:ea typeface="微软雅黑" panose="020B0503020204020204" pitchFamily="34" charset="-122"/>
                <a:cs typeface="微软雅黑" panose="020B0503020204020204" pitchFamily="34" charset="-122"/>
              </a:rPr>
              <a:t>。</a:t>
            </a:r>
            <a:r>
              <a:rPr sz="1100" dirty="0">
                <a:latin typeface="微软雅黑" panose="020B0503020204020204" pitchFamily="34" charset="-122"/>
                <a:ea typeface="微软雅黑" panose="020B0503020204020204" pitchFamily="34" charset="-122"/>
                <a:cs typeface="微软雅黑" panose="020B0503020204020204" pitchFamily="34" charset="-122"/>
              </a:rPr>
              <a:t>促</a:t>
            </a:r>
            <a:r>
              <a:rPr sz="1100" spc="5" dirty="0">
                <a:latin typeface="微软雅黑" panose="020B0503020204020204" pitchFamily="34" charset="-122"/>
                <a:ea typeface="微软雅黑" panose="020B0503020204020204" pitchFamily="34" charset="-122"/>
                <a:cs typeface="微软雅黑" panose="020B0503020204020204" pitchFamily="34" charset="-122"/>
              </a:rPr>
              <a:t>进租赁</a:t>
            </a:r>
            <a:r>
              <a:rPr sz="1100" spc="-5" dirty="0">
                <a:latin typeface="微软雅黑" panose="020B0503020204020204" pitchFamily="34" charset="-122"/>
                <a:ea typeface="微软雅黑" panose="020B0503020204020204" pitchFamily="34" charset="-122"/>
                <a:cs typeface="微软雅黑" panose="020B0503020204020204" pitchFamily="34" charset="-122"/>
              </a:rPr>
              <a:t>市场健康平稳发展，保障房源的真实</a:t>
            </a:r>
            <a:r>
              <a:rPr sz="1100" dirty="0">
                <a:latin typeface="微软雅黑" panose="020B0503020204020204" pitchFamily="34" charset="-122"/>
                <a:ea typeface="微软雅黑" panose="020B0503020204020204" pitchFamily="34" charset="-122"/>
                <a:cs typeface="微软雅黑" panose="020B0503020204020204" pitchFamily="34" charset="-122"/>
              </a:rPr>
              <a:t>有</a:t>
            </a:r>
            <a:r>
              <a:rPr sz="1100" spc="-5" dirty="0">
                <a:latin typeface="微软雅黑" panose="020B0503020204020204" pitchFamily="34" charset="-122"/>
                <a:ea typeface="微软雅黑" panose="020B0503020204020204" pitchFamily="34" charset="-122"/>
                <a:cs typeface="微软雅黑" panose="020B0503020204020204" pitchFamily="34" charset="-122"/>
              </a:rPr>
              <a:t>效和</a:t>
            </a:r>
            <a:r>
              <a:rPr sz="1100" dirty="0">
                <a:latin typeface="微软雅黑" panose="020B0503020204020204" pitchFamily="34" charset="-122"/>
                <a:ea typeface="微软雅黑" panose="020B0503020204020204" pitchFamily="34" charset="-122"/>
                <a:cs typeface="微软雅黑" panose="020B0503020204020204" pitchFamily="34" charset="-122"/>
              </a:rPr>
              <a:t>租</a:t>
            </a:r>
            <a:r>
              <a:rPr sz="1100" spc="-5" dirty="0">
                <a:latin typeface="微软雅黑" panose="020B0503020204020204" pitchFamily="34" charset="-122"/>
                <a:ea typeface="微软雅黑" panose="020B0503020204020204" pitchFamily="34" charset="-122"/>
                <a:cs typeface="微软雅黑" panose="020B0503020204020204" pitchFamily="34" charset="-122"/>
              </a:rPr>
              <a:t>赁价</a:t>
            </a:r>
            <a:r>
              <a:rPr sz="1100" dirty="0">
                <a:latin typeface="微软雅黑" panose="020B0503020204020204" pitchFamily="34" charset="-122"/>
                <a:ea typeface="微软雅黑" panose="020B0503020204020204" pitchFamily="34" charset="-122"/>
                <a:cs typeface="微软雅黑" panose="020B0503020204020204" pitchFamily="34" charset="-122"/>
              </a:rPr>
              <a:t>格</a:t>
            </a:r>
            <a:r>
              <a:rPr sz="1100" spc="-5" dirty="0">
                <a:latin typeface="微软雅黑" panose="020B0503020204020204" pitchFamily="34" charset="-122"/>
                <a:ea typeface="微软雅黑" panose="020B0503020204020204" pitchFamily="34" charset="-122"/>
                <a:cs typeface="微软雅黑" panose="020B0503020204020204" pitchFamily="34" charset="-122"/>
              </a:rPr>
              <a:t>的稳</a:t>
            </a:r>
            <a:r>
              <a:rPr sz="1100" spc="0" dirty="0">
                <a:latin typeface="微软雅黑" panose="020B0503020204020204" pitchFamily="34" charset="-122"/>
                <a:ea typeface="微软雅黑" panose="020B0503020204020204" pitchFamily="34" charset="-122"/>
                <a:cs typeface="微软雅黑" panose="020B0503020204020204" pitchFamily="34" charset="-122"/>
              </a:rPr>
              <a:t>定</a:t>
            </a:r>
            <a:r>
              <a:rPr sz="1100" spc="-5" dirty="0">
                <a:latin typeface="微软雅黑" panose="020B0503020204020204" pitchFamily="34" charset="-122"/>
                <a:ea typeface="微软雅黑" panose="020B0503020204020204" pitchFamily="34" charset="-122"/>
                <a:cs typeface="微软雅黑" panose="020B0503020204020204" pitchFamily="34" charset="-122"/>
              </a:rPr>
              <a:t>，切</a:t>
            </a:r>
            <a:r>
              <a:rPr sz="1100" dirty="0">
                <a:latin typeface="微软雅黑" panose="020B0503020204020204" pitchFamily="34" charset="-122"/>
                <a:ea typeface="微软雅黑" panose="020B0503020204020204" pitchFamily="34" charset="-122"/>
                <a:cs typeface="微软雅黑" panose="020B0503020204020204" pitchFamily="34" charset="-122"/>
              </a:rPr>
              <a:t>实</a:t>
            </a:r>
            <a:r>
              <a:rPr sz="1100" spc="-5" dirty="0">
                <a:latin typeface="微软雅黑" panose="020B0503020204020204" pitchFamily="34" charset="-122"/>
                <a:ea typeface="微软雅黑" panose="020B0503020204020204" pitchFamily="34" charset="-122"/>
                <a:cs typeface="微软雅黑" panose="020B0503020204020204" pitchFamily="34" charset="-122"/>
              </a:rPr>
              <a:t>解决</a:t>
            </a:r>
            <a:r>
              <a:rPr sz="1100" dirty="0">
                <a:latin typeface="微软雅黑" panose="020B0503020204020204" pitchFamily="34" charset="-122"/>
                <a:ea typeface="微软雅黑" panose="020B0503020204020204" pitchFamily="34" charset="-122"/>
                <a:cs typeface="微软雅黑" panose="020B0503020204020204" pitchFamily="34" charset="-122"/>
              </a:rPr>
              <a:t>新</a:t>
            </a:r>
            <a:r>
              <a:rPr sz="1100" spc="-5" dirty="0">
                <a:latin typeface="微软雅黑" panose="020B0503020204020204" pitchFamily="34" charset="-122"/>
                <a:ea typeface="微软雅黑" panose="020B0503020204020204" pitchFamily="34" charset="-122"/>
                <a:cs typeface="微软雅黑" panose="020B0503020204020204" pitchFamily="34" charset="-122"/>
              </a:rPr>
              <a:t>市民</a:t>
            </a:r>
            <a:r>
              <a:rPr sz="1100" dirty="0">
                <a:latin typeface="微软雅黑" panose="020B0503020204020204" pitchFamily="34" charset="-122"/>
                <a:ea typeface="微软雅黑" panose="020B0503020204020204" pitchFamily="34" charset="-122"/>
                <a:cs typeface="微软雅黑" panose="020B0503020204020204" pitchFamily="34" charset="-122"/>
              </a:rPr>
              <a:t>，</a:t>
            </a:r>
            <a:r>
              <a:rPr sz="1100" spc="-5" dirty="0">
                <a:latin typeface="微软雅黑" panose="020B0503020204020204" pitchFamily="34" charset="-122"/>
                <a:ea typeface="微软雅黑" panose="020B0503020204020204" pitchFamily="34" charset="-122"/>
                <a:cs typeface="微软雅黑" panose="020B0503020204020204" pitchFamily="34" charset="-122"/>
              </a:rPr>
              <a:t>青年</a:t>
            </a:r>
            <a:r>
              <a:rPr sz="1100" dirty="0">
                <a:latin typeface="微软雅黑" panose="020B0503020204020204" pitchFamily="34" charset="-122"/>
                <a:ea typeface="微软雅黑" panose="020B0503020204020204" pitchFamily="34" charset="-122"/>
                <a:cs typeface="微软雅黑" panose="020B0503020204020204" pitchFamily="34" charset="-122"/>
              </a:rPr>
              <a:t>人</a:t>
            </a:r>
            <a:r>
              <a:rPr sz="1100" spc="-5" dirty="0">
                <a:latin typeface="微软雅黑" panose="020B0503020204020204" pitchFamily="34" charset="-122"/>
                <a:ea typeface="微软雅黑" panose="020B0503020204020204" pitchFamily="34" charset="-122"/>
                <a:cs typeface="微软雅黑" panose="020B0503020204020204" pitchFamily="34" charset="-122"/>
              </a:rPr>
              <a:t>的住</a:t>
            </a:r>
            <a:r>
              <a:rPr sz="1100" dirty="0">
                <a:latin typeface="微软雅黑" panose="020B0503020204020204" pitchFamily="34" charset="-122"/>
                <a:ea typeface="微软雅黑" panose="020B0503020204020204" pitchFamily="34" charset="-122"/>
                <a:cs typeface="微软雅黑" panose="020B0503020204020204" pitchFamily="34" charset="-122"/>
              </a:rPr>
              <a:t>房</a:t>
            </a:r>
            <a:r>
              <a:rPr sz="1100" spc="-5" dirty="0">
                <a:latin typeface="微软雅黑" panose="020B0503020204020204" pitchFamily="34" charset="-122"/>
                <a:ea typeface="微软雅黑" panose="020B0503020204020204" pitchFamily="34" charset="-122"/>
                <a:cs typeface="微软雅黑" panose="020B0503020204020204" pitchFamily="34" charset="-122"/>
              </a:rPr>
              <a:t>问题。</a:t>
            </a:r>
            <a:endParaRPr sz="1100" spc="-5"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6205523" y="5024450"/>
            <a:ext cx="1345914" cy="388766"/>
          </a:xfrm>
          <a:prstGeom prst="rect">
            <a:avLst/>
          </a:prstGeom>
          <a:solidFill>
            <a:srgbClr val="C79D61"/>
          </a:solidFill>
          <a:ln>
            <a:solidFill>
              <a:srgbClr val="C79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天正解读</a:t>
            </a:r>
            <a:endParaRPr lang="zh-CN" altLang="en-US" b="1" dirty="0">
              <a:latin typeface="微软雅黑" panose="020B0503020204020204" pitchFamily="34" charset="-122"/>
              <a:ea typeface="微软雅黑" panose="020B0503020204020204" pitchFamily="34" charset="-122"/>
            </a:endParaRPr>
          </a:p>
        </p:txBody>
      </p:sp>
      <p:sp>
        <p:nvSpPr>
          <p:cNvPr id="8" name="矩形 7"/>
          <p:cNvSpPr/>
          <p:nvPr/>
        </p:nvSpPr>
        <p:spPr>
          <a:xfrm>
            <a:off x="6214745" y="5432425"/>
            <a:ext cx="5360670" cy="1237615"/>
          </a:xfrm>
          <a:prstGeom prst="rect">
            <a:avLst/>
          </a:prstGeom>
          <a:noFill/>
          <a:ln>
            <a:solidFill>
              <a:srgbClr val="C79D61"/>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5835" y="564776"/>
            <a:ext cx="2880000" cy="360000"/>
          </a:xfrm>
          <a:prstGeom prst="rect">
            <a:avLst/>
          </a:prstGeom>
          <a:solidFill>
            <a:srgbClr val="C7A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latin typeface="微软雅黑" panose="020B0503020204020204" pitchFamily="34" charset="-122"/>
                <a:ea typeface="微软雅黑" panose="020B0503020204020204" pitchFamily="34" charset="-122"/>
              </a:rPr>
              <a:t>政策环境</a:t>
            </a:r>
            <a:endParaRPr lang="zh-CN" altLang="en-US" b="1" dirty="0">
              <a:latin typeface="微软雅黑" panose="020B0503020204020204" pitchFamily="34" charset="-122"/>
              <a:ea typeface="微软雅黑" panose="020B0503020204020204" pitchFamily="34" charset="-122"/>
            </a:endParaRPr>
          </a:p>
        </p:txBody>
      </p:sp>
      <p:graphicFrame>
        <p:nvGraphicFramePr>
          <p:cNvPr id="3" name="图表 2"/>
          <p:cNvGraphicFramePr/>
          <p:nvPr/>
        </p:nvGraphicFramePr>
        <p:xfrm>
          <a:off x="353060" y="2418080"/>
          <a:ext cx="5695950" cy="37922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 name="表格 1"/>
          <p:cNvGraphicFramePr/>
          <p:nvPr>
            <p:custDataLst>
              <p:tags r:id="rId2"/>
            </p:custDataLst>
          </p:nvPr>
        </p:nvGraphicFramePr>
        <p:xfrm>
          <a:off x="6153150" y="2422525"/>
          <a:ext cx="5639435" cy="3771900"/>
        </p:xfrm>
        <a:graphic>
          <a:graphicData uri="http://schemas.openxmlformats.org/drawingml/2006/table">
            <a:tbl>
              <a:tblPr firstRow="1" bandRow="1">
                <a:tableStyleId>{5C22544A-7EE6-4342-B048-85BDC9FD1C3A}</a:tableStyleId>
              </a:tblPr>
              <a:tblGrid>
                <a:gridCol w="678815"/>
                <a:gridCol w="679450"/>
                <a:gridCol w="678815"/>
                <a:gridCol w="678815"/>
                <a:gridCol w="1772920"/>
                <a:gridCol w="1150620"/>
              </a:tblGrid>
              <a:tr h="314325">
                <a:tc gridSpan="6">
                  <a:txBody>
                    <a:bodyPr/>
                    <a:p>
                      <a:pPr indent="0" algn="ctr">
                        <a:buNone/>
                      </a:pPr>
                      <a:r>
                        <a:rPr lang="zh-CN" sz="1000" b="1">
                          <a:solidFill>
                            <a:srgbClr val="000000"/>
                          </a:solidFill>
                          <a:latin typeface="Arial" panose="020B0604020202020204" pitchFamily="34" charset="0"/>
                          <a:ea typeface="微软雅黑" panose="020B0503020204020204" pitchFamily="34" charset="-122"/>
                        </a:rPr>
                        <a:t>西安主要银行住房贷款情况</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T w="6350">
                      <a:solidFill>
                        <a:srgbClr val="C7A064"/>
                      </a:solidFill>
                      <a:prstDash val="solid"/>
                    </a:lnT>
                    <a:lnB w="6350">
                      <a:solidFill>
                        <a:srgbClr val="C7A064"/>
                      </a:solidFill>
                      <a:prstDash val="solid"/>
                    </a:lnB>
                  </a:tcPr>
                </a:tc>
                <a:tc hMerge="1">
                  <a:tcPr>
                    <a:lnR w="6350">
                      <a:solidFill>
                        <a:srgbClr val="C7A064"/>
                      </a:solidFill>
                      <a:prstDash val="solid"/>
                    </a:lnR>
                    <a:lnT w="6350">
                      <a:solidFill>
                        <a:srgbClr val="C7A064"/>
                      </a:solidFill>
                      <a:prstDash val="solid"/>
                    </a:lnT>
                    <a:lnB w="6350">
                      <a:solidFill>
                        <a:srgbClr val="C7A064"/>
                      </a:solidFill>
                      <a:prstDash val="solid"/>
                    </a:lnB>
                  </a:tcPr>
                </a:tc>
              </a:tr>
              <a:tr h="314325">
                <a:tc rowSpan="2" gridSpan="2">
                  <a:txBody>
                    <a:bodyPr/>
                    <a:p>
                      <a:pPr indent="0" algn="ctr">
                        <a:buNone/>
                      </a:pPr>
                      <a:r>
                        <a:rPr lang="zh-CN" sz="1000" b="1">
                          <a:solidFill>
                            <a:srgbClr val="000000"/>
                          </a:solidFill>
                          <a:latin typeface="Arial" panose="020B0604020202020204" pitchFamily="34" charset="0"/>
                          <a:ea typeface="微软雅黑" panose="020B0503020204020204" pitchFamily="34" charset="-122"/>
                        </a:rPr>
                        <a:t>银行</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rowSpan="2" hMerge="1">
                  <a:tcPr>
                    <a:lnR w="6350">
                      <a:solidFill>
                        <a:srgbClr val="C7A064"/>
                      </a:solidFill>
                      <a:prstDash val="solid"/>
                    </a:lnR>
                    <a:lnT w="6350">
                      <a:solidFill>
                        <a:srgbClr val="C7A064"/>
                      </a:solidFill>
                      <a:prstDash val="solid"/>
                    </a:lnT>
                  </a:tcPr>
                </a:tc>
                <a:tc gridSpan="2">
                  <a:txBody>
                    <a:bodyPr/>
                    <a:p>
                      <a:pPr indent="0" algn="ctr">
                        <a:buNone/>
                      </a:pPr>
                      <a:r>
                        <a:rPr lang="zh-CN" sz="1000" b="1">
                          <a:solidFill>
                            <a:srgbClr val="000000"/>
                          </a:solidFill>
                          <a:latin typeface="Arial" panose="020B0604020202020204" pitchFamily="34" charset="0"/>
                          <a:ea typeface="微软雅黑" panose="020B0503020204020204" pitchFamily="34" charset="-122"/>
                        </a:rPr>
                        <a:t>利率</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R w="6350">
                      <a:solidFill>
                        <a:srgbClr val="C7A064"/>
                      </a:solidFill>
                      <a:prstDash val="solid"/>
                    </a:lnR>
                    <a:lnT w="6350">
                      <a:solidFill>
                        <a:srgbClr val="C7A064"/>
                      </a:solidFill>
                      <a:prstDash val="solid"/>
                    </a:lnT>
                    <a:lnB w="6350">
                      <a:solidFill>
                        <a:srgbClr val="C7A064"/>
                      </a:solidFill>
                      <a:prstDash val="solid"/>
                    </a:lnB>
                  </a:tcPr>
                </a:tc>
                <a:tc gridSpan="2">
                  <a:txBody>
                    <a:bodyPr/>
                    <a:p>
                      <a:pPr indent="0" algn="ctr">
                        <a:buNone/>
                      </a:pPr>
                      <a:r>
                        <a:rPr lang="zh-CN" sz="1000" b="1">
                          <a:solidFill>
                            <a:srgbClr val="000000"/>
                          </a:solidFill>
                          <a:latin typeface="Arial" panose="020B0604020202020204" pitchFamily="34" charset="0"/>
                          <a:ea typeface="微软雅黑" panose="020B0503020204020204" pitchFamily="34" charset="-122"/>
                        </a:rPr>
                        <a:t>房款时间</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hMerge="1">
                  <a:tcPr>
                    <a:lnR w="6350">
                      <a:solidFill>
                        <a:srgbClr val="C7A064"/>
                      </a:solidFill>
                      <a:prstDash val="solid"/>
                    </a:lnR>
                    <a:lnT w="6350">
                      <a:solidFill>
                        <a:srgbClr val="C7A064"/>
                      </a:solidFill>
                      <a:prstDash val="solid"/>
                    </a:lnT>
                    <a:lnB w="6350">
                      <a:solidFill>
                        <a:srgbClr val="C7A064"/>
                      </a:solidFill>
                      <a:prstDash val="solid"/>
                    </a:lnB>
                  </a:tcPr>
                </a:tc>
              </a:tr>
              <a:tr h="314325">
                <a:tc vMerge="1" gridSpan="2">
                  <a:tcPr>
                    <a:lnL w="6350">
                      <a:solidFill>
                        <a:srgbClr val="C7A064"/>
                      </a:solidFill>
                      <a:prstDash val="solid"/>
                    </a:lnL>
                    <a:lnB w="6350">
                      <a:solidFill>
                        <a:srgbClr val="C7A064"/>
                      </a:solidFill>
                      <a:prstDash val="solid"/>
                    </a:lnB>
                  </a:tcPr>
                </a:tc>
                <a:tc vMerge="1" hMerge="1">
                  <a:tcPr>
                    <a:lnR w="6350">
                      <a:solidFill>
                        <a:srgbClr val="C7A064"/>
                      </a:solidFill>
                      <a:prstDash val="solid"/>
                    </a:lnR>
                    <a:lnB w="6350">
                      <a:solidFill>
                        <a:srgbClr val="C7A064"/>
                      </a:solidFill>
                      <a:prstDash val="solid"/>
                    </a:lnB>
                  </a:tcPr>
                </a:tc>
                <a:tc>
                  <a:txBody>
                    <a:bodyPr/>
                    <a:p>
                      <a:pPr indent="0" algn="ctr">
                        <a:buNone/>
                      </a:pPr>
                      <a:r>
                        <a:rPr lang="zh-CN" sz="1000" b="1">
                          <a:solidFill>
                            <a:srgbClr val="000000"/>
                          </a:solidFill>
                          <a:latin typeface="Arial" panose="020B0604020202020204" pitchFamily="34" charset="0"/>
                          <a:ea typeface="微软雅黑" panose="020B0503020204020204" pitchFamily="34" charset="-122"/>
                        </a:rPr>
                        <a:t>首套</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Arial" panose="020B0604020202020204" pitchFamily="34" charset="0"/>
                          <a:ea typeface="微软雅黑" panose="020B0503020204020204" pitchFamily="34" charset="-122"/>
                        </a:rPr>
                        <a:t>二套</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Arial" panose="020B0604020202020204" pitchFamily="34" charset="0"/>
                          <a:ea typeface="微软雅黑" panose="020B0503020204020204" pitchFamily="34" charset="-122"/>
                        </a:rPr>
                        <a:t>新房</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c>
                  <a:txBody>
                    <a:bodyPr/>
                    <a:p>
                      <a:pPr indent="0" algn="ctr">
                        <a:buNone/>
                      </a:pPr>
                      <a:r>
                        <a:rPr lang="zh-CN" sz="1000" b="1">
                          <a:solidFill>
                            <a:srgbClr val="000000"/>
                          </a:solidFill>
                          <a:latin typeface="Arial" panose="020B0604020202020204" pitchFamily="34" charset="0"/>
                          <a:ea typeface="微软雅黑" panose="020B0503020204020204" pitchFamily="34" charset="-122"/>
                        </a:rPr>
                        <a:t>二手房</a:t>
                      </a:r>
                      <a:endParaRPr lang="en-US" altLang="en-US" sz="1000" b="1">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solidFill>
                      <a:srgbClr val="F4EBDF"/>
                    </a:solidFill>
                  </a:tcPr>
                </a:tc>
              </a:tr>
              <a:tr h="314325">
                <a:tc>
                  <a:txBody>
                    <a:bodyPr/>
                    <a:p>
                      <a:pPr indent="0" algn="ctr">
                        <a:buNone/>
                      </a:pPr>
                      <a:r>
                        <a:rPr lang="en-US" sz="1000" b="0">
                          <a:solidFill>
                            <a:srgbClr val="000000"/>
                          </a:solidFill>
                          <a:latin typeface="微软雅黑" panose="020B0503020204020204" pitchFamily="34" charset="-122"/>
                        </a:rPr>
                        <a:t>1</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中国银行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4-6月</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2</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建设银行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4-6月</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工商银行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5.63%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5.85%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不承诺放款时间</a:t>
                      </a:r>
                      <a:r>
                        <a:rPr lang="en-US" sz="1000" b="0">
                          <a:solidFill>
                            <a:srgbClr val="000000"/>
                          </a:solidFill>
                          <a:latin typeface="微软雅黑" panose="020B0503020204020204" pitchFamily="34" charset="-122"/>
                        </a:rPr>
                        <a:t> </a:t>
                      </a:r>
                      <a:r>
                        <a:rPr lang="zh-CN" sz="1000" b="0">
                          <a:solidFill>
                            <a:srgbClr val="000000"/>
                          </a:solidFill>
                          <a:latin typeface="Arial" panose="020B0604020202020204" pitchFamily="34" charset="0"/>
                          <a:ea typeface="微软雅黑" panose="020B0503020204020204" pitchFamily="34" charset="-122"/>
                        </a:rPr>
                        <a:t>最快一个多月</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4-6月</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4</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农业银行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3-6月</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交通银行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5.63%</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5.85%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不确定</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6</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光大银行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5.65%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5.80%</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约4个月</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7</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浦发银行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6个月左右</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8</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招商银行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超60天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房贷慢</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r h="314325">
                <a:tc>
                  <a:txBody>
                    <a:bodyPr/>
                    <a:p>
                      <a:pPr indent="0" algn="ctr">
                        <a:buNone/>
                      </a:pPr>
                      <a:r>
                        <a:rPr lang="en-US" sz="1000" b="0">
                          <a:solidFill>
                            <a:srgbClr val="000000"/>
                          </a:solidFill>
                          <a:latin typeface="微软雅黑" panose="020B0503020204020204" pitchFamily="34" charset="-122"/>
                        </a:rPr>
                        <a:t>9</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中信银行</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5.75%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en-US" sz="1000" b="0">
                          <a:solidFill>
                            <a:srgbClr val="000000"/>
                          </a:solidFill>
                          <a:latin typeface="微软雅黑" panose="020B0503020204020204" pitchFamily="34" charset="-122"/>
                        </a:rPr>
                        <a:t>5.95%</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优质客户30-60天</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微软雅黑" panose="020B0503020204020204" pitchFamily="34" charset="-122"/>
                        </a:rPr>
                        <a:t>不承诺放款时间</a:t>
                      </a:r>
                      <a:endParaRPr lang="en-US" altLang="en-US" sz="1000" b="0">
                        <a:solidFill>
                          <a:srgbClr val="000000"/>
                        </a:solidFill>
                        <a:latin typeface="微软雅黑" panose="020B0503020204020204" pitchFamily="34" charset="-122"/>
                      </a:endParaRPr>
                    </a:p>
                  </a:txBody>
                  <a:tcPr marL="12700" marR="12700" marT="12700" vert="horz" anchor="ctr" anchorCtr="0">
                    <a:lnL w="6350">
                      <a:solidFill>
                        <a:srgbClr val="C7A064"/>
                      </a:solidFill>
                      <a:prstDash val="solid"/>
                    </a:lnL>
                    <a:lnR w="6350">
                      <a:solidFill>
                        <a:srgbClr val="C7A064"/>
                      </a:solidFill>
                      <a:prstDash val="solid"/>
                    </a:lnR>
                    <a:lnT w="6350">
                      <a:solidFill>
                        <a:srgbClr val="C7A064"/>
                      </a:solidFill>
                      <a:prstDash val="solid"/>
                    </a:lnT>
                    <a:lnB w="6350">
                      <a:solidFill>
                        <a:srgbClr val="C7A064"/>
                      </a:solidFill>
                      <a:prstDash val="solid"/>
                    </a:lnB>
                    <a:lnTlToBr>
                      <a:noFill/>
                    </a:lnTlToBr>
                    <a:lnBlToTr>
                      <a:noFill/>
                    </a:lnBlToTr>
                    <a:noFill/>
                  </a:tcPr>
                </a:tc>
              </a:tr>
            </a:tbl>
          </a:graphicData>
        </a:graphic>
      </p:graphicFrame>
      <p:sp>
        <p:nvSpPr>
          <p:cNvPr id="149" name="object 23"/>
          <p:cNvSpPr txBox="1"/>
          <p:nvPr/>
        </p:nvSpPr>
        <p:spPr>
          <a:xfrm>
            <a:off x="9636125" y="6568440"/>
            <a:ext cx="2147570" cy="134620"/>
          </a:xfrm>
          <a:prstGeom prst="rect">
            <a:avLst/>
          </a:prstGeom>
        </p:spPr>
        <p:txBody>
          <a:bodyPr vert="horz" wrap="square" lIns="0" tIns="12065" rIns="0" bIns="0" rtlCol="0">
            <a:spAutoFit/>
          </a:bodyPr>
          <a:p>
            <a:pPr marL="12700">
              <a:lnSpc>
                <a:spcPct val="100000"/>
              </a:lnSpc>
              <a:spcBef>
                <a:spcPts val="95"/>
              </a:spcBef>
            </a:pPr>
            <a:r>
              <a:rPr lang="zh-CN" altLang="en-US" sz="800" spc="-5" dirty="0">
                <a:solidFill>
                  <a:srgbClr val="C7A064"/>
                </a:solidFill>
                <a:latin typeface="微软雅黑" panose="020B0503020204020204" pitchFamily="34" charset="-122"/>
                <a:ea typeface="微软雅黑" panose="020B0503020204020204" pitchFamily="34" charset="-122"/>
                <a:cs typeface="宋体" panose="02010600030101010101" pitchFamily="2" charset="-122"/>
              </a:rPr>
              <a:t>数据来源：</a:t>
            </a:r>
            <a:r>
              <a:rPr sz="800" spc="-5" dirty="0">
                <a:solidFill>
                  <a:srgbClr val="C7A064"/>
                </a:solidFill>
                <a:latin typeface="宋体" panose="02010600030101010101" pitchFamily="2" charset="-122"/>
                <a:cs typeface="宋体" panose="02010600030101010101" pitchFamily="2" charset="-122"/>
                <a:sym typeface="+mn-ea"/>
              </a:rPr>
              <a:t>中国人民银行西安分行网站</a:t>
            </a:r>
            <a:endParaRPr lang="zh-CN" altLang="en-US" sz="800" spc="-5" dirty="0">
              <a:solidFill>
                <a:srgbClr val="C7A064"/>
              </a:solidFill>
              <a:latin typeface="宋体" panose="02010600030101010101" pitchFamily="2" charset="-122"/>
              <a:ea typeface="微软雅黑" panose="020B0503020204020204" pitchFamily="34" charset="-122"/>
              <a:cs typeface="宋体" panose="02010600030101010101" pitchFamily="2" charset="-122"/>
              <a:sym typeface="+mn-ea"/>
            </a:endParaRPr>
          </a:p>
        </p:txBody>
      </p:sp>
      <p:sp>
        <p:nvSpPr>
          <p:cNvPr id="34" name="文本框 33"/>
          <p:cNvSpPr txBox="1"/>
          <p:nvPr/>
        </p:nvSpPr>
        <p:spPr>
          <a:xfrm>
            <a:off x="295910" y="967740"/>
            <a:ext cx="11733530" cy="706755"/>
          </a:xfrm>
          <a:prstGeom prst="rect">
            <a:avLst/>
          </a:prstGeom>
          <a:noFill/>
        </p:spPr>
        <p:txBody>
          <a:bodyPr wrap="square" rtlCol="0">
            <a:spAutoFit/>
          </a:bodyPr>
          <a:p>
            <a:pPr>
              <a:lnSpc>
                <a:spcPct val="125000"/>
              </a:lnSpc>
            </a:pPr>
            <a:r>
              <a:rPr lang="zh-CN" sz="1600" b="1" dirty="0">
                <a:solidFill>
                  <a:srgbClr val="C7A064"/>
                </a:solidFill>
                <a:latin typeface="微软雅黑" panose="020B0503020204020204" pitchFamily="34" charset="-122"/>
                <a:ea typeface="微软雅黑" panose="020B0503020204020204" pitchFamily="34" charset="-122"/>
              </a:rPr>
              <a:t>各银行利率持续收紧，房贷周期未有改善，差别化信贷政策明显，二手信贷政策持续收紧，二手房流动性减弱，改善型客户更趋理性的持币观望</a:t>
            </a:r>
            <a:endParaRPr lang="zh-CN" sz="1600" b="1" dirty="0">
              <a:solidFill>
                <a:srgbClr val="C7A064"/>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169025" y="1744980"/>
            <a:ext cx="5623560" cy="607695"/>
          </a:xfrm>
          <a:prstGeom prst="rect">
            <a:avLst/>
          </a:prstGeom>
          <a:noFill/>
          <a:ln>
            <a:solidFill>
              <a:srgbClr val="C7A064"/>
            </a:solidFill>
          </a:ln>
        </p:spPr>
        <p:txBody>
          <a:bodyPr wrap="square" rtlCol="0">
            <a:spAutoFit/>
          </a:bodyPr>
          <a:p>
            <a:pPr fontAlgn="auto">
              <a:lnSpc>
                <a:spcPct val="120000"/>
              </a:lnSpc>
            </a:pPr>
            <a:r>
              <a:rPr sz="1400" b="1" spc="-5" dirty="0">
                <a:solidFill>
                  <a:srgbClr val="C7A064"/>
                </a:solidFill>
                <a:latin typeface="微软雅黑" panose="020B0503020204020204" pitchFamily="34" charset="-122"/>
                <a:ea typeface="微软雅黑" panose="020B0503020204020204" pitchFamily="34" charset="-122"/>
                <a:cs typeface="微软雅黑" panose="020B0503020204020204" pitchFamily="34" charset="-122"/>
                <a:sym typeface="+mn-ea"/>
              </a:rPr>
              <a:t>西安各银行放贷</a:t>
            </a:r>
            <a:r>
              <a:rPr sz="1400" spc="-5" dirty="0">
                <a:latin typeface="微软雅黑" panose="020B0503020204020204" pitchFamily="34" charset="-122"/>
                <a:ea typeface="微软雅黑" panose="020B0503020204020204" pitchFamily="34" charset="-122"/>
                <a:cs typeface="微软雅黑" panose="020B0503020204020204" pitchFamily="34" charset="-122"/>
                <a:sym typeface="+mn-ea"/>
              </a:rPr>
              <a:t>首套利率平均5.71%</a:t>
            </a:r>
            <a:r>
              <a:rPr lang="zh-CN" sz="1400"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400" spc="-5" dirty="0">
                <a:latin typeface="微软雅黑" panose="020B0503020204020204" pitchFamily="34" charset="-122"/>
                <a:ea typeface="微软雅黑" panose="020B0503020204020204" pitchFamily="34" charset="-122"/>
                <a:cs typeface="微软雅黑" panose="020B0503020204020204" pitchFamily="34" charset="-122"/>
                <a:sym typeface="+mn-ea"/>
              </a:rPr>
              <a:t>二套平均5.91%，放贷额度持续收紧放款周期拉长，二手放款时间较慢</a:t>
            </a:r>
            <a:endParaRPr lang="zh-CN" altLang="en-US" sz="1400" spc="-5"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357505" y="1736725"/>
            <a:ext cx="5691505" cy="607695"/>
          </a:xfrm>
          <a:prstGeom prst="rect">
            <a:avLst/>
          </a:prstGeom>
          <a:noFill/>
          <a:ln>
            <a:solidFill>
              <a:srgbClr val="C7A064"/>
            </a:solidFill>
          </a:ln>
        </p:spPr>
        <p:txBody>
          <a:bodyPr wrap="square" rtlCol="0">
            <a:spAutoFit/>
          </a:bodyPr>
          <a:p>
            <a:pPr marL="12700">
              <a:lnSpc>
                <a:spcPct val="120000"/>
              </a:lnSpc>
              <a:spcBef>
                <a:spcPts val="1115"/>
              </a:spcBef>
              <a:spcAft>
                <a:spcPts val="0"/>
              </a:spcAft>
            </a:pPr>
            <a:r>
              <a:rPr sz="1400" b="1" spc="-5" dirty="0">
                <a:solidFill>
                  <a:srgbClr val="C7A064"/>
                </a:solidFill>
                <a:latin typeface="微软雅黑" panose="020B0503020204020204" pitchFamily="34" charset="-122"/>
                <a:ea typeface="微软雅黑" panose="020B0503020204020204" pitchFamily="34" charset="-122"/>
                <a:cs typeface="微软雅黑" panose="020B0503020204020204" pitchFamily="34" charset="-122"/>
                <a:sym typeface="+mn-ea"/>
              </a:rPr>
              <a:t>住户中长期贷</a:t>
            </a:r>
            <a:r>
              <a:rPr sz="1400" b="1" dirty="0">
                <a:solidFill>
                  <a:srgbClr val="C7A064"/>
                </a:solidFill>
                <a:latin typeface="微软雅黑" panose="020B0503020204020204" pitchFamily="34" charset="-122"/>
                <a:ea typeface="微软雅黑" panose="020B0503020204020204" pitchFamily="34" charset="-122"/>
                <a:cs typeface="微软雅黑" panose="020B0503020204020204" pitchFamily="34" charset="-122"/>
                <a:sym typeface="+mn-ea"/>
              </a:rPr>
              <a:t>款</a:t>
            </a:r>
            <a:r>
              <a:rPr sz="1400" spc="55" dirty="0">
                <a:latin typeface="微软雅黑" panose="020B0503020204020204" pitchFamily="34" charset="-122"/>
                <a:ea typeface="微软雅黑" panose="020B0503020204020204" pitchFamily="34" charset="-122"/>
                <a:cs typeface="微软雅黑" panose="020B0503020204020204" pitchFamily="34" charset="-122"/>
                <a:sym typeface="+mn-ea"/>
              </a:rPr>
              <a:t>2021</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年陕西省信贷政策收紧，中长期贷款余额波动下行</a:t>
            </a:r>
            <a:r>
              <a:rPr sz="1400" spc="40" dirty="0">
                <a:latin typeface="微软雅黑" panose="020B0503020204020204" pitchFamily="34" charset="-122"/>
                <a:ea typeface="微软雅黑" panose="020B0503020204020204" pitchFamily="34" charset="-122"/>
                <a:cs typeface="微软雅黑" panose="020B0503020204020204" pitchFamily="34" charset="-122"/>
                <a:sym typeface="+mn-ea"/>
              </a:rPr>
              <a:t>，2021</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sz="1400" spc="25" dirty="0">
                <a:latin typeface="微软雅黑" panose="020B0503020204020204" pitchFamily="34" charset="-122"/>
                <a:ea typeface="微软雅黑" panose="020B0503020204020204" pitchFamily="34" charset="-122"/>
                <a:cs typeface="微软雅黑" panose="020B0503020204020204" pitchFamily="34" charset="-122"/>
                <a:sym typeface="+mn-ea"/>
              </a:rPr>
              <a:t>9</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月新增中长期</a:t>
            </a:r>
            <a:r>
              <a:rPr sz="1400" spc="-15" dirty="0">
                <a:latin typeface="微软雅黑" panose="020B0503020204020204" pitchFamily="34" charset="-122"/>
                <a:ea typeface="微软雅黑" panose="020B0503020204020204" pitchFamily="34" charset="-122"/>
                <a:cs typeface="微软雅黑" panose="020B0503020204020204" pitchFamily="34" charset="-122"/>
                <a:sym typeface="+mn-ea"/>
              </a:rPr>
              <a:t>房</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贷余</a:t>
            </a:r>
            <a:r>
              <a:rPr sz="1400" spc="-10" dirty="0">
                <a:latin typeface="微软雅黑" panose="020B0503020204020204" pitchFamily="34" charset="-122"/>
                <a:ea typeface="微软雅黑" panose="020B0503020204020204" pitchFamily="34" charset="-122"/>
                <a:cs typeface="微软雅黑" panose="020B0503020204020204" pitchFamily="34" charset="-122"/>
                <a:sym typeface="+mn-ea"/>
              </a:rPr>
              <a:t>额</a:t>
            </a:r>
            <a:r>
              <a:rPr lang="en-US" sz="1400" spc="35" dirty="0">
                <a:latin typeface="微软雅黑" panose="020B0503020204020204" pitchFamily="34" charset="-122"/>
                <a:ea typeface="微软雅黑" panose="020B0503020204020204" pitchFamily="34" charset="-122"/>
                <a:cs typeface="微软雅黑" panose="020B0503020204020204" pitchFamily="34" charset="-122"/>
                <a:sym typeface="+mn-ea"/>
              </a:rPr>
              <a:t>216</a:t>
            </a:r>
            <a:r>
              <a:rPr sz="1400" dirty="0">
                <a:latin typeface="微软雅黑" panose="020B0503020204020204" pitchFamily="34" charset="-122"/>
                <a:ea typeface="微软雅黑" panose="020B0503020204020204" pitchFamily="34" charset="-122"/>
                <a:cs typeface="微软雅黑" panose="020B0503020204020204" pitchFamily="34" charset="-122"/>
                <a:sym typeface="+mn-ea"/>
              </a:rPr>
              <a:t>亿元，环比增长</a:t>
            </a:r>
            <a:r>
              <a:rPr lang="en-US" sz="1400" spc="30" dirty="0">
                <a:latin typeface="微软雅黑" panose="020B0503020204020204" pitchFamily="34" charset="-122"/>
                <a:ea typeface="微软雅黑" panose="020B0503020204020204" pitchFamily="34" charset="-122"/>
                <a:cs typeface="微软雅黑" panose="020B0503020204020204" pitchFamily="34" charset="-122"/>
                <a:sym typeface="+mn-ea"/>
              </a:rPr>
              <a:t>114.32</a:t>
            </a:r>
            <a:r>
              <a:rPr sz="1400" spc="3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spc="-5"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KSO_WM_UNIT_TABLE_BEAUTIFY" val="smartTable{b660c3ec-6b4a-414c-94be-ca94d1bd7243}"/>
  <p:tag name="TABLE_ENDDRAG_ORIGIN_RECT" val="465*295"/>
  <p:tag name="TABLE_ENDDRAG_RECT" val="29*177*465*295"/>
</p:tagLst>
</file>

<file path=ppt/tags/tag10.xml><?xml version="1.0" encoding="utf-8"?>
<p:tagLst xmlns:p="http://schemas.openxmlformats.org/presentationml/2006/main">
  <p:tag name="KSO_WM_UNIT_TABLE_BEAUTIFY" val="smartTable{ac3f7853-27a2-441b-b52f-dd641a6338d5}"/>
  <p:tag name="TABLE_ENDDRAG_ORIGIN_RECT" val="895*410"/>
  <p:tag name="TABLE_ENDDRAG_RECT" val="35*117*895*410"/>
</p:tagLst>
</file>

<file path=ppt/tags/tag11.xml><?xml version="1.0" encoding="utf-8"?>
<p:tagLst xmlns:p="http://schemas.openxmlformats.org/presentationml/2006/main">
  <p:tag name="KSO_WM_UNIT_TABLE_BEAUTIFY" val="smartTable{fa1a8550-d30f-4362-8155-0f26dbc88bce}"/>
  <p:tag name="TABLE_ENDDRAG_ORIGIN_RECT" val="911*389"/>
  <p:tag name="TABLE_ENDDRAG_RECT" val="23*122*911*389"/>
</p:tagLst>
</file>

<file path=ppt/tags/tag12.xml><?xml version="1.0" encoding="utf-8"?>
<p:tagLst xmlns:p="http://schemas.openxmlformats.org/presentationml/2006/main">
  <p:tag name="KSO_WM_UNIT_TABLE_BEAUTIFY" val="smartTable{e72497d5-923f-46b3-b431-94fc499046e0}"/>
  <p:tag name="TABLE_ENDDRAG_ORIGIN_RECT" val="895*311"/>
  <p:tag name="TABLE_ENDDRAG_RECT" val="32*145*895*311"/>
</p:tagLst>
</file>

<file path=ppt/tags/tag13.xml><?xml version="1.0" encoding="utf-8"?>
<p:tagLst xmlns:p="http://schemas.openxmlformats.org/presentationml/2006/main">
  <p:tag name="KSO_WM_UNIT_TABLE_BEAUTIFY" val="smartTable{289bd4c6-cf12-4dd4-9b48-247841f28387}"/>
  <p:tag name="TABLE_ENDDRAG_ORIGIN_RECT" val="909*328"/>
  <p:tag name="TABLE_ENDDRAG_RECT" val="23*182*909*328"/>
</p:tagLst>
</file>

<file path=ppt/tags/tag14.xml><?xml version="1.0" encoding="utf-8"?>
<p:tagLst xmlns:p="http://schemas.openxmlformats.org/presentationml/2006/main">
  <p:tag name="KSO_WM_UNIT_TABLE_BEAUTIFY" val="smartTable{51ae7a2d-1140-4c82-90a5-5f32b5fdb904}"/>
  <p:tag name="TABLE_ENDDRAG_ORIGIN_RECT" val="893*328"/>
  <p:tag name="TABLE_ENDDRAG_RECT" val="33*180*893*328"/>
</p:tagLst>
</file>

<file path=ppt/tags/tag15.xml><?xml version="1.0" encoding="utf-8"?>
<p:tagLst xmlns:p="http://schemas.openxmlformats.org/presentationml/2006/main">
  <p:tag name="KSO_WM_UNIT_TABLE_BEAUTIFY" val="smartTable{ba3d92ea-a99e-4511-9849-369b00ab3a80}"/>
  <p:tag name="TABLE_ENDDRAG_ORIGIN_RECT" val="903*358"/>
  <p:tag name="TABLE_ENDDRAG_RECT" val="33*157*903*358"/>
</p:tagLst>
</file>

<file path=ppt/tags/tag16.xml><?xml version="1.0" encoding="utf-8"?>
<p:tagLst xmlns:p="http://schemas.openxmlformats.org/presentationml/2006/main">
  <p:tag name="KSO_WM_UNIT_TABLE_BEAUTIFY" val="smartTable{2c991e99-4132-4fc9-9de1-4e5d583d4a15}"/>
  <p:tag name="TABLE_ENDDRAG_ORIGIN_RECT" val="896*393"/>
  <p:tag name="TABLE_ENDDRAG_RECT" val="29*132*896*393"/>
</p:tagLst>
</file>

<file path=ppt/tags/tag17.xml><?xml version="1.0" encoding="utf-8"?>
<p:tagLst xmlns:p="http://schemas.openxmlformats.org/presentationml/2006/main">
  <p:tag name="KSO_WM_UNIT_TABLE_BEAUTIFY" val="smartTable{9a1369d2-0e0d-49ca-8c70-520cdeaade7c}"/>
  <p:tag name="TABLE_ENDDRAG_ORIGIN_RECT" val="887*355"/>
  <p:tag name="TABLE_ENDDRAG_RECT" val="30*159*887*355"/>
</p:tagLst>
</file>

<file path=ppt/tags/tag2.xml><?xml version="1.0" encoding="utf-8"?>
<p:tagLst xmlns:p="http://schemas.openxmlformats.org/presentationml/2006/main">
  <p:tag name="KSO_WM_UNIT_TABLE_BEAUTIFY" val="smartTable{c6bd5ec7-1827-47b4-a899-aa03358503b1}"/>
  <p:tag name="TABLE_ENDDRAG_ORIGIN_RECT" val="444*296"/>
  <p:tag name="TABLE_ENDDRAG_RECT" val="503*192*444*296"/>
</p:tagLst>
</file>

<file path=ppt/tags/tag3.xml><?xml version="1.0" encoding="utf-8"?>
<p:tagLst xmlns:p="http://schemas.openxmlformats.org/presentationml/2006/main">
  <p:tag name="TABLE_ENDDRAG_ORIGIN_RECT" val="441*160"/>
  <p:tag name="TABLE_ENDDRAG_RECT" val="30*161*441*160"/>
</p:tagLst>
</file>

<file path=ppt/tags/tag4.xml><?xml version="1.0" encoding="utf-8"?>
<p:tagLst xmlns:p="http://schemas.openxmlformats.org/presentationml/2006/main">
  <p:tag name="KSO_WM_UNIT_TABLE_BEAUTIFY" val="smartTable{b0f7da69-56d0-4e53-9e4d-180708833616}"/>
  <p:tag name="TABLE_ENDDRAG_ORIGIN_RECT" val="333*156"/>
  <p:tag name="TABLE_ENDDRAG_RECT" val="23*217*333*156"/>
</p:tagLst>
</file>

<file path=ppt/tags/tag5.xml><?xml version="1.0" encoding="utf-8"?>
<p:tagLst xmlns:p="http://schemas.openxmlformats.org/presentationml/2006/main">
  <p:tag name="KSO_WM_UNIT_TABLE_BEAUTIFY" val="smartTable{071bce38-9fad-492c-ab3e-6a5d58f297ba}"/>
  <p:tag name="TABLE_ENDDRAG_ORIGIN_RECT" val="471*319"/>
  <p:tag name="TABLE_ENDDRAG_RECT" val="26*172*471*319"/>
</p:tagLst>
</file>

<file path=ppt/tags/tag6.xml><?xml version="1.0" encoding="utf-8"?>
<p:tagLst xmlns:p="http://schemas.openxmlformats.org/presentationml/2006/main">
  <p:tag name="KSO_WM_UNIT_TABLE_BEAUTIFY" val="smartTable{ec64fd51-dffa-434c-90c3-c4a7b6d3deb6}"/>
  <p:tag name="TABLE_ENDDRAG_ORIGIN_RECT" val="913*325"/>
  <p:tag name="TABLE_ENDDRAG_RECT" val="23*167*913*325"/>
</p:tagLst>
</file>

<file path=ppt/tags/tag7.xml><?xml version="1.0" encoding="utf-8"?>
<p:tagLst xmlns:p="http://schemas.openxmlformats.org/presentationml/2006/main">
  <p:tag name="KSO_WM_UNIT_TABLE_BEAUTIFY" val="smartTable{999c4e1d-3e12-4318-8ed2-d04c9b28e74e}"/>
  <p:tag name="TABLE_ENDDRAG_ORIGIN_RECT" val="877*350"/>
  <p:tag name="TABLE_ENDDRAG_RECT" val="26*147*877*350"/>
</p:tagLst>
</file>

<file path=ppt/tags/tag8.xml><?xml version="1.0" encoding="utf-8"?>
<p:tagLst xmlns:p="http://schemas.openxmlformats.org/presentationml/2006/main">
  <p:tag name="KSO_WM_UNIT_TABLE_BEAUTIFY" val="smartTable{f672e3c7-1b07-4f30-9265-964441a5f8b4}"/>
  <p:tag name="TABLE_ENDDRAG_ORIGIN_RECT" val="335*98"/>
  <p:tag name="TABLE_ENDDRAG_RECT" val="572*44*335*98"/>
</p:tagLst>
</file>

<file path=ppt/tags/tag9.xml><?xml version="1.0" encoding="utf-8"?>
<p:tagLst xmlns:p="http://schemas.openxmlformats.org/presentationml/2006/main">
  <p:tag name="KSO_WM_UNIT_TABLE_BEAUTIFY" val="smartTable{034e9a8b-0dc4-4349-a8b4-72013accff20}"/>
  <p:tag name="TABLE_ENDDRAG_ORIGIN_RECT" val="903*77"/>
  <p:tag name="TABLE_ENDDRAG_RECT" val="23*129*903*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21202</Words>
  <Application>WPS 演示</Application>
  <PresentationFormat>宽屏</PresentationFormat>
  <Paragraphs>5605</Paragraphs>
  <Slides>41</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Arial</vt:lpstr>
      <vt:lpstr>宋体</vt:lpstr>
      <vt:lpstr>Wingdings</vt:lpstr>
      <vt:lpstr>微软雅黑</vt:lpstr>
      <vt:lpstr>Wingdings</vt:lpstr>
      <vt:lpstr>Arial Unicode MS</vt:lpstr>
      <vt:lpstr>等线 Light</vt:lpstr>
      <vt:lpstr>等线</vt:lpstr>
      <vt:lpstr>Calibri</vt:lpstr>
      <vt:lpstr>Verdana</vt:lpstr>
      <vt:lpstr>造字工房典黑（非商用）常规体</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 yin</dc:creator>
  <cp:lastModifiedBy>水静存</cp:lastModifiedBy>
  <cp:revision>62</cp:revision>
  <dcterms:created xsi:type="dcterms:W3CDTF">2018-06-22T02:48:00Z</dcterms:created>
  <dcterms:modified xsi:type="dcterms:W3CDTF">2021-10-22T08:37:29Z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31B8A76018B649CFA02666A7A1C0AF71</vt:lpwstr>
  </property>
  <property fmtid="{D5CDD505-2E9C-101B-9397-08002B2CF9AE}" pid="3" name="KSOProductBuildVer">
    <vt:lpwstr>2052-11.1.0.10938</vt:lpwstr>
  </property>
</Properties>
</file>